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7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3" r:id="rId11"/>
    <p:sldId id="269" r:id="rId12"/>
    <p:sldId id="275" r:id="rId13"/>
  </p:sldIdLst>
  <p:sldSz cx="20105688" cy="8878888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828126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1656253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2484379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3312505" algn="l" rtl="0" fontAlgn="base">
      <a:spcBef>
        <a:spcPct val="0"/>
      </a:spcBef>
      <a:spcAft>
        <a:spcPct val="0"/>
      </a:spcAft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4140632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4968758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5796885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6625011" algn="l" defTabSz="1656253" rtl="0" eaLnBrk="1" latinLnBrk="0" hangingPunct="1">
      <a:defRPr sz="2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975">
          <p15:clr>
            <a:srgbClr val="A4A3A4"/>
          </p15:clr>
        </p15:guide>
        <p15:guide id="3" pos="96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028"/>
    <a:srgbClr val="FDB934"/>
    <a:srgbClr val="A4C660"/>
    <a:srgbClr val="9CBF70"/>
    <a:srgbClr val="83ADB9"/>
    <a:srgbClr val="94C5E3"/>
    <a:srgbClr val="0F5494"/>
    <a:srgbClr val="3166CF"/>
    <a:srgbClr val="3E6FD2"/>
    <a:srgbClr val="2D5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8" autoAdjust="0"/>
    <p:restoredTop sz="94982" autoAdjust="0"/>
  </p:normalViewPr>
  <p:slideViewPr>
    <p:cSldViewPr showGuides="1">
      <p:cViewPr varScale="1">
        <p:scale>
          <a:sx n="48" d="100"/>
          <a:sy n="48" d="100"/>
        </p:scale>
        <p:origin x="296" y="52"/>
      </p:cViewPr>
      <p:guideLst>
        <p:guide orient="horz"/>
        <p:guide pos="2975"/>
        <p:guide pos="96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7%20FORECAST%20SUMMER%202023\Press\Graphs-toPPP\Growth%20path%20(vsSF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7%20FORECAST%20SUMMER%202023\Press\Graphs-toPPP\Copy%20of%20(SiF232)-1.5-GDP_ESI_PMI_EA_by_secto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ET1.cec.eu.int\offline\038\zeanaal\My%20Documents\A3\2023.08%20Summer\ppt\Copy%20of%20(SiF23)-1.2-INTER-Growth%20in%20global%20gdp%20and%20pmi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offline\038\zeanaal\My%20Documents\A3\2023.08%20Summer\ppt\Copy%20of%20(SiF23)-1.4-FINAN_Expected%20rat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net1.cec.eu.int\ECFIN\A\3\Sector1\2023-7%20FORECAST%20SUMMER%202023\Press\Graphs-toPPP\Labour-Market_EU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7%20FORECAST%20SUMMER%202023\Press\Graphs-toPPP\Real_GDP_growth-6countr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net1.cec.eu.int\ECFIN\A\3\Sector1\2023-7%20FORECAST%20SUMMER%202023\Press\Graphs-toPPP\InflationBreakdownEU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7%20FORECAST%20SUMMER%202023\Press\Graphs-toPPP\HICP-6countri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ECFIN\A\3\Sector1\2023-7%20FORECAST%20SUMMER%202023\Press\Graphs-toPPP\Growth%20path%20(vsSF)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GDP growth rate (rhs)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numRef>
              <c:f>Sheet1!$K$3:$P$3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Sheet1!$K$5:$P$5</c:f>
              <c:numCache>
                <c:formatCode>0.00</c:formatCode>
                <c:ptCount val="6"/>
                <c:pt idx="0">
                  <c:v>1.8089596340821856</c:v>
                </c:pt>
                <c:pt idx="1">
                  <c:v>-5.6590686029051041</c:v>
                </c:pt>
                <c:pt idx="2">
                  <c:v>5.739740633314927</c:v>
                </c:pt>
                <c:pt idx="3">
                  <c:v>3.4131918888536283</c:v>
                </c:pt>
                <c:pt idx="4">
                  <c:v>0.7693764753296195</c:v>
                </c:pt>
                <c:pt idx="5" formatCode="General">
                  <c:v>1.412270915874303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86-45D9-959F-6D3E21B1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8127728"/>
        <c:axId val="539662000"/>
      </c:barChart>
      <c:lineChart>
        <c:grouping val="standard"/>
        <c:varyColors val="0"/>
        <c:ser>
          <c:idx val="3"/>
          <c:order val="1"/>
          <c:tx>
            <c:strRef>
              <c:f>Sheet1!$A$6</c:f>
              <c:strCache>
                <c:ptCount val="1"/>
                <c:pt idx="0">
                  <c:v>GDP volume SiF23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Sheet1!$K$3:$P$3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Sheet1!$K$6:$P$6</c:f>
              <c:numCache>
                <c:formatCode>0.00</c:formatCode>
                <c:ptCount val="6"/>
                <c:pt idx="0">
                  <c:v>108.97598198323792</c:v>
                </c:pt>
                <c:pt idx="1">
                  <c:v>102.808956402117</c:v>
                </c:pt>
                <c:pt idx="2">
                  <c:v>108.70992384741632</c:v>
                </c:pt>
                <c:pt idx="3">
                  <c:v>112.42040215055529</c:v>
                </c:pt>
                <c:pt idx="4">
                  <c:v>113.28533827817262</c:v>
                </c:pt>
                <c:pt idx="5">
                  <c:v>114.88523416262504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86-45D9-959F-6D3E21B16F6B}"/>
            </c:ext>
          </c:extLst>
        </c:ser>
        <c:ser>
          <c:idx val="0"/>
          <c:order val="2"/>
          <c:tx>
            <c:strRef>
              <c:f>Sheet1!$A$13</c:f>
              <c:strCache>
                <c:ptCount val="1"/>
                <c:pt idx="0">
                  <c:v>GDP volume -SF23</c:v>
                </c:pt>
              </c:strCache>
            </c:strRef>
          </c:tx>
          <c:spPr>
            <a:ln w="28575" cap="rnd" cmpd="sng" algn="ctr">
              <a:solidFill>
                <a:srgbClr val="90BA5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Sheet1!$K$3:$P$3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Sheet1!$K$13:$P$13</c:f>
              <c:numCache>
                <c:formatCode>0.00</c:formatCode>
                <c:ptCount val="6"/>
                <c:pt idx="0">
                  <c:v>108.97211469652176</c:v>
                </c:pt>
                <c:pt idx="1">
                  <c:v>102.79104537994493</c:v>
                </c:pt>
                <c:pt idx="2">
                  <c:v>108.41604902521524</c:v>
                </c:pt>
                <c:pt idx="3">
                  <c:v>112.26618074526576</c:v>
                </c:pt>
                <c:pt idx="4">
                  <c:v>113.41833028455216</c:v>
                </c:pt>
                <c:pt idx="5">
                  <c:v>115.31849369882303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286-45D9-959F-6D3E21B1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721568"/>
        <c:axId val="557559456"/>
      </c:lineChart>
      <c:catAx>
        <c:axId val="692721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57559456"/>
        <c:crossesAt val="109"/>
        <c:auto val="1"/>
        <c:lblAlgn val="ctr"/>
        <c:lblOffset val="100"/>
        <c:noMultiLvlLbl val="0"/>
      </c:catAx>
      <c:valAx>
        <c:axId val="557559456"/>
        <c:scaling>
          <c:orientation val="minMax"/>
          <c:min val="10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2721568"/>
        <c:crosses val="autoZero"/>
        <c:crossBetween val="between"/>
      </c:valAx>
      <c:valAx>
        <c:axId val="539662000"/>
        <c:scaling>
          <c:orientation val="minMax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48127728"/>
        <c:crosses val="max"/>
        <c:crossBetween val="between"/>
      </c:valAx>
      <c:catAx>
        <c:axId val="5481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6200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4.7321297365092115E-2"/>
          <c:y val="0.90486049382716049"/>
          <c:w val="0.91414402923302884"/>
          <c:h val="7.6324691358024693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EC Square Sans Pro"/>
          <a:ea typeface="EC Square Sans Pro"/>
          <a:cs typeface="EC Square Sans Pro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42848025492701"/>
          <c:y val="8.7853098651069883E-2"/>
          <c:w val="0.85801445941820265"/>
          <c:h val="0.5799597864447763"/>
        </c:manualLayout>
      </c:layout>
      <c:lineChart>
        <c:grouping val="standard"/>
        <c:varyColors val="0"/>
        <c:ser>
          <c:idx val="0"/>
          <c:order val="0"/>
          <c:tx>
            <c:strRef>
              <c:f>'Industry_Services-graph'!$AC$8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 cmpd="sng" algn="ctr">
              <a:solidFill>
                <a:srgbClr val="689E7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'Industry_Services-graph'!$Z$12:$Z$143</c:f>
              <c:strCache>
                <c:ptCount val="125"/>
                <c:pt idx="0">
                  <c:v>Feb-20</c:v>
                </c:pt>
                <c:pt idx="12">
                  <c:v>Feb-21</c:v>
                </c:pt>
                <c:pt idx="24">
                  <c:v>Feb-22</c:v>
                </c:pt>
                <c:pt idx="36">
                  <c:v>Feb-23</c:v>
                </c:pt>
                <c:pt idx="44">
                  <c:v>Feb-20</c:v>
                </c:pt>
                <c:pt idx="56">
                  <c:v>Feb-21</c:v>
                </c:pt>
                <c:pt idx="68">
                  <c:v>Feb-22</c:v>
                </c:pt>
                <c:pt idx="80">
                  <c:v>Feb-23</c:v>
                </c:pt>
                <c:pt idx="88">
                  <c:v>Feb-20</c:v>
                </c:pt>
                <c:pt idx="100">
                  <c:v>Feb-21</c:v>
                </c:pt>
                <c:pt idx="112">
                  <c:v>Feb-22</c:v>
                </c:pt>
                <c:pt idx="124">
                  <c:v>Feb-23</c:v>
                </c:pt>
              </c:strCache>
            </c:strRef>
          </c:cat>
          <c:val>
            <c:numRef>
              <c:f>'Industry_Services-graph'!$AA$12:$AA$143</c:f>
              <c:numCache>
                <c:formatCode>0.0</c:formatCode>
                <c:ptCount val="132"/>
                <c:pt idx="0">
                  <c:v>-0.78009200176406102</c:v>
                </c:pt>
                <c:pt idx="1">
                  <c:v>-6.7306138309415715</c:v>
                </c:pt>
                <c:pt idx="2">
                  <c:v>-11.090216441299283</c:v>
                </c:pt>
                <c:pt idx="3">
                  <c:v>-6.1334209143144154</c:v>
                </c:pt>
                <c:pt idx="4">
                  <c:v>-1.6214990162193401</c:v>
                </c:pt>
                <c:pt idx="5">
                  <c:v>0.12100869749507696</c:v>
                </c:pt>
                <c:pt idx="6">
                  <c:v>-0.69694596822352828</c:v>
                </c:pt>
                <c:pt idx="7">
                  <c:v>-1.0811518581603825</c:v>
                </c:pt>
                <c:pt idx="8">
                  <c:v>-1.2048223809249516</c:v>
                </c:pt>
                <c:pt idx="9">
                  <c:v>-2.4686899065973882</c:v>
                </c:pt>
                <c:pt idx="10">
                  <c:v>-1.45374726818428</c:v>
                </c:pt>
                <c:pt idx="11">
                  <c:v>-1.7976270014255173</c:v>
                </c:pt>
                <c:pt idx="12">
                  <c:v>-1.5243257851840692</c:v>
                </c:pt>
                <c:pt idx="13">
                  <c:v>-0.33935450405526785</c:v>
                </c:pt>
                <c:pt idx="14">
                  <c:v>-0.16283324321461914</c:v>
                </c:pt>
                <c:pt idx="15">
                  <c:v>0.72139774095268627</c:v>
                </c:pt>
                <c:pt idx="16">
                  <c:v>1.373633897030212</c:v>
                </c:pt>
                <c:pt idx="17">
                  <c:v>1.5610379747619534</c:v>
                </c:pt>
                <c:pt idx="18">
                  <c:v>1.2406163385662552</c:v>
                </c:pt>
                <c:pt idx="19">
                  <c:v>0.48552186770920691</c:v>
                </c:pt>
                <c:pt idx="20">
                  <c:v>-5.3031216027136875E-2</c:v>
                </c:pt>
                <c:pt idx="21">
                  <c:v>0.25713257066945283</c:v>
                </c:pt>
                <c:pt idx="22">
                  <c:v>-0.30105278980091632</c:v>
                </c:pt>
                <c:pt idx="23">
                  <c:v>-0.58184518150725917</c:v>
                </c:pt>
                <c:pt idx="24">
                  <c:v>0.28436534974610528</c:v>
                </c:pt>
                <c:pt idx="25">
                  <c:v>0.13355572585301148</c:v>
                </c:pt>
                <c:pt idx="26">
                  <c:v>0.37299520977214268</c:v>
                </c:pt>
                <c:pt idx="27">
                  <c:v>0.1024146334236361</c:v>
                </c:pt>
                <c:pt idx="28">
                  <c:v>-0.66083603719075679</c:v>
                </c:pt>
                <c:pt idx="29">
                  <c:v>-1.2355244166392561</c:v>
                </c:pt>
                <c:pt idx="30">
                  <c:v>-1.4873935565689977</c:v>
                </c:pt>
                <c:pt idx="31">
                  <c:v>-1.7213133103096578</c:v>
                </c:pt>
                <c:pt idx="32">
                  <c:v>-1.9293678797520257</c:v>
                </c:pt>
                <c:pt idx="33">
                  <c:v>-1.7877644280240454</c:v>
                </c:pt>
                <c:pt idx="34">
                  <c:v>-1.396623257686711</c:v>
                </c:pt>
                <c:pt idx="35">
                  <c:v>-1.123357121629502</c:v>
                </c:pt>
                <c:pt idx="36">
                  <c:v>-0.66012009941443595</c:v>
                </c:pt>
                <c:pt idx="37">
                  <c:v>-0.19059215169633248</c:v>
                </c:pt>
                <c:pt idx="38">
                  <c:v>-7.5495180121176911E-2</c:v>
                </c:pt>
                <c:pt idx="39">
                  <c:v>-0.4480836330556941</c:v>
                </c:pt>
                <c:pt idx="40">
                  <c:v>-1.2408111738704164</c:v>
                </c:pt>
                <c:pt idx="41">
                  <c:v>-1.5751167158676924</c:v>
                </c:pt>
                <c:pt idx="42">
                  <c:v>-2.0945545024847916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EC-43F5-918C-0372C0D1A2A3}"/>
            </c:ext>
          </c:extLst>
        </c:ser>
        <c:ser>
          <c:idx val="1"/>
          <c:order val="1"/>
          <c:tx>
            <c:strRef>
              <c:f>'Industry_Services-graph'!$AD$8</c:f>
              <c:strCache>
                <c:ptCount val="1"/>
                <c:pt idx="0">
                  <c:v>ESI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'Industry_Services-graph'!$Z$12:$Z$143</c:f>
              <c:strCache>
                <c:ptCount val="125"/>
                <c:pt idx="0">
                  <c:v>Feb-20</c:v>
                </c:pt>
                <c:pt idx="12">
                  <c:v>Feb-21</c:v>
                </c:pt>
                <c:pt idx="24">
                  <c:v>Feb-22</c:v>
                </c:pt>
                <c:pt idx="36">
                  <c:v>Feb-23</c:v>
                </c:pt>
                <c:pt idx="44">
                  <c:v>Feb-20</c:v>
                </c:pt>
                <c:pt idx="56">
                  <c:v>Feb-21</c:v>
                </c:pt>
                <c:pt idx="68">
                  <c:v>Feb-22</c:v>
                </c:pt>
                <c:pt idx="80">
                  <c:v>Feb-23</c:v>
                </c:pt>
                <c:pt idx="88">
                  <c:v>Feb-20</c:v>
                </c:pt>
                <c:pt idx="100">
                  <c:v>Feb-21</c:v>
                </c:pt>
                <c:pt idx="112">
                  <c:v>Feb-22</c:v>
                </c:pt>
                <c:pt idx="124">
                  <c:v>Feb-23</c:v>
                </c:pt>
              </c:strCache>
            </c:strRef>
          </c:cat>
          <c:val>
            <c:numRef>
              <c:f>'Industry_Services-graph'!$AB$12:$AB$143</c:f>
              <c:numCache>
                <c:formatCode>0.0</c:formatCode>
                <c:ptCount val="132"/>
                <c:pt idx="0">
                  <c:v>0.3138855458131512</c:v>
                </c:pt>
                <c:pt idx="1">
                  <c:v>-1.1456216984993624</c:v>
                </c:pt>
                <c:pt idx="2">
                  <c:v>-5.5499754180619032</c:v>
                </c:pt>
                <c:pt idx="3">
                  <c:v>-4.9558397256868982</c:v>
                </c:pt>
                <c:pt idx="4">
                  <c:v>-3.5221644679993838</c:v>
                </c:pt>
                <c:pt idx="5">
                  <c:v>-2.4888850029993739</c:v>
                </c:pt>
                <c:pt idx="6">
                  <c:v>-1.5847654711243653</c:v>
                </c:pt>
                <c:pt idx="7">
                  <c:v>-1.0035457720618597</c:v>
                </c:pt>
                <c:pt idx="8">
                  <c:v>-0.9131338188743604</c:v>
                </c:pt>
                <c:pt idx="9">
                  <c:v>-1.3393615981868641</c:v>
                </c:pt>
                <c:pt idx="10">
                  <c:v>-0.78397388574935922</c:v>
                </c:pt>
                <c:pt idx="11">
                  <c:v>-0.88730183224935977</c:v>
                </c:pt>
                <c:pt idx="12">
                  <c:v>-0.66772994593685731</c:v>
                </c:pt>
                <c:pt idx="13">
                  <c:v>-9.014286999351858E-3</c:v>
                </c:pt>
                <c:pt idx="14">
                  <c:v>0.2880535591881524</c:v>
                </c:pt>
                <c:pt idx="15">
                  <c:v>0.90802123818815794</c:v>
                </c:pt>
                <c:pt idx="16">
                  <c:v>1.6442328570006652</c:v>
                </c:pt>
                <c:pt idx="17">
                  <c:v>1.9283847098756666</c:v>
                </c:pt>
                <c:pt idx="18">
                  <c:v>1.8638047433131659</c:v>
                </c:pt>
                <c:pt idx="19">
                  <c:v>1.9800486831256676</c:v>
                </c:pt>
                <c:pt idx="20">
                  <c:v>2.0833766296256684</c:v>
                </c:pt>
                <c:pt idx="21">
                  <c:v>1.7992247767506653</c:v>
                </c:pt>
                <c:pt idx="22">
                  <c:v>1.5409049105006627</c:v>
                </c:pt>
                <c:pt idx="23">
                  <c:v>1.3213330241881622</c:v>
                </c:pt>
                <c:pt idx="24">
                  <c:v>1.4892409372506634</c:v>
                </c:pt>
                <c:pt idx="25">
                  <c:v>0.40429749900065243</c:v>
                </c:pt>
                <c:pt idx="26">
                  <c:v>0.17180961937565059</c:v>
                </c:pt>
                <c:pt idx="27">
                  <c:v>0.21055759931315057</c:v>
                </c:pt>
                <c:pt idx="28">
                  <c:v>8.1397666188149365E-2</c:v>
                </c:pt>
                <c:pt idx="29">
                  <c:v>-0.48690603956185491</c:v>
                </c:pt>
                <c:pt idx="30">
                  <c:v>-0.5902339860618574</c:v>
                </c:pt>
                <c:pt idx="31">
                  <c:v>-1.0293777586868604</c:v>
                </c:pt>
                <c:pt idx="32">
                  <c:v>-1.132705705186861</c:v>
                </c:pt>
                <c:pt idx="33">
                  <c:v>-0.97771378543686105</c:v>
                </c:pt>
                <c:pt idx="34">
                  <c:v>-0.73230991249935795</c:v>
                </c:pt>
                <c:pt idx="35">
                  <c:v>-0.39649408637435551</c:v>
                </c:pt>
                <c:pt idx="36">
                  <c:v>-0.43524206631185552</c:v>
                </c:pt>
                <c:pt idx="37">
                  <c:v>-0.49982203287435611</c:v>
                </c:pt>
                <c:pt idx="38">
                  <c:v>-0.49982203287435611</c:v>
                </c:pt>
                <c:pt idx="39">
                  <c:v>-0.82272186568685923</c:v>
                </c:pt>
                <c:pt idx="40">
                  <c:v>-0.96479779212435979</c:v>
                </c:pt>
                <c:pt idx="41">
                  <c:v>-1.055209745311861</c:v>
                </c:pt>
                <c:pt idx="42">
                  <c:v>-1.2102016650618628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EC-43F5-918C-0372C0D1A2A3}"/>
            </c:ext>
          </c:extLst>
        </c:ser>
        <c:ser>
          <c:idx val="2"/>
          <c:order val="2"/>
          <c:tx>
            <c:strRef>
              <c:f>'Industry_Services-graph'!$AC$10:$AC$11</c:f>
              <c:strCache>
                <c:ptCount val="2"/>
                <c:pt idx="0">
                  <c:v>Industry</c:v>
                </c:pt>
                <c:pt idx="1">
                  <c:v>PMI</c:v>
                </c:pt>
              </c:strCache>
            </c:strRef>
          </c:tx>
          <c:spPr>
            <a:ln w="28575" cap="rnd" cmpd="sng" algn="ctr">
              <a:solidFill>
                <a:srgbClr val="689C7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'Industry_Services-graph'!$Z$12:$Z$143</c:f>
              <c:strCache>
                <c:ptCount val="125"/>
                <c:pt idx="0">
                  <c:v>Feb-20</c:v>
                </c:pt>
                <c:pt idx="12">
                  <c:v>Feb-21</c:v>
                </c:pt>
                <c:pt idx="24">
                  <c:v>Feb-22</c:v>
                </c:pt>
                <c:pt idx="36">
                  <c:v>Feb-23</c:v>
                </c:pt>
                <c:pt idx="44">
                  <c:v>Feb-20</c:v>
                </c:pt>
                <c:pt idx="56">
                  <c:v>Feb-21</c:v>
                </c:pt>
                <c:pt idx="68">
                  <c:v>Feb-22</c:v>
                </c:pt>
                <c:pt idx="80">
                  <c:v>Feb-23</c:v>
                </c:pt>
                <c:pt idx="88">
                  <c:v>Feb-20</c:v>
                </c:pt>
                <c:pt idx="100">
                  <c:v>Feb-21</c:v>
                </c:pt>
                <c:pt idx="112">
                  <c:v>Feb-22</c:v>
                </c:pt>
                <c:pt idx="124">
                  <c:v>Feb-23</c:v>
                </c:pt>
              </c:strCache>
            </c:strRef>
          </c:cat>
          <c:val>
            <c:numRef>
              <c:f>'Industry_Services-graph'!$AC$12:$AC$143</c:f>
              <c:numCache>
                <c:formatCode>General</c:formatCode>
                <c:ptCount val="132"/>
                <c:pt idx="44" formatCode="0.0">
                  <c:v>-0.84723057641800148</c:v>
                </c:pt>
                <c:pt idx="45" formatCode="0.0">
                  <c:v>-2.1253057559618154</c:v>
                </c:pt>
                <c:pt idx="46" formatCode="0.0">
                  <c:v>-5.0713211676007068</c:v>
                </c:pt>
                <c:pt idx="47" formatCode="0.0">
                  <c:v>-3.463827297298292</c:v>
                </c:pt>
                <c:pt idx="48" formatCode="0.0">
                  <c:v>-1.3268445519921155</c:v>
                </c:pt>
                <c:pt idx="49" formatCode="0.0">
                  <c:v>-0.15767795909317023</c:v>
                </c:pt>
                <c:pt idx="50" formatCode="0.0">
                  <c:v>-0.18395183711931523</c:v>
                </c:pt>
                <c:pt idx="51" formatCode="0.0">
                  <c:v>0.34976223164904641</c:v>
                </c:pt>
                <c:pt idx="52" formatCode="0.0">
                  <c:v>0.62908084830858235</c:v>
                </c:pt>
                <c:pt idx="53" formatCode="0.0">
                  <c:v>0.38402157729751291</c:v>
                </c:pt>
                <c:pt idx="54" formatCode="0.0">
                  <c:v>0.74948727702349038</c:v>
                </c:pt>
                <c:pt idx="55" formatCode="0.0">
                  <c:v>0.64359769357550989</c:v>
                </c:pt>
                <c:pt idx="56" formatCode="0.0">
                  <c:v>1.4596838607408895</c:v>
                </c:pt>
                <c:pt idx="57" formatCode="0.0">
                  <c:v>2.6960683823830944</c:v>
                </c:pt>
                <c:pt idx="58" formatCode="0.0">
                  <c:v>2.8149229048921134</c:v>
                </c:pt>
                <c:pt idx="59" formatCode="0.0">
                  <c:v>2.8528910097011684</c:v>
                </c:pt>
                <c:pt idx="60" formatCode="0.0">
                  <c:v>2.9294291409039892</c:v>
                </c:pt>
                <c:pt idx="61" formatCode="0.0">
                  <c:v>2.789665788822727</c:v>
                </c:pt>
                <c:pt idx="62" formatCode="0.0">
                  <c:v>2.3905793778931383</c:v>
                </c:pt>
                <c:pt idx="63" formatCode="0.0">
                  <c:v>1.6496808448385727</c:v>
                </c:pt>
                <c:pt idx="64" formatCode="0.0">
                  <c:v>1.5781364487218696</c:v>
                </c:pt>
                <c:pt idx="65" formatCode="0.0">
                  <c:v>1.6125928540208652</c:v>
                </c:pt>
                <c:pt idx="66" formatCode="0.0">
                  <c:v>1.4827426073261456</c:v>
                </c:pt>
                <c:pt idx="67" formatCode="0.0">
                  <c:v>1.673067233328777</c:v>
                </c:pt>
                <c:pt idx="68" formatCode="0.0">
                  <c:v>1.5424699571989937</c:v>
                </c:pt>
                <c:pt idx="69" formatCode="0.0">
                  <c:v>1.1052981610975783</c:v>
                </c:pt>
                <c:pt idx="70" formatCode="0.0">
                  <c:v>0.82569154698948755</c:v>
                </c:pt>
                <c:pt idx="71" formatCode="0.0">
                  <c:v>0.59180911887881571</c:v>
                </c:pt>
                <c:pt idx="72" formatCode="0.0">
                  <c:v>-8.8178312834942443E-2</c:v>
                </c:pt>
                <c:pt idx="73" formatCode="0.0">
                  <c:v>-0.69908707056504882</c:v>
                </c:pt>
                <c:pt idx="74" formatCode="0.0">
                  <c:v>-0.75121941559354322</c:v>
                </c:pt>
                <c:pt idx="75" formatCode="0.0">
                  <c:v>-1.0592594548553138</c:v>
                </c:pt>
                <c:pt idx="76" formatCode="0.0">
                  <c:v>-1.5939475364639597</c:v>
                </c:pt>
                <c:pt idx="77" formatCode="0.0">
                  <c:v>-1.4195268824298302</c:v>
                </c:pt>
                <c:pt idx="78" formatCode="0.0">
                  <c:v>-1.2334198642150822</c:v>
                </c:pt>
                <c:pt idx="79" formatCode="0.0">
                  <c:v>-0.95779604283482511</c:v>
                </c:pt>
                <c:pt idx="80" formatCode="0.0">
                  <c:v>-1.0565301744081312</c:v>
                </c:pt>
                <c:pt idx="81" formatCode="0.0">
                  <c:v>-1.3634876921821593</c:v>
                </c:pt>
                <c:pt idx="82" formatCode="0.0">
                  <c:v>-1.7645033850660152</c:v>
                </c:pt>
                <c:pt idx="83" formatCode="0.0">
                  <c:v>-2.0225282123967441</c:v>
                </c:pt>
                <c:pt idx="84" formatCode="0.0">
                  <c:v>-2.4111779359908567</c:v>
                </c:pt>
                <c:pt idx="85" formatCode="0.0">
                  <c:v>-2.5987984328813734</c:v>
                </c:pt>
                <c:pt idx="86" formatCode="0.0">
                  <c:v>-2.393872106690516</c:v>
                </c:pt>
                <c:pt idx="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EC-43F5-918C-0372C0D1A2A3}"/>
            </c:ext>
          </c:extLst>
        </c:ser>
        <c:ser>
          <c:idx val="3"/>
          <c:order val="3"/>
          <c:tx>
            <c:strRef>
              <c:f>'Industry_Services-graph'!$AD$10:$AD$11</c:f>
              <c:strCache>
                <c:ptCount val="2"/>
                <c:pt idx="0">
                  <c:v>Industry</c:v>
                </c:pt>
                <c:pt idx="1">
                  <c:v>BCS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'Industry_Services-graph'!$Z$12:$Z$143</c:f>
              <c:strCache>
                <c:ptCount val="125"/>
                <c:pt idx="0">
                  <c:v>Feb-20</c:v>
                </c:pt>
                <c:pt idx="12">
                  <c:v>Feb-21</c:v>
                </c:pt>
                <c:pt idx="24">
                  <c:v>Feb-22</c:v>
                </c:pt>
                <c:pt idx="36">
                  <c:v>Feb-23</c:v>
                </c:pt>
                <c:pt idx="44">
                  <c:v>Feb-20</c:v>
                </c:pt>
                <c:pt idx="56">
                  <c:v>Feb-21</c:v>
                </c:pt>
                <c:pt idx="68">
                  <c:v>Feb-22</c:v>
                </c:pt>
                <c:pt idx="80">
                  <c:v>Feb-23</c:v>
                </c:pt>
                <c:pt idx="88">
                  <c:v>Feb-20</c:v>
                </c:pt>
                <c:pt idx="100">
                  <c:v>Feb-21</c:v>
                </c:pt>
                <c:pt idx="112">
                  <c:v>Feb-22</c:v>
                </c:pt>
                <c:pt idx="124">
                  <c:v>Feb-23</c:v>
                </c:pt>
              </c:strCache>
            </c:strRef>
          </c:cat>
          <c:val>
            <c:numRef>
              <c:f>'Industry_Services-graph'!$AD$12:$AD$143</c:f>
              <c:numCache>
                <c:formatCode>General</c:formatCode>
                <c:ptCount val="132"/>
                <c:pt idx="44" formatCode="0.0">
                  <c:v>-0.35102887476227174</c:v>
                </c:pt>
                <c:pt idx="45" formatCode="0.0">
                  <c:v>-1.3417277391247451</c:v>
                </c:pt>
                <c:pt idx="46" formatCode="0.0">
                  <c:v>-5.229470252304754</c:v>
                </c:pt>
                <c:pt idx="47" formatCode="0.0">
                  <c:v>-4.0736549105485347</c:v>
                </c:pt>
                <c:pt idx="48" formatCode="0.0">
                  <c:v>-2.8728078022303856</c:v>
                </c:pt>
                <c:pt idx="49" formatCode="0.0">
                  <c:v>-1.8821089378679123</c:v>
                </c:pt>
                <c:pt idx="50" formatCode="0.0">
                  <c:v>-1.22164302829293</c:v>
                </c:pt>
                <c:pt idx="51" formatCode="0.0">
                  <c:v>-0.876399484651462</c:v>
                </c:pt>
                <c:pt idx="52" formatCode="0.0">
                  <c:v>-0.4861241744480635</c:v>
                </c:pt>
                <c:pt idx="53" formatCode="0.0">
                  <c:v>-0.63623006298783225</c:v>
                </c:pt>
                <c:pt idx="54" formatCode="0.0">
                  <c:v>-0.14088063080659557</c:v>
                </c:pt>
                <c:pt idx="55" formatCode="0.0">
                  <c:v>-6.5827686536711241E-2</c:v>
                </c:pt>
                <c:pt idx="56" formatCode="0.0">
                  <c:v>0.35446880137464098</c:v>
                </c:pt>
                <c:pt idx="57" formatCode="0.0">
                  <c:v>0.8498182335558776</c:v>
                </c:pt>
                <c:pt idx="58" formatCode="0.0">
                  <c:v>1.3601782545910912</c:v>
                </c:pt>
                <c:pt idx="59" formatCode="0.0">
                  <c:v>1.6904112093785821</c:v>
                </c:pt>
                <c:pt idx="60" formatCode="0.0">
                  <c:v>2.0656759307280037</c:v>
                </c:pt>
                <c:pt idx="61" formatCode="0.0">
                  <c:v>2.4859724186393559</c:v>
                </c:pt>
                <c:pt idx="62" formatCode="0.0">
                  <c:v>2.4259300632234484</c:v>
                </c:pt>
                <c:pt idx="63" formatCode="0.0">
                  <c:v>2.5009830074933328</c:v>
                </c:pt>
                <c:pt idx="64" formatCode="0.0">
                  <c:v>2.5610253629092403</c:v>
                </c:pt>
                <c:pt idx="65" formatCode="0.0">
                  <c:v>2.4709618297853795</c:v>
                </c:pt>
                <c:pt idx="66" formatCode="0.0">
                  <c:v>2.5009830074933328</c:v>
                </c:pt>
                <c:pt idx="67" formatCode="0.0">
                  <c:v>2.3358665300995871</c:v>
                </c:pt>
                <c:pt idx="68" formatCode="0.0">
                  <c:v>2.3808982966615178</c:v>
                </c:pt>
                <c:pt idx="69" formatCode="0.0">
                  <c:v>1.5553159096927902</c:v>
                </c:pt>
                <c:pt idx="70" formatCode="0.0">
                  <c:v>1.4052100211530216</c:v>
                </c:pt>
                <c:pt idx="71" formatCode="0.0">
                  <c:v>1.2250829549052993</c:v>
                </c:pt>
                <c:pt idx="72" formatCode="0.0">
                  <c:v>1.4052100211530216</c:v>
                </c:pt>
                <c:pt idx="73" formatCode="0.0">
                  <c:v>0.89485000011780824</c:v>
                </c:pt>
                <c:pt idx="74" formatCode="0.0">
                  <c:v>0.59463822303827085</c:v>
                </c:pt>
                <c:pt idx="75" formatCode="0.0">
                  <c:v>0.39950056793657157</c:v>
                </c:pt>
                <c:pt idx="76" formatCode="0.0">
                  <c:v>0.27941585710475664</c:v>
                </c:pt>
                <c:pt idx="77" formatCode="0.0">
                  <c:v>0.15933114627294173</c:v>
                </c:pt>
                <c:pt idx="78" formatCode="0.0">
                  <c:v>0.23438409054282605</c:v>
                </c:pt>
                <c:pt idx="79" formatCode="0.0">
                  <c:v>0.4895641010604328</c:v>
                </c:pt>
                <c:pt idx="80" formatCode="0.0">
                  <c:v>0.36947939022861787</c:v>
                </c:pt>
                <c:pt idx="81" formatCode="0.0">
                  <c:v>0.23438409054282605</c:v>
                </c:pt>
                <c:pt idx="82" formatCode="0.0">
                  <c:v>-8.0838275390688122E-2</c:v>
                </c:pt>
                <c:pt idx="83" formatCode="0.0">
                  <c:v>-0.44109240788613291</c:v>
                </c:pt>
                <c:pt idx="84" formatCode="0.0">
                  <c:v>-0.74130418496567019</c:v>
                </c:pt>
                <c:pt idx="85" formatCode="0.0">
                  <c:v>-1.0415159620452077</c:v>
                </c:pt>
                <c:pt idx="86" formatCode="0.0">
                  <c:v>-1.1916218505849765</c:v>
                </c:pt>
                <c:pt idx="87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3EC-43F5-918C-0372C0D1A2A3}"/>
            </c:ext>
          </c:extLst>
        </c:ser>
        <c:ser>
          <c:idx val="4"/>
          <c:order val="4"/>
          <c:tx>
            <c:strRef>
              <c:f>'Industry_Services-graph'!$AE$10:$AE$11</c:f>
              <c:strCache>
                <c:ptCount val="2"/>
                <c:pt idx="0">
                  <c:v>Services</c:v>
                </c:pt>
                <c:pt idx="1">
                  <c:v>PMI</c:v>
                </c:pt>
              </c:strCache>
            </c:strRef>
          </c:tx>
          <c:spPr>
            <a:ln w="28575" cap="rnd" cmpd="sng" algn="ctr">
              <a:solidFill>
                <a:srgbClr val="689C7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'Industry_Services-graph'!$Z$12:$Z$143</c:f>
              <c:strCache>
                <c:ptCount val="125"/>
                <c:pt idx="0">
                  <c:v>Feb-20</c:v>
                </c:pt>
                <c:pt idx="12">
                  <c:v>Feb-21</c:v>
                </c:pt>
                <c:pt idx="24">
                  <c:v>Feb-22</c:v>
                </c:pt>
                <c:pt idx="36">
                  <c:v>Feb-23</c:v>
                </c:pt>
                <c:pt idx="44">
                  <c:v>Feb-20</c:v>
                </c:pt>
                <c:pt idx="56">
                  <c:v>Feb-21</c:v>
                </c:pt>
                <c:pt idx="68">
                  <c:v>Feb-22</c:v>
                </c:pt>
                <c:pt idx="80">
                  <c:v>Feb-23</c:v>
                </c:pt>
                <c:pt idx="88">
                  <c:v>Feb-20</c:v>
                </c:pt>
                <c:pt idx="100">
                  <c:v>Feb-21</c:v>
                </c:pt>
                <c:pt idx="112">
                  <c:v>Feb-22</c:v>
                </c:pt>
                <c:pt idx="124">
                  <c:v>Feb-23</c:v>
                </c:pt>
              </c:strCache>
            </c:strRef>
          </c:cat>
          <c:val>
            <c:numRef>
              <c:f>'Industry_Services-graph'!$AE$12:$AE$143</c:f>
              <c:numCache>
                <c:formatCode>General</c:formatCode>
                <c:ptCount val="132"/>
                <c:pt idx="88" formatCode="0.0">
                  <c:v>-0.57318045829056163</c:v>
                </c:pt>
                <c:pt idx="89" formatCode="0.0">
                  <c:v>-7.8579413106072913</c:v>
                </c:pt>
                <c:pt idx="90" formatCode="0.0">
                  <c:v>-11.866270895967205</c:v>
                </c:pt>
                <c:pt idx="91" formatCode="0.0">
                  <c:v>-6.7263728047886984</c:v>
                </c:pt>
                <c:pt idx="92" formatCode="0.0">
                  <c:v>-1.7756021118302705</c:v>
                </c:pt>
                <c:pt idx="93" formatCode="0.0">
                  <c:v>8.0240332645640684E-3</c:v>
                </c:pt>
                <c:pt idx="94" formatCode="0.0">
                  <c:v>-1.1697699213275425</c:v>
                </c:pt>
                <c:pt idx="95" formatCode="0.0">
                  <c:v>-1.8541041557449471</c:v>
                </c:pt>
                <c:pt idx="96" formatCode="0.0">
                  <c:v>-2.1630669264892197</c:v>
                </c:pt>
                <c:pt idx="97" formatCode="0.0">
                  <c:v>-3.6190182327712557</c:v>
                </c:pt>
                <c:pt idx="98" formatCode="0.0">
                  <c:v>-2.295473183517112</c:v>
                </c:pt>
                <c:pt idx="99" formatCode="0.0">
                  <c:v>-2.5734602712552017</c:v>
                </c:pt>
                <c:pt idx="100" formatCode="0.0">
                  <c:v>-2.4960508119564309</c:v>
                </c:pt>
                <c:pt idx="101" formatCode="0.0">
                  <c:v>-1.4135899281781412</c:v>
                </c:pt>
                <c:pt idx="102" formatCode="0.0">
                  <c:v>-1.162837734255614</c:v>
                </c:pt>
                <c:pt idx="103" formatCode="0.0">
                  <c:v>0.15963874208780984</c:v>
                </c:pt>
                <c:pt idx="104" formatCode="0.0">
                  <c:v>1.0220506403158454</c:v>
                </c:pt>
                <c:pt idx="105" formatCode="0.0">
                  <c:v>1.4362993890468243</c:v>
                </c:pt>
                <c:pt idx="106" formatCode="0.0">
                  <c:v>1.2018047125900391</c:v>
                </c:pt>
                <c:pt idx="107" formatCode="0.0">
                  <c:v>0.48254677360141812</c:v>
                </c:pt>
                <c:pt idx="108" formatCode="0.0">
                  <c:v>-2.9296844485282664E-2</c:v>
                </c:pt>
                <c:pt idx="109" formatCode="0.0">
                  <c:v>0.34714783587895032</c:v>
                </c:pt>
                <c:pt idx="110" formatCode="0.0">
                  <c:v>-0.42426042087984839</c:v>
                </c:pt>
                <c:pt idx="111" formatCode="0.0">
                  <c:v>-0.98540040385708072</c:v>
                </c:pt>
                <c:pt idx="112" formatCode="0.0">
                  <c:v>0.21939101954745038</c:v>
                </c:pt>
                <c:pt idx="113" formatCode="0.0">
                  <c:v>0.25470530921055778</c:v>
                </c:pt>
                <c:pt idx="114" formatCode="0.0">
                  <c:v>0.83444427339282112</c:v>
                </c:pt>
                <c:pt idx="115" formatCode="0.0">
                  <c:v>0.38854964095404065</c:v>
                </c:pt>
                <c:pt idx="116" formatCode="0.0">
                  <c:v>-0.46884650940325634</c:v>
                </c:pt>
                <c:pt idx="117" formatCode="0.0">
                  <c:v>-0.96380993039653207</c:v>
                </c:pt>
                <c:pt idx="118" formatCode="0.0">
                  <c:v>-1.3407618293830266</c:v>
                </c:pt>
                <c:pt idx="119" formatCode="0.0">
                  <c:v>-1.6428954692678239</c:v>
                </c:pt>
                <c:pt idx="120" formatCode="0.0">
                  <c:v>-1.6841409767028006</c:v>
                </c:pt>
                <c:pt idx="121" formatCode="0.0">
                  <c:v>-1.7095886250880827</c:v>
                </c:pt>
                <c:pt idx="122" formatCode="0.0">
                  <c:v>-1.3440952184132215</c:v>
                </c:pt>
                <c:pt idx="123" formatCode="0.0">
                  <c:v>-1.073246694064085</c:v>
                </c:pt>
                <c:pt idx="124" formatCode="0.0">
                  <c:v>-0.54662860230583254</c:v>
                </c:pt>
                <c:pt idx="125" formatCode="0.0">
                  <c:v>8.6527759335309581E-2</c:v>
                </c:pt>
                <c:pt idx="126" formatCode="0.0">
                  <c:v>0.43891362838213421</c:v>
                </c:pt>
                <c:pt idx="127" formatCode="0.0">
                  <c:v>0.13317706326298445</c:v>
                </c:pt>
                <c:pt idx="128" formatCode="0.0">
                  <c:v>-0.74778252325337879</c:v>
                </c:pt>
                <c:pt idx="129" formatCode="0.0">
                  <c:v>-1.0577387381957837</c:v>
                </c:pt>
                <c:pt idx="130" formatCode="0.0">
                  <c:v>-1.8707646664699713</c:v>
                </c:pt>
                <c:pt idx="1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3EC-43F5-918C-0372C0D1A2A3}"/>
            </c:ext>
          </c:extLst>
        </c:ser>
        <c:ser>
          <c:idx val="5"/>
          <c:order val="5"/>
          <c:tx>
            <c:strRef>
              <c:f>'Industry_Services-graph'!$AF$10:$AF$11</c:f>
              <c:strCache>
                <c:ptCount val="2"/>
                <c:pt idx="0">
                  <c:v>Services</c:v>
                </c:pt>
                <c:pt idx="1">
                  <c:v>BCS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'Industry_Services-graph'!$Z$12:$Z$143</c:f>
              <c:strCache>
                <c:ptCount val="125"/>
                <c:pt idx="0">
                  <c:v>Feb-20</c:v>
                </c:pt>
                <c:pt idx="12">
                  <c:v>Feb-21</c:v>
                </c:pt>
                <c:pt idx="24">
                  <c:v>Feb-22</c:v>
                </c:pt>
                <c:pt idx="36">
                  <c:v>Feb-23</c:v>
                </c:pt>
                <c:pt idx="44">
                  <c:v>Feb-20</c:v>
                </c:pt>
                <c:pt idx="56">
                  <c:v>Feb-21</c:v>
                </c:pt>
                <c:pt idx="68">
                  <c:v>Feb-22</c:v>
                </c:pt>
                <c:pt idx="80">
                  <c:v>Feb-23</c:v>
                </c:pt>
                <c:pt idx="88">
                  <c:v>Feb-20</c:v>
                </c:pt>
                <c:pt idx="100">
                  <c:v>Feb-21</c:v>
                </c:pt>
                <c:pt idx="112">
                  <c:v>Feb-22</c:v>
                </c:pt>
                <c:pt idx="124">
                  <c:v>Feb-23</c:v>
                </c:pt>
              </c:strCache>
            </c:strRef>
          </c:cat>
          <c:val>
            <c:numRef>
              <c:f>'Industry_Services-graph'!$AF$12:$AF$143</c:f>
              <c:numCache>
                <c:formatCode>General</c:formatCode>
                <c:ptCount val="132"/>
                <c:pt idx="88" formatCode="0.0">
                  <c:v>0.1455650150964948</c:v>
                </c:pt>
                <c:pt idx="89" formatCode="0.0">
                  <c:v>-1.4340475759090188</c:v>
                </c:pt>
                <c:pt idx="90" formatCode="0.0">
                  <c:v>-5.6689598597704265</c:v>
                </c:pt>
                <c:pt idx="91" formatCode="0.0">
                  <c:v>-6.182576223717005</c:v>
                </c:pt>
                <c:pt idx="92" formatCode="0.0">
                  <c:v>-5.0681256227008449</c:v>
                </c:pt>
                <c:pt idx="93" formatCode="0.0">
                  <c:v>-3.8761480233531262</c:v>
                </c:pt>
                <c:pt idx="94" formatCode="0.0">
                  <c:v>-2.5484981769251789</c:v>
                </c:pt>
                <c:pt idx="95" formatCode="0.0">
                  <c:v>-1.7150829448609199</c:v>
                </c:pt>
                <c:pt idx="96" formatCode="0.0">
                  <c:v>-1.7538464440266996</c:v>
                </c:pt>
                <c:pt idx="97" formatCode="0.0">
                  <c:v>-2.2286993088074984</c:v>
                </c:pt>
                <c:pt idx="98" formatCode="0.0">
                  <c:v>-1.9767365642299317</c:v>
                </c:pt>
                <c:pt idx="99" formatCode="0.0">
                  <c:v>-1.9864274390213768</c:v>
                </c:pt>
                <c:pt idx="100" formatCode="0.0">
                  <c:v>-1.9767365642299317</c:v>
                </c:pt>
                <c:pt idx="101" formatCode="0.0">
                  <c:v>-1.5406471986149126</c:v>
                </c:pt>
                <c:pt idx="102" formatCode="0.0">
                  <c:v>-1.3565205775774598</c:v>
                </c:pt>
                <c:pt idx="103" formatCode="0.0">
                  <c:v>-0.6684684673848742</c:v>
                </c:pt>
                <c:pt idx="104" formatCode="0.0">
                  <c:v>0.18432851426227431</c:v>
                </c:pt>
                <c:pt idx="105" formatCode="0.0">
                  <c:v>0.47505475800562058</c:v>
                </c:pt>
                <c:pt idx="106" formatCode="0.0">
                  <c:v>0.56227263112862425</c:v>
                </c:pt>
                <c:pt idx="107" formatCode="0.0">
                  <c:v>0.59134525550295891</c:v>
                </c:pt>
                <c:pt idx="108" formatCode="0.0">
                  <c:v>0.86268974966341538</c:v>
                </c:pt>
                <c:pt idx="109" formatCode="0.0">
                  <c:v>0.76578100174896668</c:v>
                </c:pt>
                <c:pt idx="110" formatCode="0.0">
                  <c:v>0.13587414030504996</c:v>
                </c:pt>
                <c:pt idx="111" formatCode="0.0">
                  <c:v>-0.10639772948107178</c:v>
                </c:pt>
                <c:pt idx="112" formatCode="0.0">
                  <c:v>0.22309201342805382</c:v>
                </c:pt>
                <c:pt idx="113" formatCode="0.0">
                  <c:v>7.7728891556380783E-2</c:v>
                </c:pt>
                <c:pt idx="114" formatCode="0.0">
                  <c:v>1.9583642807711597E-2</c:v>
                </c:pt>
                <c:pt idx="115" formatCode="0.0">
                  <c:v>8.7419766347825612E-2</c:v>
                </c:pt>
                <c:pt idx="116" formatCode="0.0">
                  <c:v>9.7110641139270454E-2</c:v>
                </c:pt>
                <c:pt idx="117" formatCode="0.0">
                  <c:v>-0.26145172614418966</c:v>
                </c:pt>
                <c:pt idx="118" formatCode="0.0">
                  <c:v>-0.31959697489285882</c:v>
                </c:pt>
                <c:pt idx="119" formatCode="0.0">
                  <c:v>-0.61032321863620487</c:v>
                </c:pt>
                <c:pt idx="120" formatCode="0.0">
                  <c:v>-0.79444983967365745</c:v>
                </c:pt>
                <c:pt idx="121" formatCode="0.0">
                  <c:v>-0.73630459092498834</c:v>
                </c:pt>
                <c:pt idx="122" formatCode="0.0">
                  <c:v>-0.41650572280730752</c:v>
                </c:pt>
                <c:pt idx="123" formatCode="0.0">
                  <c:v>-0.1451612286468513</c:v>
                </c:pt>
                <c:pt idx="124" formatCode="0.0">
                  <c:v>-0.25176085135274484</c:v>
                </c:pt>
                <c:pt idx="125" formatCode="0.0">
                  <c:v>-0.27114260093563447</c:v>
                </c:pt>
                <c:pt idx="126" formatCode="0.0">
                  <c:v>-0.20330647739552046</c:v>
                </c:pt>
                <c:pt idx="127" formatCode="0.0">
                  <c:v>-0.45526922197308706</c:v>
                </c:pt>
                <c:pt idx="128" formatCode="0.0">
                  <c:v>-0.58125059426187031</c:v>
                </c:pt>
                <c:pt idx="129" formatCode="0.0">
                  <c:v>-0.61032321863620487</c:v>
                </c:pt>
                <c:pt idx="130" formatCode="0.0">
                  <c:v>-0.75568634050787797</c:v>
                </c:pt>
                <c:pt idx="131" formatCode="0.0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3EC-43F5-918C-0372C0D1A2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47112"/>
        <c:axId val="69041536"/>
      </c:lineChart>
      <c:catAx>
        <c:axId val="6904711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041536"/>
        <c:crosses val="autoZero"/>
        <c:auto val="1"/>
        <c:lblAlgn val="ctr"/>
        <c:lblOffset val="100"/>
        <c:tickLblSkip val="1"/>
        <c:tickMarkSkip val="3"/>
        <c:noMultiLvlLbl val="0"/>
      </c:catAx>
      <c:valAx>
        <c:axId val="69041536"/>
        <c:scaling>
          <c:orientation val="minMax"/>
          <c:min val="-12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047112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32481902138411528"/>
          <c:y val="0.8137721660532079"/>
          <c:w val="0.3422521613032376"/>
          <c:h val="7.2618366491170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4261610155874E-2"/>
          <c:y val="8.3912896055457167E-2"/>
          <c:w val="0.94054026010809966"/>
          <c:h val="0.6688859408780195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Graph!$A$5</c:f>
              <c:strCache>
                <c:ptCount val="1"/>
                <c:pt idx="0">
                  <c:v>GDP contribution advanced economies</c:v>
                </c:pt>
              </c:strCache>
            </c:strRef>
          </c:tx>
          <c:spPr>
            <a:solidFill>
              <a:srgbClr val="689E79"/>
            </a:solidFill>
          </c:spPr>
          <c:invertIfNegative val="0"/>
          <c:cat>
            <c:strRef>
              <c:f>Graph!$B$3:$S$3</c:f>
              <c:strCache>
                <c:ptCount val="18"/>
                <c:pt idx="0">
                  <c:v>19-Q1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20-Q1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21-Q1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22-Q1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23-Q1</c:v>
                </c:pt>
                <c:pt idx="17">
                  <c:v>23</c:v>
                </c:pt>
              </c:strCache>
            </c:strRef>
          </c:cat>
          <c:val>
            <c:numRef>
              <c:f>Graph!$B$5:$S$5</c:f>
              <c:numCache>
                <c:formatCode>0.00</c:formatCode>
                <c:ptCount val="18"/>
                <c:pt idx="0">
                  <c:v>0.28551803407712456</c:v>
                </c:pt>
                <c:pt idx="1">
                  <c:v>0.31612753411804334</c:v>
                </c:pt>
                <c:pt idx="2">
                  <c:v>0.23142767135259534</c:v>
                </c:pt>
                <c:pt idx="3">
                  <c:v>4.761428303794376E-2</c:v>
                </c:pt>
                <c:pt idx="4">
                  <c:v>-0.76497627501493171</c:v>
                </c:pt>
                <c:pt idx="5">
                  <c:v>-4.6744030227299049</c:v>
                </c:pt>
                <c:pt idx="6">
                  <c:v>4.4559942242764983</c:v>
                </c:pt>
                <c:pt idx="7">
                  <c:v>0.48185162921833324</c:v>
                </c:pt>
                <c:pt idx="8">
                  <c:v>0.51591961739164938</c:v>
                </c:pt>
                <c:pt idx="9">
                  <c:v>0.82662324296031919</c:v>
                </c:pt>
                <c:pt idx="10">
                  <c:v>0.55448273579656204</c:v>
                </c:pt>
                <c:pt idx="11">
                  <c:v>0.67871926893310641</c:v>
                </c:pt>
                <c:pt idx="12">
                  <c:v>0.11780558208355088</c:v>
                </c:pt>
                <c:pt idx="13">
                  <c:v>0.18369528192218107</c:v>
                </c:pt>
                <c:pt idx="14">
                  <c:v>0.20451569081878432</c:v>
                </c:pt>
                <c:pt idx="15">
                  <c:v>0.10266117314257411</c:v>
                </c:pt>
                <c:pt idx="16">
                  <c:v>0.21874180570615001</c:v>
                </c:pt>
                <c:pt idx="17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4-493D-A22A-53B51AF8289D}"/>
            </c:ext>
          </c:extLst>
        </c:ser>
        <c:ser>
          <c:idx val="2"/>
          <c:order val="1"/>
          <c:tx>
            <c:strRef>
              <c:f>Graph!$A$6</c:f>
              <c:strCache>
                <c:ptCount val="1"/>
                <c:pt idx="0">
                  <c:v>GDP contribution emerging markets</c:v>
                </c:pt>
              </c:strCache>
            </c:strRef>
          </c:tx>
          <c:spPr>
            <a:solidFill>
              <a:srgbClr val="D08806"/>
            </a:solidFill>
          </c:spPr>
          <c:invertIfNegative val="0"/>
          <c:cat>
            <c:strRef>
              <c:f>Graph!$B$3:$S$3</c:f>
              <c:strCache>
                <c:ptCount val="18"/>
                <c:pt idx="0">
                  <c:v>19-Q1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20-Q1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21-Q1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22-Q1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23-Q1</c:v>
                </c:pt>
                <c:pt idx="17">
                  <c:v>23</c:v>
                </c:pt>
              </c:strCache>
            </c:strRef>
          </c:cat>
          <c:val>
            <c:numRef>
              <c:f>Graph!$B$6:$S$6</c:f>
              <c:numCache>
                <c:formatCode>0.00</c:formatCode>
                <c:ptCount val="18"/>
                <c:pt idx="0">
                  <c:v>0.50335451616409277</c:v>
                </c:pt>
                <c:pt idx="1">
                  <c:v>0.65680591221074447</c:v>
                </c:pt>
                <c:pt idx="2">
                  <c:v>0.43240370989744104</c:v>
                </c:pt>
                <c:pt idx="3">
                  <c:v>0.18617476290337825</c:v>
                </c:pt>
                <c:pt idx="4">
                  <c:v>-2.2948210853936519</c:v>
                </c:pt>
                <c:pt idx="5">
                  <c:v>-1.6839967169721208</c:v>
                </c:pt>
                <c:pt idx="6">
                  <c:v>4.0601949385768643</c:v>
                </c:pt>
                <c:pt idx="7">
                  <c:v>1.4630864317980656</c:v>
                </c:pt>
                <c:pt idx="8">
                  <c:v>0.48748813811941771</c:v>
                </c:pt>
                <c:pt idx="9">
                  <c:v>-7.0305114650435818E-2</c:v>
                </c:pt>
                <c:pt idx="10">
                  <c:v>0.97128753779529609</c:v>
                </c:pt>
                <c:pt idx="11">
                  <c:v>0.97249305311504353</c:v>
                </c:pt>
                <c:pt idx="12">
                  <c:v>0.38255068949996979</c:v>
                </c:pt>
                <c:pt idx="13">
                  <c:v>-0.27122841349660809</c:v>
                </c:pt>
                <c:pt idx="14">
                  <c:v>1.0097878982897572</c:v>
                </c:pt>
                <c:pt idx="15">
                  <c:v>0.3054965165282848</c:v>
                </c:pt>
                <c:pt idx="16">
                  <c:v>0.7970044074145014</c:v>
                </c:pt>
                <c:pt idx="17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E4-493D-A22A-53B51AF82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275647104"/>
        <c:axId val="275649664"/>
      </c:barChart>
      <c:lineChart>
        <c:grouping val="standard"/>
        <c:varyColors val="0"/>
        <c:ser>
          <c:idx val="3"/>
          <c:order val="2"/>
          <c:tx>
            <c:strRef>
              <c:f>Graph!$A$7</c:f>
              <c:strCache>
                <c:ptCount val="1"/>
                <c:pt idx="0">
                  <c:v>Global manufacturing PMI (rhs)</c:v>
                </c:pt>
              </c:strCache>
            </c:strRef>
          </c:tx>
          <c:spPr>
            <a:ln w="28575" cap="rnd" cmpd="sng" algn="ctr">
              <a:solidFill>
                <a:srgbClr val="90BA52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Graph!$B$3:$S$3</c:f>
              <c:strCache>
                <c:ptCount val="18"/>
                <c:pt idx="0">
                  <c:v>19-Q1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20-Q1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21-Q1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22-Q1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23-Q1</c:v>
                </c:pt>
                <c:pt idx="17">
                  <c:v>23</c:v>
                </c:pt>
              </c:strCache>
            </c:strRef>
          </c:cat>
          <c:val>
            <c:numRef>
              <c:f>Graph!$B$7:$S$7</c:f>
              <c:numCache>
                <c:formatCode>0.00</c:formatCode>
                <c:ptCount val="18"/>
                <c:pt idx="0">
                  <c:v>50.578462901379368</c:v>
                </c:pt>
                <c:pt idx="1">
                  <c:v>49.899449567333335</c:v>
                </c:pt>
                <c:pt idx="2">
                  <c:v>49.526692144060235</c:v>
                </c:pt>
                <c:pt idx="3">
                  <c:v>50.062663230948495</c:v>
                </c:pt>
                <c:pt idx="4">
                  <c:v>48.269102620717604</c:v>
                </c:pt>
                <c:pt idx="5">
                  <c:v>43.319455931661203</c:v>
                </c:pt>
                <c:pt idx="6">
                  <c:v>51.617486388793104</c:v>
                </c:pt>
                <c:pt idx="7">
                  <c:v>53.551626860293801</c:v>
                </c:pt>
                <c:pt idx="8">
                  <c:v>54.177385217808336</c:v>
                </c:pt>
                <c:pt idx="9">
                  <c:v>55.790807501728132</c:v>
                </c:pt>
                <c:pt idx="10">
                  <c:v>54.532741087886897</c:v>
                </c:pt>
                <c:pt idx="11">
                  <c:v>54.230368522946968</c:v>
                </c:pt>
                <c:pt idx="12">
                  <c:v>53.289133437113833</c:v>
                </c:pt>
                <c:pt idx="13">
                  <c:v>52.297540555975793</c:v>
                </c:pt>
                <c:pt idx="14">
                  <c:v>50.397155457885397</c:v>
                </c:pt>
                <c:pt idx="15">
                  <c:v>48.961728047378564</c:v>
                </c:pt>
                <c:pt idx="16">
                  <c:v>49.537987157516461</c:v>
                </c:pt>
                <c:pt idx="17">
                  <c:v>49.279135958560431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E4-493D-A22A-53B51AF8289D}"/>
            </c:ext>
          </c:extLst>
        </c:ser>
        <c:ser>
          <c:idx val="0"/>
          <c:order val="3"/>
          <c:tx>
            <c:strRef>
              <c:f>Graph!$A$8</c:f>
              <c:strCache>
                <c:ptCount val="1"/>
                <c:pt idx="0">
                  <c:v>Global services PMI (rhs)</c:v>
                </c:pt>
              </c:strCache>
            </c:strRef>
          </c:tx>
          <c:spPr>
            <a:ln w="28575" cap="rnd" cmpd="sng" algn="ctr">
              <a:solidFill>
                <a:srgbClr val="FAA916"/>
              </a:solidFill>
              <a:prstDash val="solid"/>
              <a:round/>
              <a:headEnd type="none" w="med" len="med"/>
              <a:tailEnd type="none" w="med" len="med"/>
            </a:ln>
          </c:spPr>
          <c:marker>
            <c:symbol val="none"/>
          </c:marker>
          <c:cat>
            <c:strRef>
              <c:f>Graph!$B$3:$S$3</c:f>
              <c:strCache>
                <c:ptCount val="18"/>
                <c:pt idx="0">
                  <c:v>19-Q1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20-Q1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21-Q1</c:v>
                </c:pt>
                <c:pt idx="9">
                  <c:v>21</c:v>
                </c:pt>
                <c:pt idx="10">
                  <c:v>21</c:v>
                </c:pt>
                <c:pt idx="11">
                  <c:v>21</c:v>
                </c:pt>
                <c:pt idx="12">
                  <c:v>22-Q1</c:v>
                </c:pt>
                <c:pt idx="13">
                  <c:v>22</c:v>
                </c:pt>
                <c:pt idx="14">
                  <c:v>22</c:v>
                </c:pt>
                <c:pt idx="15">
                  <c:v>22</c:v>
                </c:pt>
                <c:pt idx="16">
                  <c:v>23-Q1</c:v>
                </c:pt>
                <c:pt idx="17">
                  <c:v>23</c:v>
                </c:pt>
              </c:strCache>
            </c:strRef>
          </c:cat>
          <c:val>
            <c:numRef>
              <c:f>Graph!$B$8:$S$8</c:f>
              <c:numCache>
                <c:formatCode>0.00</c:formatCode>
                <c:ptCount val="18"/>
                <c:pt idx="0">
                  <c:v>53.257791328048967</c:v>
                </c:pt>
                <c:pt idx="1">
                  <c:v>52.138574943402567</c:v>
                </c:pt>
                <c:pt idx="2">
                  <c:v>51.859655202287968</c:v>
                </c:pt>
                <c:pt idx="3">
                  <c:v>51.488448166569377</c:v>
                </c:pt>
                <c:pt idx="4">
                  <c:v>45.564026497148127</c:v>
                </c:pt>
                <c:pt idx="5">
                  <c:v>35.641069122432135</c:v>
                </c:pt>
                <c:pt idx="6">
                  <c:v>51.562382228342791</c:v>
                </c:pt>
                <c:pt idx="7">
                  <c:v>52.301585112831596</c:v>
                </c:pt>
                <c:pt idx="8">
                  <c:v>53.070787797662696</c:v>
                </c:pt>
                <c:pt idx="9">
                  <c:v>58.012489623193169</c:v>
                </c:pt>
                <c:pt idx="10">
                  <c:v>54.258455441155434</c:v>
                </c:pt>
                <c:pt idx="11">
                  <c:v>55.294035408020598</c:v>
                </c:pt>
                <c:pt idx="12">
                  <c:v>52.81309852394287</c:v>
                </c:pt>
                <c:pt idx="13">
                  <c:v>52.649126407351162</c:v>
                </c:pt>
                <c:pt idx="14">
                  <c:v>50.089071291195729</c:v>
                </c:pt>
                <c:pt idx="15">
                  <c:v>48.425045963892529</c:v>
                </c:pt>
                <c:pt idx="16">
                  <c:v>52.361995789548395</c:v>
                </c:pt>
                <c:pt idx="17">
                  <c:v>54.936484024628605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E4-493D-A22A-53B51AF82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653376"/>
        <c:axId val="275651584"/>
      </c:lineChart>
      <c:catAx>
        <c:axId val="2756471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756496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275649664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 i="0">
                    <a:latin typeface="EC Square Sans Cond Pro"/>
                    <a:ea typeface="EC Square Sans Cond Pro"/>
                    <a:cs typeface="EC Square Sans Cond Pro"/>
                  </a:defRPr>
                </a:pPr>
                <a:r>
                  <a:rPr lang="en-US"/>
                  <a:t> q-o-q %</a:t>
                </a:r>
              </a:p>
            </c:rich>
          </c:tx>
          <c:layout>
            <c:manualLayout>
              <c:xMode val="edge"/>
              <c:yMode val="edge"/>
              <c:x val="4.1842428087792254E-2"/>
              <c:y val="4.6011164256882564E-2"/>
            </c:manualLayout>
          </c:layout>
          <c:overlay val="0"/>
        </c:title>
        <c:numFmt formatCode="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75647104"/>
        <c:crosses val="autoZero"/>
        <c:crossBetween val="between"/>
        <c:majorUnit val="2"/>
      </c:valAx>
      <c:valAx>
        <c:axId val="275651584"/>
        <c:scaling>
          <c:orientation val="minMax"/>
          <c:max val="75"/>
          <c:min val="30"/>
        </c:scaling>
        <c:delete val="0"/>
        <c:axPos val="r"/>
        <c:numFmt formatCode="0" sourceLinked="0"/>
        <c:majorTickMark val="in"/>
        <c:minorTickMark val="none"/>
        <c:tickLblPos val="nextTo"/>
        <c:spPr>
          <a:ln w="6350" cmpd="sng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1400" b="0" i="0"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275653376"/>
        <c:crosses val="max"/>
        <c:crossBetween val="between"/>
        <c:majorUnit val="5"/>
      </c:valAx>
      <c:catAx>
        <c:axId val="27565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5651584"/>
        <c:crosses val="autoZero"/>
        <c:auto val="1"/>
        <c:lblAlgn val="ctr"/>
        <c:lblOffset val="100"/>
        <c:noMultiLvlLbl val="0"/>
      </c:catAx>
      <c:spPr>
        <a:noFill/>
        <a:ln>
          <a:noFill/>
          <a:round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</c:plotArea>
    <c:legend>
      <c:legendPos val="b"/>
      <c:layout>
        <c:manualLayout>
          <c:xMode val="edge"/>
          <c:yMode val="edge"/>
          <c:x val="0"/>
          <c:y val="0.82722621249422024"/>
          <c:w val="1"/>
          <c:h val="0.16547865727310401"/>
        </c:manualLayout>
      </c:layout>
      <c:overlay val="0"/>
      <c:txPr>
        <a:bodyPr/>
        <a:lstStyle/>
        <a:p>
          <a:pPr>
            <a:defRPr sz="1600"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sz="800"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40816849113369E-2"/>
          <c:y val="0.10025609298837646"/>
          <c:w val="0.91185857139758353"/>
          <c:h val="0.71884049382716053"/>
        </c:manualLayout>
      </c:layout>
      <c:lineChart>
        <c:grouping val="standard"/>
        <c:varyColors val="0"/>
        <c:ser>
          <c:idx val="3"/>
          <c:order val="0"/>
          <c:tx>
            <c:strRef>
              <c:f>'Graph-Euro area STIR'!$S$14</c:f>
              <c:strCache>
                <c:ptCount val="1"/>
                <c:pt idx="0">
                  <c:v>SF23 cut-off</c:v>
                </c:pt>
              </c:strCache>
            </c:strRef>
          </c:tx>
          <c:spPr>
            <a:ln w="28575" cap="rnd" cmpd="sng" algn="ctr">
              <a:solidFill>
                <a:srgbClr val="689E79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'Graph-Euro area STIR'!$I$2:$I$13</c:f>
              <c:numCache>
                <c:formatCode>m/d/yyyy</c:formatCode>
                <c:ptCount val="12"/>
                <c:pt idx="0">
                  <c:v>44621</c:v>
                </c:pt>
                <c:pt idx="1">
                  <c:v>44713</c:v>
                </c:pt>
                <c:pt idx="2">
                  <c:v>44805</c:v>
                </c:pt>
                <c:pt idx="3">
                  <c:v>44896</c:v>
                </c:pt>
                <c:pt idx="4">
                  <c:v>44986</c:v>
                </c:pt>
                <c:pt idx="5">
                  <c:v>45078</c:v>
                </c:pt>
                <c:pt idx="6">
                  <c:v>45170</c:v>
                </c:pt>
                <c:pt idx="7">
                  <c:v>45261</c:v>
                </c:pt>
                <c:pt idx="8">
                  <c:v>45352</c:v>
                </c:pt>
                <c:pt idx="9">
                  <c:v>45444</c:v>
                </c:pt>
                <c:pt idx="10">
                  <c:v>45536</c:v>
                </c:pt>
                <c:pt idx="11">
                  <c:v>45627</c:v>
                </c:pt>
              </c:numCache>
            </c:numRef>
          </c:cat>
          <c:val>
            <c:numRef>
              <c:f>'Graph-Euro area STIR'!$S$2:$S$13</c:f>
              <c:numCache>
                <c:formatCode>0.00</c:formatCode>
                <c:ptCount val="12"/>
                <c:pt idx="0">
                  <c:v>-0.52866666666666673</c:v>
                </c:pt>
                <c:pt idx="1">
                  <c:v>-0.35766666666666663</c:v>
                </c:pt>
                <c:pt idx="2">
                  <c:v>0.48099999999999993</c:v>
                </c:pt>
                <c:pt idx="3">
                  <c:v>1.7733333333333334</c:v>
                </c:pt>
                <c:pt idx="4">
                  <c:v>2.6320000000000001</c:v>
                </c:pt>
                <c:pt idx="5">
                  <c:v>3.1648666666666667</c:v>
                </c:pt>
                <c:pt idx="6">
                  <c:v>3.8011111111110978</c:v>
                </c:pt>
                <c:pt idx="7">
                  <c:v>3.724444444444444</c:v>
                </c:pt>
                <c:pt idx="8">
                  <c:v>3.5405555555555566</c:v>
                </c:pt>
                <c:pt idx="9">
                  <c:v>3.3344444444444434</c:v>
                </c:pt>
                <c:pt idx="10">
                  <c:v>3.1583333333333599</c:v>
                </c:pt>
                <c:pt idx="11">
                  <c:v>3.0366666666666902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66-426B-8FD2-579C4E843672}"/>
            </c:ext>
          </c:extLst>
        </c:ser>
        <c:ser>
          <c:idx val="1"/>
          <c:order val="1"/>
          <c:tx>
            <c:strRef>
              <c:f>'Graph-Euro area STIR'!$U$1</c:f>
              <c:strCache>
                <c:ptCount val="1"/>
                <c:pt idx="0">
                  <c:v>SiF23 cut-off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val>
            <c:numRef>
              <c:f>'Graph-Euro area STIR'!$U$2:$U$13</c:f>
              <c:numCache>
                <c:formatCode>0.00</c:formatCode>
                <c:ptCount val="12"/>
                <c:pt idx="0">
                  <c:v>-0.52866666666666673</c:v>
                </c:pt>
                <c:pt idx="1">
                  <c:v>-0.35766666666666658</c:v>
                </c:pt>
                <c:pt idx="2">
                  <c:v>0.48099999999999993</c:v>
                </c:pt>
                <c:pt idx="3">
                  <c:v>1.773333333333333</c:v>
                </c:pt>
                <c:pt idx="4">
                  <c:v>2.6320000000000001</c:v>
                </c:pt>
                <c:pt idx="5">
                  <c:v>3.3573333333333331</c:v>
                </c:pt>
                <c:pt idx="6">
                  <c:v>3.8002962962963061</c:v>
                </c:pt>
                <c:pt idx="7">
                  <c:v>3.9166666666666572</c:v>
                </c:pt>
                <c:pt idx="8">
                  <c:v>3.850000000000009</c:v>
                </c:pt>
                <c:pt idx="9">
                  <c:v>3.6916666666666629</c:v>
                </c:pt>
                <c:pt idx="10">
                  <c:v>3.4861111111111138</c:v>
                </c:pt>
                <c:pt idx="11">
                  <c:v>3.2922222222222222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66-426B-8FD2-579C4E843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435048"/>
        <c:axId val="947069680"/>
      </c:lineChart>
      <c:dateAx>
        <c:axId val="561435048"/>
        <c:scaling>
          <c:orientation val="minMax"/>
          <c:max val="45656"/>
          <c:min val="44621"/>
        </c:scaling>
        <c:delete val="0"/>
        <c:axPos val="b"/>
        <c:numFmt formatCode="[$-409]mmm\-yy;@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947069680"/>
        <c:crosses val="autoZero"/>
        <c:auto val="1"/>
        <c:lblOffset val="100"/>
        <c:baseTimeUnit val="days"/>
        <c:majorUnit val="6"/>
        <c:majorTimeUnit val="months"/>
      </c:dateAx>
      <c:valAx>
        <c:axId val="947069680"/>
        <c:scaling>
          <c:orientation val="minMax"/>
        </c:scaling>
        <c:delete val="0"/>
        <c:axPos val="l"/>
        <c:numFmt formatCode="0.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61435048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7.0535642964760989E-2"/>
          <c:y val="0.92468913580246914"/>
          <c:w val="0.89999980721615636"/>
          <c:h val="7.3953028632856271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EC Square Sans Pro" panose="020B0506040000020004" pitchFamily="34" charset="0"/>
          <a:ea typeface="Times New Roman"/>
          <a:cs typeface="Times New Roman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17622341871682"/>
          <c:y val="7.5251804800861966E-2"/>
          <c:w val="0.80702747870801861"/>
          <c:h val="0.7210645783512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employmen_unemployment!$R$7</c:f>
              <c:strCache>
                <c:ptCount val="1"/>
                <c:pt idx="0">
                  <c:v>Employment q-o-q %</c:v>
                </c:pt>
              </c:strCache>
            </c:strRef>
          </c:tx>
          <c:spPr>
            <a:solidFill>
              <a:srgbClr val="689E79"/>
            </a:solidFill>
            <a:ln w="25400">
              <a:noFill/>
            </a:ln>
          </c:spPr>
          <c:invertIfNegative val="0"/>
          <c:cat>
            <c:strRef>
              <c:f>employmen_unemployment!$O$34:$O$72</c:f>
              <c:strCache>
                <c:ptCount val="37"/>
                <c:pt idx="0">
                  <c:v>14</c:v>
                </c:pt>
                <c:pt idx="4">
                  <c:v>15</c:v>
                </c:pt>
                <c:pt idx="8">
                  <c:v>16</c:v>
                </c:pt>
                <c:pt idx="12">
                  <c:v>17</c:v>
                </c:pt>
                <c:pt idx="16">
                  <c:v>18</c:v>
                </c:pt>
                <c:pt idx="20">
                  <c:v>19</c:v>
                </c:pt>
                <c:pt idx="24">
                  <c:v>20</c:v>
                </c:pt>
                <c:pt idx="28">
                  <c:v>21</c:v>
                </c:pt>
                <c:pt idx="32">
                  <c:v>22</c:v>
                </c:pt>
                <c:pt idx="36">
                  <c:v>23</c:v>
                </c:pt>
              </c:strCache>
            </c:strRef>
          </c:cat>
          <c:val>
            <c:numRef>
              <c:f>employmen_unemployment!$R$34:$R$72</c:f>
              <c:numCache>
                <c:formatCode>General</c:formatCode>
                <c:ptCount val="39"/>
                <c:pt idx="0">
                  <c:v>0.3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  <c:pt idx="4">
                  <c:v>0</c:v>
                </c:pt>
                <c:pt idx="5">
                  <c:v>0.3</c:v>
                </c:pt>
                <c:pt idx="6">
                  <c:v>0.4</c:v>
                </c:pt>
                <c:pt idx="7">
                  <c:v>0.4</c:v>
                </c:pt>
                <c:pt idx="8">
                  <c:v>0.2</c:v>
                </c:pt>
                <c:pt idx="9">
                  <c:v>0.4</c:v>
                </c:pt>
                <c:pt idx="10">
                  <c:v>0.3</c:v>
                </c:pt>
                <c:pt idx="11">
                  <c:v>0.4</c:v>
                </c:pt>
                <c:pt idx="12">
                  <c:v>0.4</c:v>
                </c:pt>
                <c:pt idx="13">
                  <c:v>0.6</c:v>
                </c:pt>
                <c:pt idx="14">
                  <c:v>0.3</c:v>
                </c:pt>
                <c:pt idx="15">
                  <c:v>0.2</c:v>
                </c:pt>
                <c:pt idx="16">
                  <c:v>0.4</c:v>
                </c:pt>
                <c:pt idx="17">
                  <c:v>0.5</c:v>
                </c:pt>
                <c:pt idx="18">
                  <c:v>0.3</c:v>
                </c:pt>
                <c:pt idx="19">
                  <c:v>0.1</c:v>
                </c:pt>
                <c:pt idx="20">
                  <c:v>0.4</c:v>
                </c:pt>
                <c:pt idx="21">
                  <c:v>0.4</c:v>
                </c:pt>
                <c:pt idx="22">
                  <c:v>0.1</c:v>
                </c:pt>
                <c:pt idx="23">
                  <c:v>0.1</c:v>
                </c:pt>
                <c:pt idx="24">
                  <c:v>-0.1</c:v>
                </c:pt>
                <c:pt idx="25">
                  <c:v>-2.8</c:v>
                </c:pt>
                <c:pt idx="26">
                  <c:v>1</c:v>
                </c:pt>
                <c:pt idx="27">
                  <c:v>0.5</c:v>
                </c:pt>
                <c:pt idx="28">
                  <c:v>0</c:v>
                </c:pt>
                <c:pt idx="29">
                  <c:v>0.9</c:v>
                </c:pt>
                <c:pt idx="30">
                  <c:v>1.1000000000000001</c:v>
                </c:pt>
                <c:pt idx="31">
                  <c:v>0.5</c:v>
                </c:pt>
                <c:pt idx="32">
                  <c:v>0.4</c:v>
                </c:pt>
                <c:pt idx="33">
                  <c:v>0.5</c:v>
                </c:pt>
                <c:pt idx="34">
                  <c:v>0.2</c:v>
                </c:pt>
                <c:pt idx="35">
                  <c:v>0.3</c:v>
                </c:pt>
                <c:pt idx="36">
                  <c:v>0.4</c:v>
                </c:pt>
                <c:pt idx="3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4A-435A-913F-7D53DF72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00583680"/>
        <c:axId val="1"/>
      </c:barChart>
      <c:lineChart>
        <c:grouping val="standard"/>
        <c:varyColors val="0"/>
        <c:ser>
          <c:idx val="4"/>
          <c:order val="1"/>
          <c:tx>
            <c:strRef>
              <c:f>employmen_unemployment!$V$7</c:f>
              <c:strCache>
                <c:ptCount val="1"/>
                <c:pt idx="0">
                  <c:v>Unemployment rate (rhs)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strRef>
              <c:f>employmen_unemployment!$O$34:$O$71</c:f>
              <c:strCache>
                <c:ptCount val="37"/>
                <c:pt idx="0">
                  <c:v>14</c:v>
                </c:pt>
                <c:pt idx="4">
                  <c:v>15</c:v>
                </c:pt>
                <c:pt idx="8">
                  <c:v>16</c:v>
                </c:pt>
                <c:pt idx="12">
                  <c:v>17</c:v>
                </c:pt>
                <c:pt idx="16">
                  <c:v>18</c:v>
                </c:pt>
                <c:pt idx="20">
                  <c:v>19</c:v>
                </c:pt>
                <c:pt idx="24">
                  <c:v>20</c:v>
                </c:pt>
                <c:pt idx="28">
                  <c:v>21</c:v>
                </c:pt>
                <c:pt idx="32">
                  <c:v>22</c:v>
                </c:pt>
                <c:pt idx="36">
                  <c:v>23</c:v>
                </c:pt>
              </c:strCache>
            </c:strRef>
          </c:cat>
          <c:val>
            <c:numRef>
              <c:f>employmen_unemployment!$V$34:$V$71</c:f>
              <c:numCache>
                <c:formatCode>General</c:formatCode>
                <c:ptCount val="38"/>
                <c:pt idx="0">
                  <c:v>11.4</c:v>
                </c:pt>
                <c:pt idx="1">
                  <c:v>11</c:v>
                </c:pt>
                <c:pt idx="2">
                  <c:v>10.9</c:v>
                </c:pt>
                <c:pt idx="3">
                  <c:v>10.8</c:v>
                </c:pt>
                <c:pt idx="4">
                  <c:v>10.6</c:v>
                </c:pt>
                <c:pt idx="5">
                  <c:v>10.3</c:v>
                </c:pt>
                <c:pt idx="6">
                  <c:v>10</c:v>
                </c:pt>
                <c:pt idx="7">
                  <c:v>9.8000000000000007</c:v>
                </c:pt>
                <c:pt idx="8">
                  <c:v>9.6</c:v>
                </c:pt>
                <c:pt idx="9">
                  <c:v>9.4</c:v>
                </c:pt>
                <c:pt idx="10">
                  <c:v>9.1999999999999993</c:v>
                </c:pt>
                <c:pt idx="11">
                  <c:v>8.9</c:v>
                </c:pt>
                <c:pt idx="12">
                  <c:v>8.6999999999999993</c:v>
                </c:pt>
                <c:pt idx="13">
                  <c:v>8.3000000000000007</c:v>
                </c:pt>
                <c:pt idx="14">
                  <c:v>8.1999999999999993</c:v>
                </c:pt>
                <c:pt idx="15">
                  <c:v>7.9</c:v>
                </c:pt>
                <c:pt idx="16">
                  <c:v>7.7</c:v>
                </c:pt>
                <c:pt idx="17">
                  <c:v>7.5</c:v>
                </c:pt>
                <c:pt idx="18">
                  <c:v>7.2</c:v>
                </c:pt>
                <c:pt idx="19">
                  <c:v>7.2</c:v>
                </c:pt>
                <c:pt idx="20">
                  <c:v>7.1</c:v>
                </c:pt>
                <c:pt idx="21">
                  <c:v>6.8</c:v>
                </c:pt>
                <c:pt idx="22">
                  <c:v>6.7</c:v>
                </c:pt>
                <c:pt idx="23">
                  <c:v>6.7</c:v>
                </c:pt>
                <c:pt idx="24">
                  <c:v>6.7</c:v>
                </c:pt>
                <c:pt idx="25">
                  <c:v>7</c:v>
                </c:pt>
                <c:pt idx="26">
                  <c:v>7.9</c:v>
                </c:pt>
                <c:pt idx="27">
                  <c:v>7.5</c:v>
                </c:pt>
                <c:pt idx="28">
                  <c:v>7.6</c:v>
                </c:pt>
                <c:pt idx="29">
                  <c:v>7.3</c:v>
                </c:pt>
                <c:pt idx="30">
                  <c:v>6.9</c:v>
                </c:pt>
                <c:pt idx="31">
                  <c:v>6.5</c:v>
                </c:pt>
                <c:pt idx="32">
                  <c:v>6.2</c:v>
                </c:pt>
                <c:pt idx="33">
                  <c:v>6.1</c:v>
                </c:pt>
                <c:pt idx="34">
                  <c:v>6.2</c:v>
                </c:pt>
                <c:pt idx="35">
                  <c:v>6.1</c:v>
                </c:pt>
                <c:pt idx="36">
                  <c:v>6</c:v>
                </c:pt>
                <c:pt idx="37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A-435A-913F-7D53DF721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40058368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MarkSkip val="4"/>
        <c:noMultiLvlLbl val="0"/>
      </c:catAx>
      <c:valAx>
        <c:axId val="1"/>
        <c:scaling>
          <c:orientation val="minMax"/>
          <c:max val="1.5"/>
          <c:min val="-3"/>
        </c:scaling>
        <c:delete val="0"/>
        <c:axPos val="l"/>
        <c:numFmt formatCode="#,##0.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1400583680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  <c:max val="12"/>
          <c:min val="5"/>
        </c:scaling>
        <c:delete val="0"/>
        <c:axPos val="r"/>
        <c:numFmt formatCode="#,##0" sourceLinked="0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9613285212468606E-2"/>
          <c:y val="0.89387654814555695"/>
          <c:w val="0.9607736895684873"/>
          <c:h val="8.376264225987237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333333"/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724248754619956E-2"/>
          <c:y val="6.1104582843713277E-2"/>
          <c:w val="0.86913289410252292"/>
          <c:h val="0.750196989183637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Sheet1!$M$6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strRef>
              <c:f>Sheet1!$G$7:$G$12</c:f>
              <c:strCache>
                <c:ptCount val="6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</c:strCache>
            </c:strRef>
          </c:cat>
          <c:val>
            <c:numRef>
              <c:f>Sheet1!$M$7:$M$12</c:f>
              <c:numCache>
                <c:formatCode>0.00</c:formatCode>
                <c:ptCount val="6"/>
                <c:pt idx="0">
                  <c:v>-0.38430917365470663</c:v>
                </c:pt>
                <c:pt idx="1">
                  <c:v>2.2156513842227499</c:v>
                </c:pt>
                <c:pt idx="2">
                  <c:v>0.98283011420645661</c:v>
                </c:pt>
                <c:pt idx="3">
                  <c:v>0.89236364830820314</c:v>
                </c:pt>
                <c:pt idx="4">
                  <c:v>0.48532132564538255</c:v>
                </c:pt>
                <c:pt idx="5">
                  <c:v>0.53611491023624058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E3-484E-B7F5-094AC1DDAE7E}"/>
            </c:ext>
          </c:extLst>
        </c:ser>
        <c:ser>
          <c:idx val="2"/>
          <c:order val="1"/>
          <c:tx>
            <c:strRef>
              <c:f>Sheet1!$N$6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08806"/>
            </a:solidFill>
            <a:ln>
              <a:noFill/>
            </a:ln>
            <a:effectLst/>
          </c:spPr>
          <c:invertIfNegative val="0"/>
          <c:cat>
            <c:strRef>
              <c:f>Sheet1!$G$7:$G$12</c:f>
              <c:strCache>
                <c:ptCount val="6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</c:strCache>
            </c:strRef>
          </c:cat>
          <c:val>
            <c:numRef>
              <c:f>Sheet1!$N$7:$N$12</c:f>
              <c:numCache>
                <c:formatCode>0.00</c:formatCode>
                <c:ptCount val="6"/>
                <c:pt idx="0">
                  <c:v>1.0506600309268643</c:v>
                </c:pt>
                <c:pt idx="1">
                  <c:v>1.8816741680536708</c:v>
                </c:pt>
                <c:pt idx="2">
                  <c:v>1.2467176780088129</c:v>
                </c:pt>
                <c:pt idx="3">
                  <c:v>0.76303737190210885</c:v>
                </c:pt>
                <c:pt idx="4">
                  <c:v>0.97565870917792896</c:v>
                </c:pt>
                <c:pt idx="5">
                  <c:v>2.7447502725429951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E3-484E-B7F5-094AC1DDA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530400"/>
        <c:axId val="551578368"/>
      </c:barChart>
      <c:catAx>
        <c:axId val="692530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51578368"/>
        <c:crosses val="autoZero"/>
        <c:auto val="1"/>
        <c:lblAlgn val="ctr"/>
        <c:lblOffset val="100"/>
        <c:noMultiLvlLbl val="0"/>
      </c:catAx>
      <c:valAx>
        <c:axId val="551578368"/>
        <c:scaling>
          <c:orientation val="minMax"/>
        </c:scaling>
        <c:delete val="0"/>
        <c:axPos val="l"/>
        <c:numFmt formatCode="0.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2530400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.38127119765308742"/>
          <c:y val="0.91120158435446497"/>
          <c:w val="0.26438525003795321"/>
          <c:h val="5.3578213115504238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EC Square Sans Pro"/>
          <a:ea typeface="EC Square Sans Pro"/>
          <a:cs typeface="EC Square Sans Pro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219622102057303E-2"/>
          <c:y val="0.10619598387522136"/>
          <c:w val="0.89493533366482281"/>
          <c:h val="0.6064408695324567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EU27graph!$AU$4</c:f>
              <c:strCache>
                <c:ptCount val="1"/>
                <c:pt idx="0">
                  <c:v>Other components (pps.)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numRef>
              <c:f>EU27graph!$AS$5:$AS$112</c:f>
              <c:numCache>
                <c:formatCode>m/d/yyyy</c:formatCode>
                <c:ptCount val="108"/>
                <c:pt idx="0">
                  <c:v>45627</c:v>
                </c:pt>
                <c:pt idx="1">
                  <c:v>45597</c:v>
                </c:pt>
                <c:pt idx="2">
                  <c:v>45566</c:v>
                </c:pt>
                <c:pt idx="3">
                  <c:v>45536</c:v>
                </c:pt>
                <c:pt idx="4">
                  <c:v>45505</c:v>
                </c:pt>
                <c:pt idx="5">
                  <c:v>45474</c:v>
                </c:pt>
                <c:pt idx="6">
                  <c:v>45444</c:v>
                </c:pt>
                <c:pt idx="7">
                  <c:v>45413</c:v>
                </c:pt>
                <c:pt idx="8">
                  <c:v>45383</c:v>
                </c:pt>
                <c:pt idx="9">
                  <c:v>45352</c:v>
                </c:pt>
                <c:pt idx="10">
                  <c:v>45323</c:v>
                </c:pt>
                <c:pt idx="11">
                  <c:v>45292</c:v>
                </c:pt>
                <c:pt idx="12">
                  <c:v>45261</c:v>
                </c:pt>
                <c:pt idx="13">
                  <c:v>45231</c:v>
                </c:pt>
                <c:pt idx="14">
                  <c:v>45200</c:v>
                </c:pt>
                <c:pt idx="15">
                  <c:v>45170</c:v>
                </c:pt>
                <c:pt idx="16">
                  <c:v>45139</c:v>
                </c:pt>
                <c:pt idx="17">
                  <c:v>45108</c:v>
                </c:pt>
                <c:pt idx="18">
                  <c:v>45078</c:v>
                </c:pt>
                <c:pt idx="19">
                  <c:v>45047</c:v>
                </c:pt>
                <c:pt idx="20">
                  <c:v>45017</c:v>
                </c:pt>
                <c:pt idx="21">
                  <c:v>44986</c:v>
                </c:pt>
                <c:pt idx="22">
                  <c:v>44958</c:v>
                </c:pt>
                <c:pt idx="23">
                  <c:v>44927</c:v>
                </c:pt>
                <c:pt idx="24">
                  <c:v>44896</c:v>
                </c:pt>
                <c:pt idx="25">
                  <c:v>44866</c:v>
                </c:pt>
                <c:pt idx="26">
                  <c:v>44835</c:v>
                </c:pt>
                <c:pt idx="27">
                  <c:v>44805</c:v>
                </c:pt>
                <c:pt idx="28">
                  <c:v>44774</c:v>
                </c:pt>
                <c:pt idx="29">
                  <c:v>44743</c:v>
                </c:pt>
                <c:pt idx="30">
                  <c:v>44713</c:v>
                </c:pt>
                <c:pt idx="31">
                  <c:v>44682</c:v>
                </c:pt>
                <c:pt idx="32">
                  <c:v>44652</c:v>
                </c:pt>
                <c:pt idx="33">
                  <c:v>44621</c:v>
                </c:pt>
                <c:pt idx="34">
                  <c:v>44593</c:v>
                </c:pt>
                <c:pt idx="35">
                  <c:v>44562</c:v>
                </c:pt>
                <c:pt idx="36">
                  <c:v>44531</c:v>
                </c:pt>
                <c:pt idx="37">
                  <c:v>44501</c:v>
                </c:pt>
                <c:pt idx="38">
                  <c:v>44470</c:v>
                </c:pt>
                <c:pt idx="39">
                  <c:v>44440</c:v>
                </c:pt>
                <c:pt idx="40">
                  <c:v>44409</c:v>
                </c:pt>
                <c:pt idx="41">
                  <c:v>44378</c:v>
                </c:pt>
                <c:pt idx="42">
                  <c:v>44348</c:v>
                </c:pt>
                <c:pt idx="43">
                  <c:v>44317</c:v>
                </c:pt>
                <c:pt idx="44">
                  <c:v>44287</c:v>
                </c:pt>
                <c:pt idx="45">
                  <c:v>44256</c:v>
                </c:pt>
                <c:pt idx="46">
                  <c:v>44228</c:v>
                </c:pt>
                <c:pt idx="47">
                  <c:v>44197</c:v>
                </c:pt>
                <c:pt idx="48">
                  <c:v>44166</c:v>
                </c:pt>
                <c:pt idx="49">
                  <c:v>44136</c:v>
                </c:pt>
                <c:pt idx="50">
                  <c:v>44105</c:v>
                </c:pt>
                <c:pt idx="51">
                  <c:v>44075</c:v>
                </c:pt>
                <c:pt idx="52">
                  <c:v>44044</c:v>
                </c:pt>
                <c:pt idx="53">
                  <c:v>44013</c:v>
                </c:pt>
                <c:pt idx="54">
                  <c:v>43983</c:v>
                </c:pt>
                <c:pt idx="55">
                  <c:v>43952</c:v>
                </c:pt>
                <c:pt idx="56">
                  <c:v>43922</c:v>
                </c:pt>
                <c:pt idx="57">
                  <c:v>43891</c:v>
                </c:pt>
                <c:pt idx="58">
                  <c:v>43862</c:v>
                </c:pt>
                <c:pt idx="59">
                  <c:v>43831</c:v>
                </c:pt>
                <c:pt idx="60">
                  <c:v>43800</c:v>
                </c:pt>
                <c:pt idx="61">
                  <c:v>43770</c:v>
                </c:pt>
                <c:pt idx="62">
                  <c:v>43739</c:v>
                </c:pt>
                <c:pt idx="63">
                  <c:v>43709</c:v>
                </c:pt>
                <c:pt idx="64">
                  <c:v>43678</c:v>
                </c:pt>
                <c:pt idx="65">
                  <c:v>43647</c:v>
                </c:pt>
                <c:pt idx="66">
                  <c:v>43617</c:v>
                </c:pt>
                <c:pt idx="67">
                  <c:v>43586</c:v>
                </c:pt>
                <c:pt idx="68">
                  <c:v>43556</c:v>
                </c:pt>
                <c:pt idx="69">
                  <c:v>43525</c:v>
                </c:pt>
                <c:pt idx="70">
                  <c:v>43497</c:v>
                </c:pt>
                <c:pt idx="71">
                  <c:v>43466</c:v>
                </c:pt>
                <c:pt idx="72">
                  <c:v>43435</c:v>
                </c:pt>
                <c:pt idx="73">
                  <c:v>43405</c:v>
                </c:pt>
                <c:pt idx="74">
                  <c:v>43374</c:v>
                </c:pt>
                <c:pt idx="75">
                  <c:v>43344</c:v>
                </c:pt>
                <c:pt idx="76">
                  <c:v>43313</c:v>
                </c:pt>
                <c:pt idx="77">
                  <c:v>43282</c:v>
                </c:pt>
                <c:pt idx="78">
                  <c:v>43252</c:v>
                </c:pt>
                <c:pt idx="79">
                  <c:v>43221</c:v>
                </c:pt>
                <c:pt idx="80">
                  <c:v>43191</c:v>
                </c:pt>
                <c:pt idx="81">
                  <c:v>43160</c:v>
                </c:pt>
                <c:pt idx="82">
                  <c:v>43132</c:v>
                </c:pt>
                <c:pt idx="83">
                  <c:v>43101</c:v>
                </c:pt>
                <c:pt idx="84">
                  <c:v>43070</c:v>
                </c:pt>
                <c:pt idx="85">
                  <c:v>43040</c:v>
                </c:pt>
                <c:pt idx="86">
                  <c:v>43009</c:v>
                </c:pt>
                <c:pt idx="87">
                  <c:v>42979</c:v>
                </c:pt>
                <c:pt idx="88">
                  <c:v>42948</c:v>
                </c:pt>
                <c:pt idx="89">
                  <c:v>42917</c:v>
                </c:pt>
                <c:pt idx="90">
                  <c:v>42887</c:v>
                </c:pt>
                <c:pt idx="91">
                  <c:v>42856</c:v>
                </c:pt>
                <c:pt idx="92">
                  <c:v>42826</c:v>
                </c:pt>
                <c:pt idx="93">
                  <c:v>42795</c:v>
                </c:pt>
                <c:pt idx="94">
                  <c:v>42767</c:v>
                </c:pt>
                <c:pt idx="95">
                  <c:v>42736</c:v>
                </c:pt>
                <c:pt idx="96">
                  <c:v>42705</c:v>
                </c:pt>
                <c:pt idx="97">
                  <c:v>42675</c:v>
                </c:pt>
                <c:pt idx="98">
                  <c:v>42644</c:v>
                </c:pt>
                <c:pt idx="99">
                  <c:v>42614</c:v>
                </c:pt>
                <c:pt idx="100">
                  <c:v>42583</c:v>
                </c:pt>
                <c:pt idx="101">
                  <c:v>42552</c:v>
                </c:pt>
                <c:pt idx="102">
                  <c:v>42522</c:v>
                </c:pt>
                <c:pt idx="103">
                  <c:v>42491</c:v>
                </c:pt>
                <c:pt idx="104">
                  <c:v>42461</c:v>
                </c:pt>
                <c:pt idx="105">
                  <c:v>42430</c:v>
                </c:pt>
                <c:pt idx="106">
                  <c:v>42401</c:v>
                </c:pt>
                <c:pt idx="107">
                  <c:v>42370</c:v>
                </c:pt>
              </c:numCache>
            </c:numRef>
          </c:cat>
          <c:val>
            <c:numRef>
              <c:f>EU27graph!$AU$5:$AU$112</c:f>
              <c:numCache>
                <c:formatCode>General</c:formatCode>
                <c:ptCount val="108"/>
                <c:pt idx="17" formatCode="0.00">
                  <c:v>6.1278577503441003</c:v>
                </c:pt>
                <c:pt idx="18" formatCode="0.00">
                  <c:v>6.3660750110770277</c:v>
                </c:pt>
                <c:pt idx="19" formatCode="0.00">
                  <c:v>6.6057874065384876</c:v>
                </c:pt>
                <c:pt idx="20" formatCode="0.00">
                  <c:v>7.0779040506620721</c:v>
                </c:pt>
                <c:pt idx="21" formatCode="0.00">
                  <c:v>7.2502351555417164</c:v>
                </c:pt>
                <c:pt idx="22" formatCode="0.00">
                  <c:v>7.3864721180945097</c:v>
                </c:pt>
                <c:pt idx="23" formatCode="0.00">
                  <c:v>7.1111763833144339</c:v>
                </c:pt>
                <c:pt idx="24" formatCode="0.00">
                  <c:v>6.7924338818025571</c:v>
                </c:pt>
                <c:pt idx="25" formatCode="0.00">
                  <c:v>6.5395304184123679</c:v>
                </c:pt>
                <c:pt idx="26" formatCode="0.00">
                  <c:v>6.2795666400685288</c:v>
                </c:pt>
                <c:pt idx="27" formatCode="0.00">
                  <c:v>5.7858689497819276</c:v>
                </c:pt>
                <c:pt idx="28" formatCode="0.00">
                  <c:v>5.2933970574653237</c:v>
                </c:pt>
                <c:pt idx="29" formatCode="0.00">
                  <c:v>4.8476541947101843</c:v>
                </c:pt>
                <c:pt idx="30" formatCode="0.00">
                  <c:v>4.3207342712850973</c:v>
                </c:pt>
                <c:pt idx="31" formatCode="0.00">
                  <c:v>4.0598298318641186</c:v>
                </c:pt>
                <c:pt idx="32" formatCode="0.00">
                  <c:v>3.5382613825964473</c:v>
                </c:pt>
                <c:pt idx="33" formatCode="0.00">
                  <c:v>2.8607749605706916</c:v>
                </c:pt>
                <c:pt idx="34" formatCode="0.00">
                  <c:v>2.6408653542719192</c:v>
                </c:pt>
                <c:pt idx="35" formatCode="0.00">
                  <c:v>2.2395943953905322</c:v>
                </c:pt>
                <c:pt idx="36" formatCode="0.00">
                  <c:v>2.6059077279377441</c:v>
                </c:pt>
                <c:pt idx="37" formatCode="0.00">
                  <c:v>2.462133377953303</c:v>
                </c:pt>
                <c:pt idx="38" formatCode="0.00">
                  <c:v>2.0342220754377753</c:v>
                </c:pt>
                <c:pt idx="39" formatCode="0.00">
                  <c:v>1.8316334718306042</c:v>
                </c:pt>
                <c:pt idx="40" formatCode="0.00">
                  <c:v>1.5556856597297795</c:v>
                </c:pt>
                <c:pt idx="41" formatCode="0.00">
                  <c:v>1.00579905668654</c:v>
                </c:pt>
                <c:pt idx="42" formatCode="0.00">
                  <c:v>1.0125995444626461</c:v>
                </c:pt>
                <c:pt idx="43" formatCode="0.00">
                  <c:v>1.0277128934088251</c:v>
                </c:pt>
                <c:pt idx="44" formatCode="0.00">
                  <c:v>1.0158473061651565</c:v>
                </c:pt>
                <c:pt idx="45" formatCode="0.00">
                  <c:v>1.1619419495216281</c:v>
                </c:pt>
                <c:pt idx="46" formatCode="0.00">
                  <c:v>1.3156616498005536</c:v>
                </c:pt>
                <c:pt idx="47" formatCode="0.00">
                  <c:v>1.4733995022257349</c:v>
                </c:pt>
                <c:pt idx="48" formatCode="0.00">
                  <c:v>0.74593815243145323</c:v>
                </c:pt>
                <c:pt idx="49" formatCode="0.00">
                  <c:v>0.77629626419778852</c:v>
                </c:pt>
                <c:pt idx="50" formatCode="0.00">
                  <c:v>0.77934672639186375</c:v>
                </c:pt>
                <c:pt idx="51" formatCode="0.00">
                  <c:v>0.79423967243509264</c:v>
                </c:pt>
                <c:pt idx="52" formatCode="0.00">
                  <c:v>0.93444615209200999</c:v>
                </c:pt>
                <c:pt idx="53" formatCode="0.00">
                  <c:v>1.4044547967118315</c:v>
                </c:pt>
                <c:pt idx="54" formatCode="0.00">
                  <c:v>1.2722283068600364</c:v>
                </c:pt>
                <c:pt idx="55" formatCode="0.00">
                  <c:v>1.2880411211184508</c:v>
                </c:pt>
                <c:pt idx="56" formatCode="0.00">
                  <c:v>1.1946783546079154</c:v>
                </c:pt>
                <c:pt idx="57" formatCode="0.00">
                  <c:v>1.3066459636868268</c:v>
                </c:pt>
                <c:pt idx="58" formatCode="0.00">
                  <c:v>1.4059974815118563</c:v>
                </c:pt>
                <c:pt idx="59" formatCode="0.00">
                  <c:v>1.3279883066103066</c:v>
                </c:pt>
                <c:pt idx="60" formatCode="0.00">
                  <c:v>1.4009809262707236</c:v>
                </c:pt>
                <c:pt idx="61" formatCode="0.00">
                  <c:v>1.3901362458125259</c:v>
                </c:pt>
                <c:pt idx="62" formatCode="0.00">
                  <c:v>1.2172218105829402</c:v>
                </c:pt>
                <c:pt idx="63" formatCode="0.00">
                  <c:v>1.1898976959335423</c:v>
                </c:pt>
                <c:pt idx="64" formatCode="0.00">
                  <c:v>1.1662639672688386</c:v>
                </c:pt>
                <c:pt idx="65" formatCode="0.00">
                  <c:v>1.1242165483920252</c:v>
                </c:pt>
                <c:pt idx="66" formatCode="0.00">
                  <c:v>1.2417025617095048</c:v>
                </c:pt>
                <c:pt idx="67" formatCode="0.00">
                  <c:v>1.0403631649666227</c:v>
                </c:pt>
                <c:pt idx="68" formatCode="0.00">
                  <c:v>1.2841673455171283</c:v>
                </c:pt>
                <c:pt idx="69" formatCode="0.00">
                  <c:v>0.98854926760318018</c:v>
                </c:pt>
                <c:pt idx="70" formatCode="0.00">
                  <c:v>1.1188179261535467</c:v>
                </c:pt>
                <c:pt idx="71" formatCode="0.00">
                  <c:v>1.1195395941661097</c:v>
                </c:pt>
                <c:pt idx="72" formatCode="0.00">
                  <c:v>0.97284658718682637</c:v>
                </c:pt>
                <c:pt idx="73" formatCode="0.00">
                  <c:v>0.98906891864289626</c:v>
                </c:pt>
                <c:pt idx="74" formatCode="0.00">
                  <c:v>1.1427518368235814</c:v>
                </c:pt>
                <c:pt idx="75" formatCode="0.00">
                  <c:v>0.99557884419197284</c:v>
                </c:pt>
                <c:pt idx="76" formatCode="0.00">
                  <c:v>1.0263065736760617</c:v>
                </c:pt>
                <c:pt idx="77" formatCode="0.00">
                  <c:v>1.0899442301171021</c:v>
                </c:pt>
                <c:pt idx="78" formatCode="0.00">
                  <c:v>0.98030934703870276</c:v>
                </c:pt>
                <c:pt idx="79" formatCode="0.00">
                  <c:v>1.1493320712865769</c:v>
                </c:pt>
                <c:pt idx="80" formatCode="0.00">
                  <c:v>0.91533268784936672</c:v>
                </c:pt>
                <c:pt idx="81" formatCode="0.00">
                  <c:v>1.1142779797663049</c:v>
                </c:pt>
                <c:pt idx="82" formatCode="0.00">
                  <c:v>0.99819382316523209</c:v>
                </c:pt>
                <c:pt idx="83" formatCode="0.00">
                  <c:v>1.0561031015801665</c:v>
                </c:pt>
                <c:pt idx="84" formatCode="0.00">
                  <c:v>0.99977671096186294</c:v>
                </c:pt>
                <c:pt idx="85" formatCode="0.00">
                  <c:v>1.0233931720197087</c:v>
                </c:pt>
                <c:pt idx="86" formatCode="0.00">
                  <c:v>1.005653660306645</c:v>
                </c:pt>
                <c:pt idx="87" formatCode="0.00">
                  <c:v>1.1720460404279391</c:v>
                </c:pt>
                <c:pt idx="88" formatCode="0.00">
                  <c:v>1.2056761494866941</c:v>
                </c:pt>
                <c:pt idx="89" formatCode="0.00">
                  <c:v>1.1659796866583254</c:v>
                </c:pt>
                <c:pt idx="90" formatCode="0.00">
                  <c:v>1.1210329523429441</c:v>
                </c:pt>
                <c:pt idx="91" formatCode="0.00">
                  <c:v>0.90954791600115437</c:v>
                </c:pt>
                <c:pt idx="92" formatCode="0.00">
                  <c:v>1.044923458861744</c:v>
                </c:pt>
                <c:pt idx="93" formatCode="0.00">
                  <c:v>0.69649894307300564</c:v>
                </c:pt>
                <c:pt idx="94" formatCode="0.00">
                  <c:v>0.74977427664774976</c:v>
                </c:pt>
                <c:pt idx="95" formatCode="0.00">
                  <c:v>0.74033922483969117</c:v>
                </c:pt>
                <c:pt idx="96" formatCode="0.00">
                  <c:v>0.67295744163639326</c:v>
                </c:pt>
                <c:pt idx="97" formatCode="0.00">
                  <c:v>0.61693676515763229</c:v>
                </c:pt>
                <c:pt idx="98" formatCode="0.00">
                  <c:v>0.55370588901460727</c:v>
                </c:pt>
                <c:pt idx="99" formatCode="0.00">
                  <c:v>0.55400161937252812</c:v>
                </c:pt>
                <c:pt idx="100" formatCode="0.00">
                  <c:v>0.54130987905227212</c:v>
                </c:pt>
                <c:pt idx="101" formatCode="0.00">
                  <c:v>0.55296226380405533</c:v>
                </c:pt>
                <c:pt idx="102" formatCode="0.00">
                  <c:v>0.51676614882501282</c:v>
                </c:pt>
                <c:pt idx="103" formatCode="0.00">
                  <c:v>0.48378123427250841</c:v>
                </c:pt>
                <c:pt idx="104" formatCode="0.00">
                  <c:v>0.46065727649914956</c:v>
                </c:pt>
                <c:pt idx="105" formatCode="0.00">
                  <c:v>0.61848243680182646</c:v>
                </c:pt>
                <c:pt idx="106" formatCode="0.00">
                  <c:v>0.55968888432305508</c:v>
                </c:pt>
                <c:pt idx="107" formatCode="0.00">
                  <c:v>0.67073437196561581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1-4CEC-83A9-FAAB5D3DFCBD}"/>
            </c:ext>
          </c:extLst>
        </c:ser>
        <c:ser>
          <c:idx val="0"/>
          <c:order val="1"/>
          <c:tx>
            <c:strRef>
              <c:f>EU27graph!$AT$4</c:f>
              <c:strCache>
                <c:ptCount val="1"/>
                <c:pt idx="0">
                  <c:v>Energy and unprocessed food (pps.)</c:v>
                </c:pt>
              </c:strCache>
            </c:strRef>
          </c:tx>
          <c:spPr>
            <a:solidFill>
              <a:srgbClr val="D08806"/>
            </a:solidFill>
            <a:ln>
              <a:noFill/>
            </a:ln>
            <a:effectLst/>
          </c:spPr>
          <c:invertIfNegative val="0"/>
          <c:cat>
            <c:numRef>
              <c:f>EU27graph!$AS$5:$AS$112</c:f>
              <c:numCache>
                <c:formatCode>m/d/yyyy</c:formatCode>
                <c:ptCount val="108"/>
                <c:pt idx="0">
                  <c:v>45627</c:v>
                </c:pt>
                <c:pt idx="1">
                  <c:v>45597</c:v>
                </c:pt>
                <c:pt idx="2">
                  <c:v>45566</c:v>
                </c:pt>
                <c:pt idx="3">
                  <c:v>45536</c:v>
                </c:pt>
                <c:pt idx="4">
                  <c:v>45505</c:v>
                </c:pt>
                <c:pt idx="5">
                  <c:v>45474</c:v>
                </c:pt>
                <c:pt idx="6">
                  <c:v>45444</c:v>
                </c:pt>
                <c:pt idx="7">
                  <c:v>45413</c:v>
                </c:pt>
                <c:pt idx="8">
                  <c:v>45383</c:v>
                </c:pt>
                <c:pt idx="9">
                  <c:v>45352</c:v>
                </c:pt>
                <c:pt idx="10">
                  <c:v>45323</c:v>
                </c:pt>
                <c:pt idx="11">
                  <c:v>45292</c:v>
                </c:pt>
                <c:pt idx="12">
                  <c:v>45261</c:v>
                </c:pt>
                <c:pt idx="13">
                  <c:v>45231</c:v>
                </c:pt>
                <c:pt idx="14">
                  <c:v>45200</c:v>
                </c:pt>
                <c:pt idx="15">
                  <c:v>45170</c:v>
                </c:pt>
                <c:pt idx="16">
                  <c:v>45139</c:v>
                </c:pt>
                <c:pt idx="17">
                  <c:v>45108</c:v>
                </c:pt>
                <c:pt idx="18">
                  <c:v>45078</c:v>
                </c:pt>
                <c:pt idx="19">
                  <c:v>45047</c:v>
                </c:pt>
                <c:pt idx="20">
                  <c:v>45017</c:v>
                </c:pt>
                <c:pt idx="21">
                  <c:v>44986</c:v>
                </c:pt>
                <c:pt idx="22">
                  <c:v>44958</c:v>
                </c:pt>
                <c:pt idx="23">
                  <c:v>44927</c:v>
                </c:pt>
                <c:pt idx="24">
                  <c:v>44896</c:v>
                </c:pt>
                <c:pt idx="25">
                  <c:v>44866</c:v>
                </c:pt>
                <c:pt idx="26">
                  <c:v>44835</c:v>
                </c:pt>
                <c:pt idx="27">
                  <c:v>44805</c:v>
                </c:pt>
                <c:pt idx="28">
                  <c:v>44774</c:v>
                </c:pt>
                <c:pt idx="29">
                  <c:v>44743</c:v>
                </c:pt>
                <c:pt idx="30">
                  <c:v>44713</c:v>
                </c:pt>
                <c:pt idx="31">
                  <c:v>44682</c:v>
                </c:pt>
                <c:pt idx="32">
                  <c:v>44652</c:v>
                </c:pt>
                <c:pt idx="33">
                  <c:v>44621</c:v>
                </c:pt>
                <c:pt idx="34">
                  <c:v>44593</c:v>
                </c:pt>
                <c:pt idx="35">
                  <c:v>44562</c:v>
                </c:pt>
                <c:pt idx="36">
                  <c:v>44531</c:v>
                </c:pt>
                <c:pt idx="37">
                  <c:v>44501</c:v>
                </c:pt>
                <c:pt idx="38">
                  <c:v>44470</c:v>
                </c:pt>
                <c:pt idx="39">
                  <c:v>44440</c:v>
                </c:pt>
                <c:pt idx="40">
                  <c:v>44409</c:v>
                </c:pt>
                <c:pt idx="41">
                  <c:v>44378</c:v>
                </c:pt>
                <c:pt idx="42">
                  <c:v>44348</c:v>
                </c:pt>
                <c:pt idx="43">
                  <c:v>44317</c:v>
                </c:pt>
                <c:pt idx="44">
                  <c:v>44287</c:v>
                </c:pt>
                <c:pt idx="45">
                  <c:v>44256</c:v>
                </c:pt>
                <c:pt idx="46">
                  <c:v>44228</c:v>
                </c:pt>
                <c:pt idx="47">
                  <c:v>44197</c:v>
                </c:pt>
                <c:pt idx="48">
                  <c:v>44166</c:v>
                </c:pt>
                <c:pt idx="49">
                  <c:v>44136</c:v>
                </c:pt>
                <c:pt idx="50">
                  <c:v>44105</c:v>
                </c:pt>
                <c:pt idx="51">
                  <c:v>44075</c:v>
                </c:pt>
                <c:pt idx="52">
                  <c:v>44044</c:v>
                </c:pt>
                <c:pt idx="53">
                  <c:v>44013</c:v>
                </c:pt>
                <c:pt idx="54">
                  <c:v>43983</c:v>
                </c:pt>
                <c:pt idx="55">
                  <c:v>43952</c:v>
                </c:pt>
                <c:pt idx="56">
                  <c:v>43922</c:v>
                </c:pt>
                <c:pt idx="57">
                  <c:v>43891</c:v>
                </c:pt>
                <c:pt idx="58">
                  <c:v>43862</c:v>
                </c:pt>
                <c:pt idx="59">
                  <c:v>43831</c:v>
                </c:pt>
                <c:pt idx="60">
                  <c:v>43800</c:v>
                </c:pt>
                <c:pt idx="61">
                  <c:v>43770</c:v>
                </c:pt>
                <c:pt idx="62">
                  <c:v>43739</c:v>
                </c:pt>
                <c:pt idx="63">
                  <c:v>43709</c:v>
                </c:pt>
                <c:pt idx="64">
                  <c:v>43678</c:v>
                </c:pt>
                <c:pt idx="65">
                  <c:v>43647</c:v>
                </c:pt>
                <c:pt idx="66">
                  <c:v>43617</c:v>
                </c:pt>
                <c:pt idx="67">
                  <c:v>43586</c:v>
                </c:pt>
                <c:pt idx="68">
                  <c:v>43556</c:v>
                </c:pt>
                <c:pt idx="69">
                  <c:v>43525</c:v>
                </c:pt>
                <c:pt idx="70">
                  <c:v>43497</c:v>
                </c:pt>
                <c:pt idx="71">
                  <c:v>43466</c:v>
                </c:pt>
                <c:pt idx="72">
                  <c:v>43435</c:v>
                </c:pt>
                <c:pt idx="73">
                  <c:v>43405</c:v>
                </c:pt>
                <c:pt idx="74">
                  <c:v>43374</c:v>
                </c:pt>
                <c:pt idx="75">
                  <c:v>43344</c:v>
                </c:pt>
                <c:pt idx="76">
                  <c:v>43313</c:v>
                </c:pt>
                <c:pt idx="77">
                  <c:v>43282</c:v>
                </c:pt>
                <c:pt idx="78">
                  <c:v>43252</c:v>
                </c:pt>
                <c:pt idx="79">
                  <c:v>43221</c:v>
                </c:pt>
                <c:pt idx="80">
                  <c:v>43191</c:v>
                </c:pt>
                <c:pt idx="81">
                  <c:v>43160</c:v>
                </c:pt>
                <c:pt idx="82">
                  <c:v>43132</c:v>
                </c:pt>
                <c:pt idx="83">
                  <c:v>43101</c:v>
                </c:pt>
                <c:pt idx="84">
                  <c:v>43070</c:v>
                </c:pt>
                <c:pt idx="85">
                  <c:v>43040</c:v>
                </c:pt>
                <c:pt idx="86">
                  <c:v>43009</c:v>
                </c:pt>
                <c:pt idx="87">
                  <c:v>42979</c:v>
                </c:pt>
                <c:pt idx="88">
                  <c:v>42948</c:v>
                </c:pt>
                <c:pt idx="89">
                  <c:v>42917</c:v>
                </c:pt>
                <c:pt idx="90">
                  <c:v>42887</c:v>
                </c:pt>
                <c:pt idx="91">
                  <c:v>42856</c:v>
                </c:pt>
                <c:pt idx="92">
                  <c:v>42826</c:v>
                </c:pt>
                <c:pt idx="93">
                  <c:v>42795</c:v>
                </c:pt>
                <c:pt idx="94">
                  <c:v>42767</c:v>
                </c:pt>
                <c:pt idx="95">
                  <c:v>42736</c:v>
                </c:pt>
                <c:pt idx="96">
                  <c:v>42705</c:v>
                </c:pt>
                <c:pt idx="97">
                  <c:v>42675</c:v>
                </c:pt>
                <c:pt idx="98">
                  <c:v>42644</c:v>
                </c:pt>
                <c:pt idx="99">
                  <c:v>42614</c:v>
                </c:pt>
                <c:pt idx="100">
                  <c:v>42583</c:v>
                </c:pt>
                <c:pt idx="101">
                  <c:v>42552</c:v>
                </c:pt>
                <c:pt idx="102">
                  <c:v>42522</c:v>
                </c:pt>
                <c:pt idx="103">
                  <c:v>42491</c:v>
                </c:pt>
                <c:pt idx="104">
                  <c:v>42461</c:v>
                </c:pt>
                <c:pt idx="105">
                  <c:v>42430</c:v>
                </c:pt>
                <c:pt idx="106">
                  <c:v>42401</c:v>
                </c:pt>
                <c:pt idx="107">
                  <c:v>42370</c:v>
                </c:pt>
              </c:numCache>
            </c:numRef>
          </c:cat>
          <c:val>
            <c:numRef>
              <c:f>EU27graph!$AT$5:$AT$112</c:f>
              <c:numCache>
                <c:formatCode>General</c:formatCode>
                <c:ptCount val="108"/>
                <c:pt idx="17" formatCode="0.00">
                  <c:v>1.5801624393986358E-2</c:v>
                </c:pt>
                <c:pt idx="18" formatCode="0.00">
                  <c:v>6.9277421082929891E-2</c:v>
                </c:pt>
                <c:pt idx="19" formatCode="0.00">
                  <c:v>0.51587431452976351</c:v>
                </c:pt>
                <c:pt idx="20" formatCode="0.00">
                  <c:v>1.0278906938384778</c:v>
                </c:pt>
                <c:pt idx="21" formatCode="0.00">
                  <c:v>1.0780638001845271</c:v>
                </c:pt>
                <c:pt idx="22" formatCode="0.00">
                  <c:v>2.5534465954591319</c:v>
                </c:pt>
                <c:pt idx="23" formatCode="0.00">
                  <c:v>2.8620856487711164</c:v>
                </c:pt>
                <c:pt idx="24" formatCode="0.00">
                  <c:v>3.5938014439434718</c:v>
                </c:pt>
                <c:pt idx="25" formatCode="0.00">
                  <c:v>4.5615769913292494</c:v>
                </c:pt>
                <c:pt idx="26" formatCode="0.00">
                  <c:v>5.2275800941453188</c:v>
                </c:pt>
                <c:pt idx="27" formatCode="0.00">
                  <c:v>5.1569073576014786</c:v>
                </c:pt>
                <c:pt idx="28" formatCode="0.00">
                  <c:v>4.8496697070247592</c:v>
                </c:pt>
                <c:pt idx="29" formatCode="0.00">
                  <c:v>4.9333542705088043</c:v>
                </c:pt>
                <c:pt idx="30" formatCode="0.00">
                  <c:v>5.2328782459721399</c:v>
                </c:pt>
                <c:pt idx="31" formatCode="0.00">
                  <c:v>4.7702126113911083</c:v>
                </c:pt>
                <c:pt idx="32" formatCode="0.00">
                  <c:v>4.5575935396833511</c:v>
                </c:pt>
                <c:pt idx="33" formatCode="0.00">
                  <c:v>4.9653929158484518</c:v>
                </c:pt>
                <c:pt idx="34" formatCode="0.00">
                  <c:v>3.5815654293977222</c:v>
                </c:pt>
                <c:pt idx="35" formatCode="0.00">
                  <c:v>3.3405316985212092</c:v>
                </c:pt>
                <c:pt idx="36" formatCode="0.00">
                  <c:v>2.6974800233126217</c:v>
                </c:pt>
                <c:pt idx="37" formatCode="0.00">
                  <c:v>2.6879186905878303</c:v>
                </c:pt>
                <c:pt idx="38" formatCode="0.00">
                  <c:v>2.3275604019036273</c:v>
                </c:pt>
                <c:pt idx="39" formatCode="0.00">
                  <c:v>1.8002590846812578</c:v>
                </c:pt>
                <c:pt idx="40" formatCode="0.00">
                  <c:v>1.6139614213564226</c:v>
                </c:pt>
                <c:pt idx="41" formatCode="0.00">
                  <c:v>1.4645007735982101</c:v>
                </c:pt>
                <c:pt idx="42" formatCode="0.00">
                  <c:v>1.1885104169708989</c:v>
                </c:pt>
                <c:pt idx="43" formatCode="0.00">
                  <c:v>1.2754775917714591</c:v>
                </c:pt>
                <c:pt idx="44" formatCode="0.00">
                  <c:v>1.0137949103929464</c:v>
                </c:pt>
                <c:pt idx="45" formatCode="0.00">
                  <c:v>0.50314792748876691</c:v>
                </c:pt>
                <c:pt idx="46" formatCode="0.00">
                  <c:v>-5.1643402319095928E-2</c:v>
                </c:pt>
                <c:pt idx="47" formatCode="0.00">
                  <c:v>-0.26387569270191891</c:v>
                </c:pt>
                <c:pt idx="48" formatCode="0.00">
                  <c:v>-0.54737536877034842</c:v>
                </c:pt>
                <c:pt idx="49" formatCode="0.00">
                  <c:v>-0.57709307694679268</c:v>
                </c:pt>
                <c:pt idx="50" formatCode="0.00">
                  <c:v>-0.54276112972298252</c:v>
                </c:pt>
                <c:pt idx="51" formatCode="0.00">
                  <c:v>-0.56672995587426733</c:v>
                </c:pt>
                <c:pt idx="52" formatCode="0.00">
                  <c:v>-0.57360672563679271</c:v>
                </c:pt>
                <c:pt idx="53" formatCode="0.00">
                  <c:v>-0.60612748251301019</c:v>
                </c:pt>
                <c:pt idx="54" formatCode="0.00">
                  <c:v>-0.57127159567313002</c:v>
                </c:pt>
                <c:pt idx="55" formatCode="0.00">
                  <c:v>-0.81383778272695184</c:v>
                </c:pt>
                <c:pt idx="56" formatCode="0.00">
                  <c:v>-0.55815925903504149</c:v>
                </c:pt>
                <c:pt idx="57" formatCode="0.00">
                  <c:v>-0.15832060483515059</c:v>
                </c:pt>
                <c:pt idx="58" formatCode="0.00">
                  <c:v>0.18712794090777163</c:v>
                </c:pt>
                <c:pt idx="59" formatCode="0.00">
                  <c:v>0.39648369493977481</c:v>
                </c:pt>
                <c:pt idx="60" formatCode="0.00">
                  <c:v>0.21316204067778277</c:v>
                </c:pt>
                <c:pt idx="61" formatCode="0.00">
                  <c:v>-0.13185173904084727</c:v>
                </c:pt>
                <c:pt idx="62" formatCode="0.00">
                  <c:v>-0.21358961788557218</c:v>
                </c:pt>
                <c:pt idx="63" formatCode="0.00">
                  <c:v>-9.7420455876043338E-2</c:v>
                </c:pt>
                <c:pt idx="64" formatCode="0.00">
                  <c:v>0.1225693500342345</c:v>
                </c:pt>
                <c:pt idx="65" formatCode="0.00">
                  <c:v>0.18523848723284825</c:v>
                </c:pt>
                <c:pt idx="66" formatCode="0.00">
                  <c:v>0.23863964726866438</c:v>
                </c:pt>
                <c:pt idx="67" formatCode="0.00">
                  <c:v>0.44183125274271429</c:v>
                </c:pt>
                <c:pt idx="68" formatCode="0.00">
                  <c:v>0.5934942882420694</c:v>
                </c:pt>
                <c:pt idx="69" formatCode="0.00">
                  <c:v>0.58610081015731752</c:v>
                </c:pt>
                <c:pt idx="70" formatCode="0.00">
                  <c:v>0.48016186588096943</c:v>
                </c:pt>
                <c:pt idx="71" formatCode="0.00">
                  <c:v>0.32517785055132625</c:v>
                </c:pt>
                <c:pt idx="72" formatCode="0.00">
                  <c:v>0.5785242782634703</c:v>
                </c:pt>
                <c:pt idx="73" formatCode="0.00">
                  <c:v>0.90972720546398667</c:v>
                </c:pt>
                <c:pt idx="74" formatCode="0.00">
                  <c:v>1.1350856839506804</c:v>
                </c:pt>
                <c:pt idx="75" formatCode="0.00">
                  <c:v>1.1381198932064645</c:v>
                </c:pt>
                <c:pt idx="76" formatCode="0.00">
                  <c:v>1.0952924833910189</c:v>
                </c:pt>
                <c:pt idx="77" formatCode="0.00">
                  <c:v>1.1244047512823701</c:v>
                </c:pt>
                <c:pt idx="78" formatCode="0.00">
                  <c:v>1.0398926731633304</c:v>
                </c:pt>
                <c:pt idx="79" formatCode="0.00">
                  <c:v>0.81337646649555495</c:v>
                </c:pt>
                <c:pt idx="80" formatCode="0.00">
                  <c:v>0.40858611179758364</c:v>
                </c:pt>
                <c:pt idx="81" formatCode="0.00">
                  <c:v>0.31527935041213861</c:v>
                </c:pt>
                <c:pt idx="82" formatCode="0.00">
                  <c:v>0.18294761604072507</c:v>
                </c:pt>
                <c:pt idx="83" formatCode="0.00">
                  <c:v>0.33901398860419479</c:v>
                </c:pt>
                <c:pt idx="84" formatCode="0.00">
                  <c:v>0.43529850677367454</c:v>
                </c:pt>
                <c:pt idx="85" formatCode="0.00">
                  <c:v>0.60796065270923394</c:v>
                </c:pt>
                <c:pt idx="86" formatCode="0.00">
                  <c:v>0.45239037857454495</c:v>
                </c:pt>
                <c:pt idx="87" formatCode="0.00">
                  <c:v>0.42898816800484429</c:v>
                </c:pt>
                <c:pt idx="88" formatCode="0.00">
                  <c:v>0.3504335761990896</c:v>
                </c:pt>
                <c:pt idx="89" formatCode="0.00">
                  <c:v>0.20074018564815116</c:v>
                </c:pt>
                <c:pt idx="90" formatCode="0.00">
                  <c:v>0.1803777371067006</c:v>
                </c:pt>
                <c:pt idx="91" formatCode="0.00">
                  <c:v>0.4935767730226393</c:v>
                </c:pt>
                <c:pt idx="92" formatCode="0.00">
                  <c:v>0.80285920194528515</c:v>
                </c:pt>
                <c:pt idx="93" formatCode="0.00">
                  <c:v>0.8451969223790029</c:v>
                </c:pt>
                <c:pt idx="94" formatCode="0.00">
                  <c:v>1.1723299216324781</c:v>
                </c:pt>
                <c:pt idx="95" formatCode="0.00">
                  <c:v>0.92109325413913923</c:v>
                </c:pt>
                <c:pt idx="96" formatCode="0.00">
                  <c:v>0.39736365469250345</c:v>
                </c:pt>
                <c:pt idx="97" formatCode="0.00">
                  <c:v>-5.6768714742510384E-2</c:v>
                </c:pt>
                <c:pt idx="98" formatCode="0.00">
                  <c:v>-8.5345151595580426E-2</c:v>
                </c:pt>
                <c:pt idx="99" formatCode="0.00">
                  <c:v>-0.23476778058561393</c:v>
                </c:pt>
                <c:pt idx="100" formatCode="0.00">
                  <c:v>-0.37144577033924731</c:v>
                </c:pt>
                <c:pt idx="101" formatCode="0.00">
                  <c:v>-0.4531020680780683</c:v>
                </c:pt>
                <c:pt idx="102" formatCode="0.00">
                  <c:v>-0.51676614882501282</c:v>
                </c:pt>
                <c:pt idx="103" formatCode="0.00">
                  <c:v>-0.6923214527432181</c:v>
                </c:pt>
                <c:pt idx="104" formatCode="0.00">
                  <c:v>-0.75940254636571225</c:v>
                </c:pt>
                <c:pt idx="105" formatCode="0.00">
                  <c:v>-0.7384704380017153</c:v>
                </c:pt>
                <c:pt idx="106" formatCode="0.00">
                  <c:v>-0.71120403583821312</c:v>
                </c:pt>
                <c:pt idx="107" formatCode="0.00">
                  <c:v>-0.41682415461846273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1-4CEC-83A9-FAAB5D3D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60310608"/>
        <c:axId val="860308968"/>
      </c:barChart>
      <c:lineChart>
        <c:grouping val="standard"/>
        <c:varyColors val="0"/>
        <c:ser>
          <c:idx val="2"/>
          <c:order val="2"/>
          <c:tx>
            <c:strRef>
              <c:f>EU27graph!$AV$4</c:f>
              <c:strCache>
                <c:ptCount val="1"/>
                <c:pt idx="0">
                  <c:v>HICP</c:v>
                </c:pt>
              </c:strCache>
            </c:strRef>
          </c:tx>
          <c:spPr>
            <a:ln w="28575" cap="rnd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EU27graph!$AS$5:$AS$112</c:f>
              <c:numCache>
                <c:formatCode>m/d/yyyy</c:formatCode>
                <c:ptCount val="108"/>
                <c:pt idx="0">
                  <c:v>45627</c:v>
                </c:pt>
                <c:pt idx="1">
                  <c:v>45597</c:v>
                </c:pt>
                <c:pt idx="2">
                  <c:v>45566</c:v>
                </c:pt>
                <c:pt idx="3">
                  <c:v>45536</c:v>
                </c:pt>
                <c:pt idx="4">
                  <c:v>45505</c:v>
                </c:pt>
                <c:pt idx="5">
                  <c:v>45474</c:v>
                </c:pt>
                <c:pt idx="6">
                  <c:v>45444</c:v>
                </c:pt>
                <c:pt idx="7">
                  <c:v>45413</c:v>
                </c:pt>
                <c:pt idx="8">
                  <c:v>45383</c:v>
                </c:pt>
                <c:pt idx="9">
                  <c:v>45352</c:v>
                </c:pt>
                <c:pt idx="10">
                  <c:v>45323</c:v>
                </c:pt>
                <c:pt idx="11">
                  <c:v>45292</c:v>
                </c:pt>
                <c:pt idx="12">
                  <c:v>45261</c:v>
                </c:pt>
                <c:pt idx="13">
                  <c:v>45231</c:v>
                </c:pt>
                <c:pt idx="14">
                  <c:v>45200</c:v>
                </c:pt>
                <c:pt idx="15">
                  <c:v>45170</c:v>
                </c:pt>
                <c:pt idx="16">
                  <c:v>45139</c:v>
                </c:pt>
                <c:pt idx="17">
                  <c:v>45108</c:v>
                </c:pt>
                <c:pt idx="18">
                  <c:v>45078</c:v>
                </c:pt>
                <c:pt idx="19">
                  <c:v>45047</c:v>
                </c:pt>
                <c:pt idx="20">
                  <c:v>45017</c:v>
                </c:pt>
                <c:pt idx="21">
                  <c:v>44986</c:v>
                </c:pt>
                <c:pt idx="22">
                  <c:v>44958</c:v>
                </c:pt>
                <c:pt idx="23">
                  <c:v>44927</c:v>
                </c:pt>
                <c:pt idx="24">
                  <c:v>44896</c:v>
                </c:pt>
                <c:pt idx="25">
                  <c:v>44866</c:v>
                </c:pt>
                <c:pt idx="26">
                  <c:v>44835</c:v>
                </c:pt>
                <c:pt idx="27">
                  <c:v>44805</c:v>
                </c:pt>
                <c:pt idx="28">
                  <c:v>44774</c:v>
                </c:pt>
                <c:pt idx="29">
                  <c:v>44743</c:v>
                </c:pt>
                <c:pt idx="30">
                  <c:v>44713</c:v>
                </c:pt>
                <c:pt idx="31">
                  <c:v>44682</c:v>
                </c:pt>
                <c:pt idx="32">
                  <c:v>44652</c:v>
                </c:pt>
                <c:pt idx="33">
                  <c:v>44621</c:v>
                </c:pt>
                <c:pt idx="34">
                  <c:v>44593</c:v>
                </c:pt>
                <c:pt idx="35">
                  <c:v>44562</c:v>
                </c:pt>
                <c:pt idx="36">
                  <c:v>44531</c:v>
                </c:pt>
                <c:pt idx="37">
                  <c:v>44501</c:v>
                </c:pt>
                <c:pt idx="38">
                  <c:v>44470</c:v>
                </c:pt>
                <c:pt idx="39">
                  <c:v>44440</c:v>
                </c:pt>
                <c:pt idx="40">
                  <c:v>44409</c:v>
                </c:pt>
                <c:pt idx="41">
                  <c:v>44378</c:v>
                </c:pt>
                <c:pt idx="42">
                  <c:v>44348</c:v>
                </c:pt>
                <c:pt idx="43">
                  <c:v>44317</c:v>
                </c:pt>
                <c:pt idx="44">
                  <c:v>44287</c:v>
                </c:pt>
                <c:pt idx="45">
                  <c:v>44256</c:v>
                </c:pt>
                <c:pt idx="46">
                  <c:v>44228</c:v>
                </c:pt>
                <c:pt idx="47">
                  <c:v>44197</c:v>
                </c:pt>
                <c:pt idx="48">
                  <c:v>44166</c:v>
                </c:pt>
                <c:pt idx="49">
                  <c:v>44136</c:v>
                </c:pt>
                <c:pt idx="50">
                  <c:v>44105</c:v>
                </c:pt>
                <c:pt idx="51">
                  <c:v>44075</c:v>
                </c:pt>
                <c:pt idx="52">
                  <c:v>44044</c:v>
                </c:pt>
                <c:pt idx="53">
                  <c:v>44013</c:v>
                </c:pt>
                <c:pt idx="54">
                  <c:v>43983</c:v>
                </c:pt>
                <c:pt idx="55">
                  <c:v>43952</c:v>
                </c:pt>
                <c:pt idx="56">
                  <c:v>43922</c:v>
                </c:pt>
                <c:pt idx="57">
                  <c:v>43891</c:v>
                </c:pt>
                <c:pt idx="58">
                  <c:v>43862</c:v>
                </c:pt>
                <c:pt idx="59">
                  <c:v>43831</c:v>
                </c:pt>
                <c:pt idx="60">
                  <c:v>43800</c:v>
                </c:pt>
                <c:pt idx="61">
                  <c:v>43770</c:v>
                </c:pt>
                <c:pt idx="62">
                  <c:v>43739</c:v>
                </c:pt>
                <c:pt idx="63">
                  <c:v>43709</c:v>
                </c:pt>
                <c:pt idx="64">
                  <c:v>43678</c:v>
                </c:pt>
                <c:pt idx="65">
                  <c:v>43647</c:v>
                </c:pt>
                <c:pt idx="66">
                  <c:v>43617</c:v>
                </c:pt>
                <c:pt idx="67">
                  <c:v>43586</c:v>
                </c:pt>
                <c:pt idx="68">
                  <c:v>43556</c:v>
                </c:pt>
                <c:pt idx="69">
                  <c:v>43525</c:v>
                </c:pt>
                <c:pt idx="70">
                  <c:v>43497</c:v>
                </c:pt>
                <c:pt idx="71">
                  <c:v>43466</c:v>
                </c:pt>
                <c:pt idx="72">
                  <c:v>43435</c:v>
                </c:pt>
                <c:pt idx="73">
                  <c:v>43405</c:v>
                </c:pt>
                <c:pt idx="74">
                  <c:v>43374</c:v>
                </c:pt>
                <c:pt idx="75">
                  <c:v>43344</c:v>
                </c:pt>
                <c:pt idx="76">
                  <c:v>43313</c:v>
                </c:pt>
                <c:pt idx="77">
                  <c:v>43282</c:v>
                </c:pt>
                <c:pt idx="78">
                  <c:v>43252</c:v>
                </c:pt>
                <c:pt idx="79">
                  <c:v>43221</c:v>
                </c:pt>
                <c:pt idx="80">
                  <c:v>43191</c:v>
                </c:pt>
                <c:pt idx="81">
                  <c:v>43160</c:v>
                </c:pt>
                <c:pt idx="82">
                  <c:v>43132</c:v>
                </c:pt>
                <c:pt idx="83">
                  <c:v>43101</c:v>
                </c:pt>
                <c:pt idx="84">
                  <c:v>43070</c:v>
                </c:pt>
                <c:pt idx="85">
                  <c:v>43040</c:v>
                </c:pt>
                <c:pt idx="86">
                  <c:v>43009</c:v>
                </c:pt>
                <c:pt idx="87">
                  <c:v>42979</c:v>
                </c:pt>
                <c:pt idx="88">
                  <c:v>42948</c:v>
                </c:pt>
                <c:pt idx="89">
                  <c:v>42917</c:v>
                </c:pt>
                <c:pt idx="90">
                  <c:v>42887</c:v>
                </c:pt>
                <c:pt idx="91">
                  <c:v>42856</c:v>
                </c:pt>
                <c:pt idx="92">
                  <c:v>42826</c:v>
                </c:pt>
                <c:pt idx="93">
                  <c:v>42795</c:v>
                </c:pt>
                <c:pt idx="94">
                  <c:v>42767</c:v>
                </c:pt>
                <c:pt idx="95">
                  <c:v>42736</c:v>
                </c:pt>
                <c:pt idx="96">
                  <c:v>42705</c:v>
                </c:pt>
                <c:pt idx="97">
                  <c:v>42675</c:v>
                </c:pt>
                <c:pt idx="98">
                  <c:v>42644</c:v>
                </c:pt>
                <c:pt idx="99">
                  <c:v>42614</c:v>
                </c:pt>
                <c:pt idx="100">
                  <c:v>42583</c:v>
                </c:pt>
                <c:pt idx="101">
                  <c:v>42552</c:v>
                </c:pt>
                <c:pt idx="102">
                  <c:v>42522</c:v>
                </c:pt>
                <c:pt idx="103">
                  <c:v>42491</c:v>
                </c:pt>
                <c:pt idx="104">
                  <c:v>42461</c:v>
                </c:pt>
                <c:pt idx="105">
                  <c:v>42430</c:v>
                </c:pt>
                <c:pt idx="106">
                  <c:v>42401</c:v>
                </c:pt>
                <c:pt idx="107">
                  <c:v>42370</c:v>
                </c:pt>
              </c:numCache>
            </c:numRef>
          </c:cat>
          <c:val>
            <c:numRef>
              <c:f>EU27graph!$AV$5:$AV$112</c:f>
              <c:numCache>
                <c:formatCode>General</c:formatCode>
                <c:ptCount val="108"/>
                <c:pt idx="17" formatCode="0.00">
                  <c:v>6.1436593747380863</c:v>
                </c:pt>
                <c:pt idx="18" formatCode="0.00">
                  <c:v>6.4353524321599576</c:v>
                </c:pt>
                <c:pt idx="19" formatCode="0.00">
                  <c:v>7.1216617210682509</c:v>
                </c:pt>
                <c:pt idx="20" formatCode="0.00">
                  <c:v>8.1057947445005496</c:v>
                </c:pt>
                <c:pt idx="21" formatCode="0.00">
                  <c:v>8.3282989557262432</c:v>
                </c:pt>
                <c:pt idx="22" formatCode="0.00">
                  <c:v>9.9399187135536415</c:v>
                </c:pt>
                <c:pt idx="23" formatCode="0.00">
                  <c:v>9.9732620320855503</c:v>
                </c:pt>
                <c:pt idx="24" formatCode="0.00">
                  <c:v>10.386235325746028</c:v>
                </c:pt>
                <c:pt idx="25" formatCode="0.00">
                  <c:v>11.101107409741617</c:v>
                </c:pt>
                <c:pt idx="26" formatCode="0.00">
                  <c:v>11.507146734213848</c:v>
                </c:pt>
                <c:pt idx="27" formatCode="0.00">
                  <c:v>10.942776307383406</c:v>
                </c:pt>
                <c:pt idx="28" formatCode="0.00">
                  <c:v>10.143066764490083</c:v>
                </c:pt>
                <c:pt idx="29" formatCode="0.00">
                  <c:v>9.7810084652189886</c:v>
                </c:pt>
                <c:pt idx="30" formatCode="0.00">
                  <c:v>9.5536125172572373</c:v>
                </c:pt>
                <c:pt idx="31" formatCode="0.00">
                  <c:v>8.8300424432552269</c:v>
                </c:pt>
                <c:pt idx="32" formatCode="0.00">
                  <c:v>8.0958549222797984</c:v>
                </c:pt>
                <c:pt idx="33" formatCode="0.00">
                  <c:v>7.8261678764191434</c:v>
                </c:pt>
                <c:pt idx="34" formatCode="0.00">
                  <c:v>6.2224307836696413</c:v>
                </c:pt>
                <c:pt idx="35" formatCode="0.00">
                  <c:v>5.5801260939117414</c:v>
                </c:pt>
                <c:pt idx="36" formatCode="0.00">
                  <c:v>5.3033877512503658</c:v>
                </c:pt>
                <c:pt idx="37" formatCode="0.00">
                  <c:v>5.1500520685411333</c:v>
                </c:pt>
                <c:pt idx="38" formatCode="0.00">
                  <c:v>4.3617824773414027</c:v>
                </c:pt>
                <c:pt idx="39" formatCode="0.00">
                  <c:v>3.631892556511862</c:v>
                </c:pt>
                <c:pt idx="40" formatCode="0.00">
                  <c:v>3.1696470810862021</c:v>
                </c:pt>
                <c:pt idx="41" formatCode="0.00">
                  <c:v>2.4702998302847501</c:v>
                </c:pt>
                <c:pt idx="42" formatCode="0.00">
                  <c:v>2.201109961433545</c:v>
                </c:pt>
                <c:pt idx="43" formatCode="0.00">
                  <c:v>2.3031904851802842</c:v>
                </c:pt>
                <c:pt idx="44" formatCode="0.00">
                  <c:v>2.029642216558103</c:v>
                </c:pt>
                <c:pt idx="45" formatCode="0.00">
                  <c:v>1.665089877010395</c:v>
                </c:pt>
                <c:pt idx="46" formatCode="0.00">
                  <c:v>1.2640182474814576</c:v>
                </c:pt>
                <c:pt idx="47" formatCode="0.00">
                  <c:v>1.2095238095238159</c:v>
                </c:pt>
                <c:pt idx="48" formatCode="0.00">
                  <c:v>0.1985627836611048</c:v>
                </c:pt>
                <c:pt idx="49" formatCode="0.00">
                  <c:v>0.19920318725099584</c:v>
                </c:pt>
                <c:pt idx="50" formatCode="0.00">
                  <c:v>0.23658559666888124</c:v>
                </c:pt>
                <c:pt idx="51" formatCode="0.00">
                  <c:v>0.2275097165608253</c:v>
                </c:pt>
                <c:pt idx="52" formatCode="0.00">
                  <c:v>0.36083942645521727</c:v>
                </c:pt>
                <c:pt idx="53" formatCode="0.00">
                  <c:v>0.7983273141988213</c:v>
                </c:pt>
                <c:pt idx="54" formatCode="0.00">
                  <c:v>0.70095671118690639</c:v>
                </c:pt>
                <c:pt idx="55" formatCode="0.00">
                  <c:v>0.47420333839149897</c:v>
                </c:pt>
                <c:pt idx="56" formatCode="0.00">
                  <c:v>0.63651909557287389</c:v>
                </c:pt>
                <c:pt idx="57" formatCode="0.00">
                  <c:v>1.1483253588516762</c:v>
                </c:pt>
                <c:pt idx="58" formatCode="0.00">
                  <c:v>1.5931254224196278</c:v>
                </c:pt>
                <c:pt idx="59" formatCode="0.00">
                  <c:v>1.7244720015500814</c:v>
                </c:pt>
                <c:pt idx="60" formatCode="0.00">
                  <c:v>1.6141429669485063</c:v>
                </c:pt>
                <c:pt idx="61" formatCode="0.00">
                  <c:v>1.2582845067716786</c:v>
                </c:pt>
                <c:pt idx="62" formatCode="0.00">
                  <c:v>1.0036321926973679</c:v>
                </c:pt>
                <c:pt idx="63" formatCode="0.00">
                  <c:v>1.0924772400574989</c:v>
                </c:pt>
                <c:pt idx="64" formatCode="0.00">
                  <c:v>1.288833317303073</c:v>
                </c:pt>
                <c:pt idx="65" formatCode="0.00">
                  <c:v>1.3094550356248735</c:v>
                </c:pt>
                <c:pt idx="66" formatCode="0.00">
                  <c:v>1.4803422089781693</c:v>
                </c:pt>
                <c:pt idx="67" formatCode="0.00">
                  <c:v>1.4821944177093371</c:v>
                </c:pt>
                <c:pt idx="68" formatCode="0.00">
                  <c:v>1.8776616337591978</c:v>
                </c:pt>
                <c:pt idx="69" formatCode="0.00">
                  <c:v>1.5746500777604977</c:v>
                </c:pt>
                <c:pt idx="70" formatCode="0.00">
                  <c:v>1.5989797920345161</c:v>
                </c:pt>
                <c:pt idx="71" formatCode="0.00">
                  <c:v>1.444717444717436</c:v>
                </c:pt>
                <c:pt idx="72" formatCode="0.00">
                  <c:v>1.5513708654502967</c:v>
                </c:pt>
                <c:pt idx="73" formatCode="0.00">
                  <c:v>1.8987961241068829</c:v>
                </c:pt>
                <c:pt idx="74" formatCode="0.00">
                  <c:v>2.2778375207742618</c:v>
                </c:pt>
                <c:pt idx="75" formatCode="0.00">
                  <c:v>2.1336987373984373</c:v>
                </c:pt>
                <c:pt idx="76" formatCode="0.00">
                  <c:v>2.1215990570670806</c:v>
                </c:pt>
                <c:pt idx="77" formatCode="0.00">
                  <c:v>2.2143489813994721</c:v>
                </c:pt>
                <c:pt idx="78" formatCode="0.00">
                  <c:v>2.0202020202020332</c:v>
                </c:pt>
                <c:pt idx="79" formatCode="0.00">
                  <c:v>1.9627085377821318</c:v>
                </c:pt>
                <c:pt idx="80" formatCode="0.00">
                  <c:v>1.3239187996469504</c:v>
                </c:pt>
                <c:pt idx="81" formatCode="0.00">
                  <c:v>1.4295573301784437</c:v>
                </c:pt>
                <c:pt idx="82" formatCode="0.00">
                  <c:v>1.1811414392059572</c:v>
                </c:pt>
                <c:pt idx="83" formatCode="0.00">
                  <c:v>1.3951170901843613</c:v>
                </c:pt>
                <c:pt idx="84" formatCode="0.00">
                  <c:v>1.4350752177355375</c:v>
                </c:pt>
                <c:pt idx="85" formatCode="0.00">
                  <c:v>1.6313538247289427</c:v>
                </c:pt>
                <c:pt idx="86" formatCode="0.00">
                  <c:v>1.4580440388811899</c:v>
                </c:pt>
                <c:pt idx="87" formatCode="0.00">
                  <c:v>1.6010342084327833</c:v>
                </c:pt>
                <c:pt idx="88" formatCode="0.00">
                  <c:v>1.5561097256857837</c:v>
                </c:pt>
                <c:pt idx="89" formatCode="0.00">
                  <c:v>1.3667198723064766</c:v>
                </c:pt>
                <c:pt idx="90" formatCode="0.00">
                  <c:v>1.3014106894496447</c:v>
                </c:pt>
                <c:pt idx="91" formatCode="0.00">
                  <c:v>1.4031246890237936</c:v>
                </c:pt>
                <c:pt idx="92" formatCode="0.00">
                  <c:v>1.8477826608070291</c:v>
                </c:pt>
                <c:pt idx="93" formatCode="0.00">
                  <c:v>1.5416958654520085</c:v>
                </c:pt>
                <c:pt idx="94" formatCode="0.00">
                  <c:v>1.9221041982802278</c:v>
                </c:pt>
                <c:pt idx="95" formatCode="0.00">
                  <c:v>1.6614324789788304</c:v>
                </c:pt>
                <c:pt idx="96" formatCode="0.00">
                  <c:v>1.0703210963288967</c:v>
                </c:pt>
                <c:pt idx="97" formatCode="0.00">
                  <c:v>0.56016805041512185</c:v>
                </c:pt>
                <c:pt idx="98" formatCode="0.00">
                  <c:v>0.46836073741902684</c:v>
                </c:pt>
                <c:pt idx="99" formatCode="0.00">
                  <c:v>0.31923383878691419</c:v>
                </c:pt>
                <c:pt idx="100" formatCode="0.00">
                  <c:v>0.16986410871302482</c:v>
                </c:pt>
                <c:pt idx="101" formatCode="0.00">
                  <c:v>9.9860195725987033E-2</c:v>
                </c:pt>
                <c:pt idx="102" formatCode="0.00">
                  <c:v>0</c:v>
                </c:pt>
                <c:pt idx="103" formatCode="0.00">
                  <c:v>-0.20854021847070969</c:v>
                </c:pt>
                <c:pt idx="104" formatCode="0.00">
                  <c:v>-0.29874526986656269</c:v>
                </c:pt>
                <c:pt idx="105" formatCode="0.00">
                  <c:v>-0.11998800119988884</c:v>
                </c:pt>
                <c:pt idx="106" formatCode="0.00">
                  <c:v>-0.15151515151515804</c:v>
                </c:pt>
                <c:pt idx="107" formatCode="0.00">
                  <c:v>0.25391021734715308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61-4CEC-83A9-FAAB5D3DFCBD}"/>
            </c:ext>
          </c:extLst>
        </c:ser>
        <c:ser>
          <c:idx val="3"/>
          <c:order val="3"/>
          <c:tx>
            <c:v>HICP-forecast</c:v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95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F361-4CEC-83A9-FAAB5D3DFCBD}"/>
              </c:ext>
            </c:extLst>
          </c:dPt>
          <c:dPt>
            <c:idx val="96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F361-4CEC-83A9-FAAB5D3DFCBD}"/>
              </c:ext>
            </c:extLst>
          </c:dPt>
          <c:val>
            <c:numRef>
              <c:f>EU27graph!$AY$5:$AY$112</c:f>
              <c:numCache>
                <c:formatCode>General</c:formatCode>
                <c:ptCount val="108"/>
                <c:pt idx="12">
                  <c:v>6.5</c:v>
                </c:pt>
                <c:pt idx="13">
                  <c:v>6.5</c:v>
                </c:pt>
                <c:pt idx="14">
                  <c:v>6.5</c:v>
                </c:pt>
                <c:pt idx="15">
                  <c:v>6.5</c:v>
                </c:pt>
                <c:pt idx="16">
                  <c:v>6.5</c:v>
                </c:pt>
                <c:pt idx="17">
                  <c:v>6.5</c:v>
                </c:pt>
                <c:pt idx="18">
                  <c:v>6.5</c:v>
                </c:pt>
                <c:pt idx="19">
                  <c:v>6.5</c:v>
                </c:pt>
                <c:pt idx="20">
                  <c:v>6.5</c:v>
                </c:pt>
                <c:pt idx="21">
                  <c:v>6.5</c:v>
                </c:pt>
                <c:pt idx="22">
                  <c:v>6.5</c:v>
                </c:pt>
                <c:pt idx="23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61-4CEC-83A9-FAAB5D3DFCBD}"/>
            </c:ext>
          </c:extLst>
        </c:ser>
        <c:ser>
          <c:idx val="4"/>
          <c:order val="4"/>
          <c:spPr>
            <a:ln w="28575" cap="rnd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96"/>
            <c:marker>
              <c:symbol val="none"/>
            </c:marker>
            <c:bubble3D val="0"/>
            <c:spPr>
              <a:ln w="28575" cap="rnd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61-4CEC-83A9-FAAB5D3DFCBD}"/>
              </c:ext>
            </c:extLst>
          </c:dPt>
          <c:val>
            <c:numRef>
              <c:f>EU27graph!$AX$5:$AX$112</c:f>
              <c:numCache>
                <c:formatCode>General</c:formatCode>
                <c:ptCount val="108"/>
                <c:pt idx="0">
                  <c:v>3.2</c:v>
                </c:pt>
                <c:pt idx="1">
                  <c:v>3.2</c:v>
                </c:pt>
                <c:pt idx="2">
                  <c:v>3.2</c:v>
                </c:pt>
                <c:pt idx="3">
                  <c:v>3.2</c:v>
                </c:pt>
                <c:pt idx="4">
                  <c:v>3.2</c:v>
                </c:pt>
                <c:pt idx="5">
                  <c:v>3.2</c:v>
                </c:pt>
                <c:pt idx="6">
                  <c:v>3.2</c:v>
                </c:pt>
                <c:pt idx="7">
                  <c:v>3.2</c:v>
                </c:pt>
                <c:pt idx="8">
                  <c:v>3.2</c:v>
                </c:pt>
                <c:pt idx="9">
                  <c:v>3.2</c:v>
                </c:pt>
                <c:pt idx="10">
                  <c:v>3.2</c:v>
                </c:pt>
                <c:pt idx="11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361-4CEC-83A9-FAAB5D3DF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0310608"/>
        <c:axId val="860308968"/>
      </c:lineChart>
      <c:dateAx>
        <c:axId val="860310608"/>
        <c:scaling>
          <c:orientation val="minMax"/>
        </c:scaling>
        <c:delete val="0"/>
        <c:axPos val="b"/>
        <c:numFmt formatCode="yy" sourceLinked="0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860308968"/>
        <c:crosses val="autoZero"/>
        <c:auto val="1"/>
        <c:lblOffset val="100"/>
        <c:baseTimeUnit val="months"/>
        <c:majorUnit val="12"/>
        <c:majorTimeUnit val="months"/>
      </c:dateAx>
      <c:valAx>
        <c:axId val="860308968"/>
        <c:scaling>
          <c:orientation val="minMax"/>
        </c:scaling>
        <c:delete val="0"/>
        <c:axPos val="l"/>
        <c:numFmt formatCode="#,##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860310608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9.3312625349551651E-3"/>
          <c:y val="0.85647037037037033"/>
          <c:w val="0.98664209740038689"/>
          <c:h val="0.12471481481481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ysClr val="windowText" lastClr="000000"/>
              </a:solidFill>
              <a:latin typeface="EC Square Sans Pro" panose="020B0506040000020004" pitchFamily="34" charset="0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solidFill>
            <a:sysClr val="windowText" lastClr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110085621524015E-2"/>
          <c:y val="2.7030224489824624E-2"/>
          <c:w val="0.94038544909772825"/>
          <c:h val="0.833701846067736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Sheet1!$M$4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strRef>
              <c:f>Sheet1!$G$5:$G$10</c:f>
              <c:strCache>
                <c:ptCount val="6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</c:strCache>
            </c:strRef>
          </c:cat>
          <c:val>
            <c:numRef>
              <c:f>Sheet1!$M$5:$M$10</c:f>
              <c:numCache>
                <c:formatCode>0.00</c:formatCode>
                <c:ptCount val="6"/>
                <c:pt idx="0">
                  <c:v>6.3705875205706475</c:v>
                </c:pt>
                <c:pt idx="1">
                  <c:v>3.6472069136791903</c:v>
                </c:pt>
                <c:pt idx="2">
                  <c:v>5.6188151626561211</c:v>
                </c:pt>
                <c:pt idx="3">
                  <c:v>5.8573747950896315</c:v>
                </c:pt>
                <c:pt idx="4">
                  <c:v>4.6905836515485744</c:v>
                </c:pt>
                <c:pt idx="5">
                  <c:v>11.370305481717246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0B-42C0-8421-57B269DD178A}"/>
            </c:ext>
          </c:extLst>
        </c:ser>
        <c:ser>
          <c:idx val="2"/>
          <c:order val="1"/>
          <c:tx>
            <c:strRef>
              <c:f>Sheet1!$N$4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D08806"/>
            </a:solidFill>
            <a:ln>
              <a:noFill/>
            </a:ln>
            <a:effectLst/>
          </c:spPr>
          <c:invertIfNegative val="0"/>
          <c:cat>
            <c:strRef>
              <c:f>Sheet1!$G$5:$G$10</c:f>
              <c:strCache>
                <c:ptCount val="6"/>
                <c:pt idx="0">
                  <c:v>DE</c:v>
                </c:pt>
                <c:pt idx="1">
                  <c:v>ES</c:v>
                </c:pt>
                <c:pt idx="2">
                  <c:v>FR</c:v>
                </c:pt>
                <c:pt idx="3">
                  <c:v>IT</c:v>
                </c:pt>
                <c:pt idx="4">
                  <c:v>NL</c:v>
                </c:pt>
                <c:pt idx="5">
                  <c:v>PL</c:v>
                </c:pt>
              </c:strCache>
            </c:strRef>
          </c:cat>
          <c:val>
            <c:numRef>
              <c:f>Sheet1!$N$5:$N$10</c:f>
              <c:numCache>
                <c:formatCode>0.00</c:formatCode>
                <c:ptCount val="6"/>
                <c:pt idx="0">
                  <c:v>2.7505683991894792</c:v>
                </c:pt>
                <c:pt idx="1">
                  <c:v>2.856235155604514</c:v>
                </c:pt>
                <c:pt idx="2">
                  <c:v>2.6967015659499882</c:v>
                </c:pt>
                <c:pt idx="3">
                  <c:v>2.8590157918522818</c:v>
                </c:pt>
                <c:pt idx="4">
                  <c:v>3.0331371298115029</c:v>
                </c:pt>
                <c:pt idx="5">
                  <c:v>6.1106609326248673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0B-42C0-8421-57B269DD1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530400"/>
        <c:axId val="551578368"/>
      </c:barChart>
      <c:catAx>
        <c:axId val="69253040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51578368"/>
        <c:crosses val="autoZero"/>
        <c:auto val="1"/>
        <c:lblAlgn val="ctr"/>
        <c:lblOffset val="100"/>
        <c:noMultiLvlLbl val="0"/>
      </c:catAx>
      <c:valAx>
        <c:axId val="551578368"/>
        <c:scaling>
          <c:orientation val="minMax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2530400"/>
        <c:crosses val="autoZero"/>
        <c:crossBetween val="between"/>
      </c:val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0.42130928040927218"/>
          <c:y val="0.93226578903328605"/>
          <c:w val="0.21104997566874648"/>
          <c:h val="5.433907484259836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EC Square Sans Pro"/>
          <a:ea typeface="EC Square Sans Pro"/>
          <a:cs typeface="EC Square Sans Pro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Sheet1!$A$5</c:f>
              <c:strCache>
                <c:ptCount val="1"/>
                <c:pt idx="0">
                  <c:v>GDP growth rate (rhs)</c:v>
                </c:pt>
              </c:strCache>
            </c:strRef>
          </c:tx>
          <c:spPr>
            <a:solidFill>
              <a:srgbClr val="689E79"/>
            </a:solidFill>
            <a:ln>
              <a:noFill/>
            </a:ln>
            <a:effectLst/>
          </c:spPr>
          <c:invertIfNegative val="0"/>
          <c:cat>
            <c:numRef>
              <c:f>Sheet1!$K$3:$P$3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Sheet1!$K$5:$P$5</c:f>
              <c:numCache>
                <c:formatCode>0.00</c:formatCode>
                <c:ptCount val="6"/>
                <c:pt idx="0">
                  <c:v>1.8089596340821856</c:v>
                </c:pt>
                <c:pt idx="1">
                  <c:v>-5.6590686029051041</c:v>
                </c:pt>
                <c:pt idx="2">
                  <c:v>5.739740633314927</c:v>
                </c:pt>
                <c:pt idx="3">
                  <c:v>3.4131918888536283</c:v>
                </c:pt>
                <c:pt idx="4">
                  <c:v>0.7693764753296195</c:v>
                </c:pt>
                <c:pt idx="5" formatCode="General">
                  <c:v>1.412270915874303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286-45D9-959F-6D3E21B1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8127728"/>
        <c:axId val="539662000"/>
      </c:barChart>
      <c:lineChart>
        <c:grouping val="standard"/>
        <c:varyColors val="0"/>
        <c:ser>
          <c:idx val="3"/>
          <c:order val="1"/>
          <c:tx>
            <c:strRef>
              <c:f>Sheet1!$A$6</c:f>
              <c:strCache>
                <c:ptCount val="1"/>
                <c:pt idx="0">
                  <c:v>GDP volume SiF23</c:v>
                </c:pt>
              </c:strCache>
            </c:strRef>
          </c:tx>
          <c:spPr>
            <a:ln w="28575" cap="rnd" cmpd="sng" algn="ctr">
              <a:solidFill>
                <a:srgbClr val="D08806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Sheet1!$K$3:$P$3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Sheet1!$K$6:$P$6</c:f>
              <c:numCache>
                <c:formatCode>0.00</c:formatCode>
                <c:ptCount val="6"/>
                <c:pt idx="0">
                  <c:v>108.97598198323792</c:v>
                </c:pt>
                <c:pt idx="1">
                  <c:v>102.808956402117</c:v>
                </c:pt>
                <c:pt idx="2">
                  <c:v>108.70992384741632</c:v>
                </c:pt>
                <c:pt idx="3">
                  <c:v>112.42040215055529</c:v>
                </c:pt>
                <c:pt idx="4">
                  <c:v>113.28533827817262</c:v>
                </c:pt>
                <c:pt idx="5">
                  <c:v>114.88523416262504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286-45D9-959F-6D3E21B16F6B}"/>
            </c:ext>
          </c:extLst>
        </c:ser>
        <c:ser>
          <c:idx val="0"/>
          <c:order val="2"/>
          <c:tx>
            <c:strRef>
              <c:f>Sheet1!$A$13</c:f>
              <c:strCache>
                <c:ptCount val="1"/>
                <c:pt idx="0">
                  <c:v>GDP volume -SF23</c:v>
                </c:pt>
              </c:strCache>
            </c:strRef>
          </c:tx>
          <c:spPr>
            <a:ln w="28575" cap="rnd" cmpd="sng" algn="ctr">
              <a:solidFill>
                <a:srgbClr val="90BA52"/>
              </a:solidFill>
              <a:prstDash val="solid"/>
              <a:round/>
              <a:headEnd type="none" w="med" len="med"/>
              <a:tailEnd type="none" w="med" len="med"/>
            </a:ln>
            <a:effectLst/>
          </c:spPr>
          <c:marker>
            <c:symbol val="none"/>
          </c:marker>
          <c:cat>
            <c:numRef>
              <c:f>Sheet1!$K$3:$P$3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  <c:extLst/>
            </c:numRef>
          </c:cat>
          <c:val>
            <c:numRef>
              <c:f>Sheet1!$K$13:$P$13</c:f>
              <c:numCache>
                <c:formatCode>0.00</c:formatCode>
                <c:ptCount val="6"/>
                <c:pt idx="0">
                  <c:v>108.97211469652176</c:v>
                </c:pt>
                <c:pt idx="1">
                  <c:v>102.79104537994493</c:v>
                </c:pt>
                <c:pt idx="2">
                  <c:v>108.41604902521524</c:v>
                </c:pt>
                <c:pt idx="3">
                  <c:v>112.26618074526576</c:v>
                </c:pt>
                <c:pt idx="4">
                  <c:v>113.41833028455216</c:v>
                </c:pt>
                <c:pt idx="5">
                  <c:v>115.31849369882303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286-45D9-959F-6D3E21B16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2721568"/>
        <c:axId val="557559456"/>
      </c:lineChart>
      <c:catAx>
        <c:axId val="69272156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57559456"/>
        <c:crossesAt val="109"/>
        <c:auto val="1"/>
        <c:lblAlgn val="ctr"/>
        <c:lblOffset val="100"/>
        <c:noMultiLvlLbl val="0"/>
      </c:catAx>
      <c:valAx>
        <c:axId val="557559456"/>
        <c:scaling>
          <c:orientation val="minMax"/>
          <c:min val="100"/>
        </c:scaling>
        <c:delete val="0"/>
        <c:axPos val="l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692721568"/>
        <c:crosses val="autoZero"/>
        <c:crossBetween val="between"/>
      </c:valAx>
      <c:valAx>
        <c:axId val="539662000"/>
        <c:scaling>
          <c:orientation val="minMax"/>
        </c:scaling>
        <c:delete val="0"/>
        <c:axPos val="r"/>
        <c:numFmt formatCode="0" sourceLinked="0"/>
        <c:majorTickMark val="in"/>
        <c:minorTickMark val="none"/>
        <c:tickLblPos val="nextTo"/>
        <c:spPr>
          <a:noFill/>
          <a:ln w="6350" cmpd="sng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C Square Sans Cond Pro"/>
                <a:ea typeface="EC Square Sans Cond Pro"/>
                <a:cs typeface="EC Square Sans Cond Pro"/>
              </a:defRPr>
            </a:pPr>
            <a:endParaRPr lang="en-US"/>
          </a:p>
        </c:txPr>
        <c:crossAx val="548127728"/>
        <c:crosses val="max"/>
        <c:crossBetween val="between"/>
      </c:valAx>
      <c:catAx>
        <c:axId val="548127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662000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legend>
      <c:legendPos val="b"/>
      <c:layout>
        <c:manualLayout>
          <c:xMode val="edge"/>
          <c:yMode val="edge"/>
          <c:x val="4.7321297365092115E-2"/>
          <c:y val="0.90486049382716049"/>
          <c:w val="0.91414402923302884"/>
          <c:h val="7.6324691358024693E-2"/>
        </c:manualLayout>
      </c:layout>
      <c:overlay val="0"/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C Square Sans Cond Pro"/>
              <a:ea typeface="EC Square Sans Cond Pro"/>
              <a:cs typeface="EC Square Sans Cond Pro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 sz="800">
          <a:latin typeface="EC Square Sans Pro"/>
          <a:ea typeface="EC Square Sans Pro"/>
          <a:cs typeface="EC Square Sans Pro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0.07198</cdr:x>
      <cdr:y>0.01925</cdr:y>
    </cdr:from>
    <cdr:to>
      <cdr:x>0.39241</cdr:x>
      <cdr:y>0.14678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8A1808-6C1E-5290-1D4D-2D53796FC283}"/>
            </a:ext>
          </a:extLst>
        </cdr:cNvPr>
        <cdr:cNvSpPr txBox="1"/>
      </cdr:nvSpPr>
      <cdr:spPr>
        <a:xfrm xmlns:a="http://schemas.openxmlformats.org/drawingml/2006/main">
          <a:off x="520178" y="77959"/>
          <a:ext cx="2315753" cy="51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i="0" dirty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Index</a:t>
          </a:r>
          <a:r>
            <a:rPr lang="en-GB" sz="1400" i="0" baseline="0" dirty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, </a:t>
          </a:r>
        </a:p>
        <a:p xmlns:a="http://schemas.openxmlformats.org/drawingml/2006/main">
          <a:r>
            <a:rPr lang="en-GB" sz="1400" i="0" baseline="0" dirty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2015=100</a:t>
          </a:r>
          <a:endParaRPr lang="en-GB" sz="1400" i="0" dirty="0">
            <a:solidFill>
              <a:sysClr val="windowText" lastClr="000000"/>
            </a:solidFill>
            <a:latin typeface="EC Square Sans Cond Pro" panose="020B05060400000200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0.37927</cdr:x>
      <cdr:y>0.07704</cdr:y>
    </cdr:from>
    <cdr:to>
      <cdr:x>0.38253</cdr:x>
      <cdr:y>0.68663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CA23C6C3-E42E-473E-A708-79338823ED18}"/>
            </a:ext>
          </a:extLst>
        </cdr:cNvPr>
        <cdr:cNvCxnSpPr/>
      </cdr:nvCxnSpPr>
      <cdr:spPr>
        <a:xfrm xmlns:a="http://schemas.openxmlformats.org/drawingml/2006/main">
          <a:off x="1180863" y="206191"/>
          <a:ext cx="10150" cy="163156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0.13454</cdr:x>
      <cdr:y>0.06237</cdr:y>
    </cdr:from>
    <cdr:to>
      <cdr:x>0.34637</cdr:x>
      <cdr:y>0.13061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1398" y="167319"/>
          <a:ext cx="663481" cy="183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GB" sz="1400" b="0" i="0">
              <a:latin typeface="EC Square Sans Cond Pro" panose="020B0506040000020004" pitchFamily="34" charset="0"/>
              <a:cs typeface="Times New Roman" panose="02020603050405020304" pitchFamily="18" charset="0"/>
            </a:rPr>
            <a:t>Composite</a:t>
          </a:r>
        </a:p>
      </cdr:txBody>
    </cdr:sp>
  </cdr:relSizeAnchor>
  <cdr:relSizeAnchor xmlns:cdr="http://schemas.openxmlformats.org/drawingml/2006/chartDrawing">
    <cdr:from>
      <cdr:x>0.40952</cdr:x>
      <cdr:y>0.05745</cdr:y>
    </cdr:from>
    <cdr:to>
      <cdr:x>0.62134</cdr:x>
      <cdr:y>0.13187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282673" y="154127"/>
          <a:ext cx="663450" cy="19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i="0">
              <a:latin typeface="EC Square Sans Cond Pro" panose="020B0506040000020004" pitchFamily="34" charset="0"/>
              <a:cs typeface="Times New Roman" panose="02020603050405020304" pitchFamily="18" charset="0"/>
            </a:rPr>
            <a:t>Industry</a:t>
          </a:r>
        </a:p>
      </cdr:txBody>
    </cdr:sp>
  </cdr:relSizeAnchor>
  <cdr:relSizeAnchor xmlns:cdr="http://schemas.openxmlformats.org/drawingml/2006/chartDrawing">
    <cdr:from>
      <cdr:x>0.70757</cdr:x>
      <cdr:y>0.05744</cdr:y>
    </cdr:from>
    <cdr:to>
      <cdr:x>0.9194</cdr:x>
      <cdr:y>0.13186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16207" y="154100"/>
          <a:ext cx="663481" cy="199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i="0">
              <a:latin typeface="EC Square Sans Cond Pro" panose="020B0506040000020004" pitchFamily="34" charset="0"/>
              <a:cs typeface="Times New Roman" panose="02020603050405020304" pitchFamily="18" charset="0"/>
            </a:rPr>
            <a:t>Services</a:t>
          </a:r>
        </a:p>
      </cdr:txBody>
    </cdr:sp>
  </cdr:relSizeAnchor>
  <cdr:relSizeAnchor xmlns:cdr="http://schemas.openxmlformats.org/drawingml/2006/chartDrawing">
    <cdr:from>
      <cdr:x>0.01456</cdr:x>
      <cdr:y>0.87017</cdr:y>
    </cdr:from>
    <cdr:to>
      <cdr:x>1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5399" y="2318546"/>
          <a:ext cx="3072670" cy="345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0.09497</cdr:x>
      <cdr:y>0.00237</cdr:y>
    </cdr:from>
    <cdr:to>
      <cdr:x>0.91232</cdr:x>
      <cdr:y>0.07377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97072" y="6202"/>
          <a:ext cx="2556724" cy="186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 sz="1400" b="1" i="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0.6657</cdr:x>
      <cdr:y>0.07911</cdr:y>
    </cdr:from>
    <cdr:to>
      <cdr:x>0.67326</cdr:x>
      <cdr:y>0.67785</cdr:y>
    </cdr:to>
    <cdr:cxnSp macro="">
      <cdr:nvCxnSpPr>
        <cdr:cNvPr id="11" name="Straight Connector 10">
          <a:extLst xmlns:a="http://schemas.openxmlformats.org/drawingml/2006/main">
            <a:ext uri="{FF2B5EF4-FFF2-40B4-BE49-F238E27FC236}">
              <a16:creationId xmlns:a16="http://schemas.microsoft.com/office/drawing/2014/main" id="{0DA83DBA-6BA1-4710-9E86-4E47C469B51E}"/>
            </a:ext>
          </a:extLst>
        </cdr:cNvPr>
        <cdr:cNvCxnSpPr/>
      </cdr:nvCxnSpPr>
      <cdr:spPr>
        <a:xfrm xmlns:a="http://schemas.openxmlformats.org/drawingml/2006/main">
          <a:off x="2072673" y="211730"/>
          <a:ext cx="23539" cy="160252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0.84418</cdr:x>
      <cdr:y>0.8961</cdr:y>
    </cdr:from>
    <cdr:to>
      <cdr:x>1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14949" y="3286126"/>
          <a:ext cx="98107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0.77761</cdr:x>
      <cdr:y>0.74805</cdr:y>
    </cdr:from>
    <cdr:to>
      <cdr:x>1</cdr:x>
      <cdr:y>1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6774980" y="3831021"/>
          <a:ext cx="1937588" cy="1290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0.84418</cdr:x>
      <cdr:y>0.8961</cdr:y>
    </cdr:from>
    <cdr:to>
      <cdr:x>1</cdr:x>
      <cdr:y>1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5314949" y="3286126"/>
          <a:ext cx="98107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0.84418</cdr:x>
      <cdr:y>0.8961</cdr:y>
    </cdr:from>
    <cdr:to>
      <cdr:x>1</cdr:x>
      <cdr:y>1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5314949" y="3286126"/>
          <a:ext cx="981075" cy="380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0.85128</cdr:x>
      <cdr:y>0.04457</cdr:y>
    </cdr:from>
    <cdr:to>
      <cdr:x>0.96358</cdr:x>
      <cdr:y>0.17159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416824" y="228238"/>
          <a:ext cx="978413" cy="650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0" i="0" dirty="0">
              <a:latin typeface="EC Square Sans Cond Pro" panose="020B0506040000020004" pitchFamily="34" charset="0"/>
            </a:rPr>
            <a:t>index &gt; 50 </a:t>
          </a:r>
        </a:p>
        <a:p xmlns:a="http://schemas.openxmlformats.org/drawingml/2006/main">
          <a:r>
            <a:rPr lang="en-GB" sz="1400" b="0" i="0" dirty="0">
              <a:latin typeface="EC Square Sans Cond Pro" panose="020B0506040000020004" pitchFamily="34" charset="0"/>
            </a:rPr>
            <a:t>= expansion</a:t>
          </a:r>
        </a:p>
      </cdr:txBody>
    </cdr:sp>
  </cdr:relSizeAnchor>
  <cdr:relSizeAnchor xmlns:cdr="http://schemas.openxmlformats.org/drawingml/2006/chartDrawing">
    <cdr:from>
      <cdr:x>0.01664</cdr:x>
      <cdr:y>0.75065</cdr:y>
    </cdr:from>
    <cdr:to>
      <cdr:x>0.16188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775" y="31813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400" i="0">
            <a:latin typeface="EC Square Sans Cond Pro" panose="020B05060400000200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0.56966</cdr:x>
      <cdr:y>0.07917</cdr:y>
    </cdr:from>
    <cdr:to>
      <cdr:x>0.56966</cdr:x>
      <cdr:y>0.68858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00000000-0008-0000-0000-000005000000}"/>
            </a:ext>
          </a:extLst>
        </cdr:cNvPr>
        <cdr:cNvCxnSpPr/>
      </cdr:nvCxnSpPr>
      <cdr:spPr>
        <a:xfrm xmlns:a="http://schemas.openxmlformats.org/drawingml/2006/main">
          <a:off x="4122007" y="320625"/>
          <a:ext cx="0" cy="24681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>
              <a:lumMod val="50000"/>
              <a:lumOff val="50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0.09685</cdr:x>
      <cdr:y>0.0764</cdr:y>
    </cdr:from>
    <cdr:to>
      <cdr:x>0.20733</cdr:x>
      <cdr:y>0.14941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A72497D5-7B46-BED6-F7DF-99E94351C923}"/>
            </a:ext>
          </a:extLst>
        </cdr:cNvPr>
        <cdr:cNvSpPr txBox="1"/>
      </cdr:nvSpPr>
      <cdr:spPr>
        <a:xfrm xmlns:a="http://schemas.openxmlformats.org/drawingml/2006/main">
          <a:off x="301870" y="214677"/>
          <a:ext cx="344365" cy="205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>
              <a:latin typeface="EC Square Sans Cond Pro" panose="020B0506040000020004" pitchFamily="34" charset="0"/>
            </a:rPr>
            <a:t>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0.8708</cdr:x>
      <cdr:y>0.08598</cdr:y>
    </cdr:from>
    <cdr:to>
      <cdr:x>0.89853</cdr:x>
      <cdr:y>0.12597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238534" y="337364"/>
          <a:ext cx="198662" cy="156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0" tIns="18288" rIns="27432" bIns="1828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>
            <a:defRPr sz="1000"/>
          </a:pPr>
          <a:r>
            <a:rPr lang="en-GB" sz="1400" b="0" i="0" u="none" strike="noStrike" baseline="0" dirty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% </a:t>
          </a:r>
          <a:endParaRPr lang="en-GB" sz="1400" i="0" dirty="0">
            <a:latin typeface="EC Square Sans Cond Pro" panose="020B0506040000020004" pitchFamily="34" charset="0"/>
          </a:endParaRPr>
        </a:p>
      </cdr:txBody>
    </cdr:sp>
  </cdr:relSizeAnchor>
  <cdr:relSizeAnchor xmlns:cdr="http://schemas.openxmlformats.org/drawingml/2006/chartDrawing">
    <cdr:from>
      <cdr:x>0.12447</cdr:x>
      <cdr:y>0.04852</cdr:y>
    </cdr:from>
    <cdr:to>
      <cdr:x>0.28492</cdr:x>
      <cdr:y>0.12035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9180" y="198051"/>
          <a:ext cx="1159096" cy="2932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txBody>
        <a:bodyPr xmlns:a="http://schemas.openxmlformats.org/drawingml/2006/main" wrap="square" lIns="27432" tIns="18288" rIns="0" bIns="18288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BE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% </a:t>
          </a:r>
          <a:r>
            <a:rPr lang="pl-PL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q-o-q</a:t>
          </a:r>
          <a:r>
            <a:rPr lang="fr-BE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 </a:t>
          </a:r>
          <a:r>
            <a:rPr lang="pl-PL" sz="1400" b="0" i="0" u="none" strike="noStrike" baseline="0">
              <a:solidFill>
                <a:srgbClr val="000000"/>
              </a:solidFill>
              <a:latin typeface="EC Square Sans Cond Pro" panose="020B0506040000020004" pitchFamily="34" charset="0"/>
              <a:cs typeface="Times New Roman"/>
            </a:rPr>
            <a:t>change</a:t>
          </a:r>
          <a:endParaRPr lang="en-GB" sz="1400" b="0" i="0" u="none" strike="noStrike" baseline="0">
            <a:solidFill>
              <a:srgbClr val="000000"/>
            </a:solidFill>
            <a:latin typeface="EC Square Sans Cond Pro" panose="020B0506040000020004" pitchFamily="34" charset="0"/>
            <a:cs typeface="Times New Roman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0.08203</cdr:x>
      <cdr:y>0.06562</cdr:y>
    </cdr:from>
    <cdr:to>
      <cdr:x>0.2685</cdr:x>
      <cdr:y>0.2553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4635" y="174174"/>
          <a:ext cx="578835" cy="50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i="0">
              <a:latin typeface="EC Square Sans Cond Pro" panose="020B0506040000020004" pitchFamily="34" charset="0"/>
              <a:cs typeface="Times New Roman" panose="02020603050405020304" pitchFamily="18" charset="0"/>
            </a:rPr>
            <a:t>y-o-y %</a:t>
          </a:r>
          <a:r>
            <a:rPr lang="en-IE" sz="1400" i="0">
              <a:latin typeface="EC Square Sans Cond Pro" panose="020B0506040000020004" pitchFamily="34" charset="0"/>
              <a:cs typeface="Times New Roman" panose="02020603050405020304" pitchFamily="18" charset="0"/>
            </a:rPr>
            <a:t> change</a:t>
          </a:r>
          <a:endParaRPr lang="en-GB" sz="1400" i="0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0.83896</cdr:x>
      <cdr:y>0.05578</cdr:y>
    </cdr:from>
    <cdr:to>
      <cdr:x>0.83962</cdr:x>
      <cdr:y>0.72382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D85EE28F-D0C5-4F5F-906F-EE64F5B60D88}"/>
            </a:ext>
          </a:extLst>
        </cdr:cNvPr>
        <cdr:cNvCxnSpPr/>
      </cdr:nvCxnSpPr>
      <cdr:spPr>
        <a:xfrm xmlns:a="http://schemas.openxmlformats.org/drawingml/2006/main">
          <a:off x="6073864" y="225921"/>
          <a:ext cx="4787" cy="2705552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0.87116</cdr:x>
      <cdr:y>0.09192</cdr:y>
    </cdr:from>
    <cdr:to>
      <cdr:x>1</cdr:x>
      <cdr:y>0.17525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257046" y="372276"/>
          <a:ext cx="925369" cy="337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i="1">
              <a:latin typeface="EC Square Sans Cond Pro" panose="020B0506040000020004" pitchFamily="34" charset="0"/>
              <a:cs typeface="Times New Roman" panose="02020603050405020304" pitchFamily="18" charset="0"/>
            </a:rPr>
            <a:t>forecast</a:t>
          </a:r>
          <a:endParaRPr lang="en-GB" sz="1400" i="1">
            <a:latin typeface="EC Square Sans Cond Pro" panose="020B05060400000200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0.05821</cdr:x>
      <cdr:y>0.04116</cdr:y>
    </cdr:from>
    <cdr:to>
      <cdr:x>0.26855</cdr:x>
      <cdr:y>0.10112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8BA1C4-A0FB-B4D0-0B3F-4B44A26764DB}"/>
            </a:ext>
          </a:extLst>
        </cdr:cNvPr>
        <cdr:cNvSpPr txBox="1"/>
      </cdr:nvSpPr>
      <cdr:spPr>
        <a:xfrm xmlns:a="http://schemas.openxmlformats.org/drawingml/2006/main">
          <a:off x="419111" y="168658"/>
          <a:ext cx="1514463" cy="245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>
              <a:latin typeface="EC Square Sans Cond Pro" panose="020B0506040000020004" pitchFamily="34" charset="0"/>
            </a:rPr>
            <a:t>annual % change</a:t>
          </a:r>
          <a:endParaRPr lang="en-IE" sz="1400">
            <a:latin typeface="EC Square Sans Cond Pro" panose="020B05060400000200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0.07198</cdr:x>
      <cdr:y>0.01925</cdr:y>
    </cdr:from>
    <cdr:to>
      <cdr:x>0.39241</cdr:x>
      <cdr:y>0.14678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78A1808-6C1E-5290-1D4D-2D53796FC283}"/>
            </a:ext>
          </a:extLst>
        </cdr:cNvPr>
        <cdr:cNvSpPr txBox="1"/>
      </cdr:nvSpPr>
      <cdr:spPr>
        <a:xfrm xmlns:a="http://schemas.openxmlformats.org/drawingml/2006/main">
          <a:off x="520178" y="77959"/>
          <a:ext cx="2315753" cy="516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i="0" dirty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Index</a:t>
          </a:r>
          <a:r>
            <a:rPr lang="en-GB" sz="1400" i="0" baseline="0" dirty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, </a:t>
          </a:r>
        </a:p>
        <a:p xmlns:a="http://schemas.openxmlformats.org/drawingml/2006/main">
          <a:r>
            <a:rPr lang="en-GB" sz="1400" i="0" baseline="0" dirty="0">
              <a:solidFill>
                <a:sysClr val="windowText" lastClr="000000"/>
              </a:solidFill>
              <a:latin typeface="EC Square Sans Cond Pro" panose="020B0506040000020004" pitchFamily="34" charset="0"/>
            </a:rPr>
            <a:t>2015=100</a:t>
          </a:r>
          <a:endParaRPr lang="en-GB" sz="1400" i="0" dirty="0">
            <a:solidFill>
              <a:sysClr val="windowText" lastClr="000000"/>
            </a:solidFill>
            <a:latin typeface="EC Square Sans Cond Pro" panose="020B05060400000200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CBC1878A-B9C1-492F-9D75-045B8ED46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7799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14388" y="744538"/>
            <a:ext cx="84280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14483D2-E30A-422A-A1DC-2D57C2D741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03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828126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1656253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2484379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3312505" algn="l" rtl="0" fontAlgn="base">
      <a:spcBef>
        <a:spcPct val="3000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4140632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68758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796885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25011" algn="l" defTabSz="1656253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483D2-E30A-422A-A1DC-2D57C2D7415B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2856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over&#10;&#10;Description automatically generated">
            <a:extLst>
              <a:ext uri="{FF2B5EF4-FFF2-40B4-BE49-F238E27FC236}">
                <a16:creationId xmlns:a16="http://schemas.microsoft.com/office/drawing/2014/main" id="{0D21BC0F-99D3-E1D0-EEFC-1FF62FDD0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 -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yellow rectangular object with a blue and yellow flag&#10;&#10;Description automatically generated">
            <a:extLst>
              <a:ext uri="{FF2B5EF4-FFF2-40B4-BE49-F238E27FC236}">
                <a16:creationId xmlns:a16="http://schemas.microsoft.com/office/drawing/2014/main" id="{88F7BC00-0EC9-65DB-4297-A035B65AD5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5372325" y="3968478"/>
            <a:ext cx="4912000" cy="71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12346546" y="3942217"/>
            <a:ext cx="3072354" cy="716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 userDrawn="1"/>
        </p:nvSpPr>
        <p:spPr bwMode="auto">
          <a:xfrm>
            <a:off x="12331648" y="3925988"/>
            <a:ext cx="33998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>
            <a:lvl1pPr marL="1270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91810" algn="l"/>
              </a:tabLst>
              <a:defRPr sz="4800" b="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2pPr>
            <a:lvl3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3pPr>
            <a:lvl4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4pPr>
            <a:lvl5pPr marL="649849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5pPr>
            <a:lvl6pPr marL="1477976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6pPr>
            <a:lvl7pPr marL="2306102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7pPr>
            <a:lvl8pPr marL="3134228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8pPr>
            <a:lvl9pPr marL="3962355" algn="l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4000" b="0" i="0" kern="1200" dirty="0">
                <a:solidFill>
                  <a:srgbClr val="FDB934"/>
                </a:solidFill>
                <a:effectLst/>
                <a:latin typeface="EC Square Sans Pro" panose="020B0506040000020004" pitchFamily="34" charset="0"/>
                <a:ea typeface="+mj-ea"/>
                <a:cs typeface="+mj-cs"/>
              </a:rPr>
              <a:t>#</a:t>
            </a:r>
            <a:r>
              <a:rPr lang="en-GB" sz="4000" b="0" i="0" kern="1200" dirty="0" err="1">
                <a:solidFill>
                  <a:srgbClr val="FDB934"/>
                </a:solidFill>
                <a:effectLst/>
                <a:latin typeface="EC Square Sans Pro" panose="020B0506040000020004" pitchFamily="34" charset="0"/>
                <a:ea typeface="+mj-ea"/>
                <a:cs typeface="+mj-cs"/>
              </a:rPr>
              <a:t>ECForecast</a:t>
            </a:r>
            <a:endParaRPr lang="en-GB" sz="2800" kern="0" dirty="0">
              <a:solidFill>
                <a:srgbClr val="FDB934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5385772" y="5580333"/>
            <a:ext cx="2319712" cy="5140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 bwMode="auto">
          <a:xfrm>
            <a:off x="5385772" y="6098530"/>
            <a:ext cx="5128023" cy="715887"/>
          </a:xfrm>
          <a:prstGeom prst="rect">
            <a:avLst/>
          </a:prstGeom>
          <a:solidFill>
            <a:srgbClr val="FDB93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5385773" y="6813756"/>
            <a:ext cx="10043680" cy="658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5398508" y="4010420"/>
            <a:ext cx="4934464" cy="695692"/>
          </a:xfrm>
        </p:spPr>
        <p:txBody>
          <a:bodyPr/>
          <a:lstStyle>
            <a:lvl1pPr marL="0" indent="0">
              <a:buNone/>
              <a:defRPr sz="3600">
                <a:solidFill>
                  <a:srgbClr val="FDB934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  <a:endParaRPr lang="en-IE" dirty="0"/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13450" y="5614669"/>
            <a:ext cx="2292034" cy="486435"/>
          </a:xfrm>
        </p:spPr>
        <p:txBody>
          <a:bodyPr/>
          <a:lstStyle>
            <a:lvl1pPr marL="0" indent="0">
              <a:buNone/>
              <a:defRPr sz="2000" baseline="0">
                <a:solidFill>
                  <a:srgbClr val="FDB934"/>
                </a:solidFill>
              </a:defRPr>
            </a:lvl1pPr>
          </a:lstStyle>
          <a:p>
            <a:pPr lvl="0"/>
            <a:r>
              <a:rPr lang="en-GB" dirty="0"/>
              <a:t>DATE</a:t>
            </a:r>
            <a:endParaRPr lang="en-IE" dirty="0"/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413450" y="6094337"/>
            <a:ext cx="4884321" cy="677662"/>
          </a:xfr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NAME</a:t>
            </a:r>
            <a:endParaRPr lang="en-IE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5417381" y="6829705"/>
            <a:ext cx="10545032" cy="642679"/>
          </a:xfrm>
        </p:spPr>
        <p:txBody>
          <a:bodyPr/>
          <a:lstStyle>
            <a:lvl1pPr marL="0" indent="0">
              <a:buNone/>
              <a:defRPr sz="3600" baseline="0">
                <a:solidFill>
                  <a:srgbClr val="FDB934"/>
                </a:solidFill>
              </a:defRPr>
            </a:lvl1pPr>
          </a:lstStyle>
          <a:p>
            <a:pPr lvl="0"/>
            <a:r>
              <a:rPr lang="en-GB" dirty="0"/>
              <a:t>Job title</a:t>
            </a:r>
            <a:endParaRPr lang="en-IE" dirty="0"/>
          </a:p>
        </p:txBody>
      </p:sp>
      <p:sp>
        <p:nvSpPr>
          <p:cNvPr id="20" name="Rectangle 19"/>
          <p:cNvSpPr/>
          <p:nvPr userDrawn="1"/>
        </p:nvSpPr>
        <p:spPr bwMode="auto">
          <a:xfrm>
            <a:off x="5372325" y="3155882"/>
            <a:ext cx="10057127" cy="809757"/>
          </a:xfrm>
          <a:prstGeom prst="rect">
            <a:avLst/>
          </a:prstGeom>
          <a:solidFill>
            <a:srgbClr val="FDB934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200" b="0" i="0" u="none" strike="noStrike" cap="none" normalizeH="0" baseline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372325" y="3191887"/>
            <a:ext cx="9289032" cy="800222"/>
          </a:xfrm>
        </p:spPr>
        <p:txBody>
          <a:bodyPr/>
          <a:lstStyle>
            <a:lvl1pPr marL="0" indent="0">
              <a:buNone/>
              <a:defRPr sz="4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146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2279204"/>
            <a:ext cx="18002000" cy="4320034"/>
          </a:xfrm>
        </p:spPr>
        <p:txBody>
          <a:bodyPr/>
          <a:lstStyle>
            <a:lvl1pPr marL="571500" indent="-571500">
              <a:buClr>
                <a:srgbClr val="E87028"/>
              </a:buClr>
              <a:buFont typeface="Arial" panose="020B0604020202020204" pitchFamily="34" charset="0"/>
              <a:buChar char="•"/>
              <a:defRPr sz="4000" i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bullet point list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588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Title and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2279204"/>
            <a:ext cx="18002000" cy="4320034"/>
          </a:xfrm>
        </p:spPr>
        <p:txBody>
          <a:bodyPr/>
          <a:lstStyle>
            <a:lvl1pPr marL="742950" indent="-742950">
              <a:buClr>
                <a:srgbClr val="E87028"/>
              </a:buClr>
              <a:buFont typeface="+mj-lt"/>
              <a:buAutoNum type="arabicPeriod"/>
              <a:defRPr sz="4000" i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number list</a:t>
            </a:r>
            <a:endParaRPr lang="en-IE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308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51844" y="1519084"/>
            <a:ext cx="18002000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1051844" y="2466698"/>
            <a:ext cx="18002000" cy="4709050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51844" y="190972"/>
            <a:ext cx="1800200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119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itle and tw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2"/>
            <a:ext cx="20105688" cy="88766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9756" y="7967836"/>
            <a:ext cx="4691327" cy="616589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07828" y="1519084"/>
            <a:ext cx="8712968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 1</a:t>
            </a:r>
            <a:endParaRPr lang="en-I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07828" y="2351212"/>
            <a:ext cx="8712968" cy="4824536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 1</a:t>
            </a:r>
            <a:endParaRPr lang="en-IE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10556900" y="2351212"/>
            <a:ext cx="8712968" cy="4824536"/>
          </a:xfrm>
        </p:spPr>
        <p:txBody>
          <a:bodyPr/>
          <a:lstStyle>
            <a:lvl1pPr marL="0" indent="0" algn="l">
              <a:buNone/>
              <a:defRPr sz="320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GB" dirty="0"/>
              <a:t>Graphic 2</a:t>
            </a:r>
            <a:endParaRPr lang="en-IE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0556900" y="1519084"/>
            <a:ext cx="8712968" cy="83212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600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Title for the graphic 2</a:t>
            </a:r>
            <a:endParaRPr lang="en-IE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07828" y="190972"/>
            <a:ext cx="18362040" cy="1212626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 sz="4800" b="1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GB" dirty="0"/>
              <a:t>This is a title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5375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9153" y="1734672"/>
            <a:ext cx="18095119" cy="12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13" rIns="165625" bIns="82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9153" y="3226819"/>
            <a:ext cx="18231251" cy="4568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dirty="0"/>
              <a:t>Second </a:t>
            </a:r>
            <a:r>
              <a:rPr lang="fr-BE" altLang="en-US" dirty="0" err="1"/>
              <a:t>level</a:t>
            </a:r>
            <a:endParaRPr lang="en-GB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05285" y="8085543"/>
            <a:ext cx="4691327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9444" y="8085543"/>
            <a:ext cx="6366801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algn="ctr"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4409077" y="8085543"/>
            <a:ext cx="4691327" cy="6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algn="r">
              <a:defRPr sz="25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D4143E6-BB5B-462F-BBA2-999BBFD1777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EC Square Sans Pro" panose="020B0506040000020004" pitchFamily="34" charset="0"/>
          <a:ea typeface="+mj-ea"/>
          <a:cs typeface="+mj-cs"/>
        </a:defRPr>
      </a:lvl1pPr>
      <a:lvl2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2pPr>
      <a:lvl3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3pPr>
      <a:lvl4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4pPr>
      <a:lvl5pPr marL="649849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5pPr>
      <a:lvl6pPr marL="1477976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6pPr>
      <a:lvl7pPr marL="2306102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7pPr>
      <a:lvl8pPr marL="3134228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8pPr>
      <a:lvl9pPr marL="3962355" algn="l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0F5494"/>
          </a:solidFill>
          <a:latin typeface="Verdana" pitchFamily="34" charset="0"/>
        </a:defRPr>
      </a:lvl9pPr>
    </p:titleStyle>
    <p:bodyStyle>
      <a:lvl1pPr marL="621095" indent="-621095" algn="l" rtl="0" eaLnBrk="1" fontAlgn="base" hangingPunct="1">
        <a:spcBef>
          <a:spcPct val="20000"/>
        </a:spcBef>
        <a:spcAft>
          <a:spcPct val="0"/>
        </a:spcAft>
        <a:buClr>
          <a:srgbClr val="0F5494"/>
        </a:buClr>
        <a:buChar char="•"/>
        <a:defRPr sz="4300" i="0">
          <a:solidFill>
            <a:srgbClr val="0F5494"/>
          </a:solidFill>
          <a:latin typeface="EC Square Sans Pro" panose="020B0506040000020004" pitchFamily="34" charset="0"/>
          <a:ea typeface="+mn-ea"/>
          <a:cs typeface="+mn-cs"/>
        </a:defRPr>
      </a:lvl1pPr>
      <a:lvl2pPr marL="1345705" indent="-51757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3600" b="1">
          <a:solidFill>
            <a:srgbClr val="0F5494"/>
          </a:solidFill>
          <a:latin typeface="+mn-lt"/>
        </a:defRPr>
      </a:lvl2pPr>
      <a:lvl3pPr marL="2070316" indent="-414063" algn="l" rtl="0" eaLnBrk="1" fontAlgn="base" hangingPunct="1">
        <a:spcBef>
          <a:spcPct val="20000"/>
        </a:spcBef>
        <a:spcAft>
          <a:spcPct val="0"/>
        </a:spcAft>
        <a:defRPr sz="2500">
          <a:solidFill>
            <a:srgbClr val="0F5494"/>
          </a:solidFill>
          <a:latin typeface="+mn-lt"/>
        </a:defRPr>
      </a:lvl3pPr>
      <a:lvl4pPr marL="2898442" indent="-414063" algn="l" rtl="0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Arial" charset="0"/>
        </a:defRPr>
      </a:lvl4pPr>
      <a:lvl5pPr marL="3726569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5pPr>
      <a:lvl6pPr marL="4554695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6pPr>
      <a:lvl7pPr marL="5382821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7pPr>
      <a:lvl8pPr marL="6210948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8pPr>
      <a:lvl9pPr marL="7039074" indent="-414063" algn="l" rtl="0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8126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56253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484379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12505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40632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68758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796885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25011" algn="l" defTabSz="1656253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51844" y="1343100"/>
            <a:ext cx="18002000" cy="832128"/>
          </a:xfrm>
        </p:spPr>
        <p:txBody>
          <a:bodyPr/>
          <a:lstStyle/>
          <a:p>
            <a:r>
              <a:rPr lang="en-IE" dirty="0"/>
              <a:t>HICP inflation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5820" y="46956"/>
            <a:ext cx="18218024" cy="12126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Inflation moderation is projected in all Member States </a:t>
            </a: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7A830B-0B6E-422E-A36D-D6D553B62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841808"/>
              </p:ext>
            </p:extLst>
          </p:nvPr>
        </p:nvGraphicFramePr>
        <p:xfrm>
          <a:off x="5438408" y="1847156"/>
          <a:ext cx="9228871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643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915940" y="2279204"/>
            <a:ext cx="16273808" cy="4680520"/>
          </a:xfrm>
        </p:spPr>
        <p:txBody>
          <a:bodyPr/>
          <a:lstStyle/>
          <a:p>
            <a:pPr defTabSz="914491">
              <a:buFontTx/>
              <a:buChar char="-"/>
              <a:tabLst>
                <a:tab pos="221637" algn="l"/>
              </a:tabLst>
              <a:defRPr/>
            </a:pPr>
            <a:r>
              <a:rPr lang="en-GB" dirty="0"/>
              <a:t>Monetary tightening could lead to stronger adverse effects on economic activity</a:t>
            </a:r>
            <a:endParaRPr lang="en-US" dirty="0"/>
          </a:p>
          <a:p>
            <a:pPr marL="0" indent="0" defTabSz="914491">
              <a:buNone/>
              <a:tabLst>
                <a:tab pos="221637" algn="l"/>
              </a:tabLst>
              <a:defRPr/>
            </a:pPr>
            <a:r>
              <a:rPr lang="en-US" dirty="0"/>
              <a:t>+/-  In</a:t>
            </a:r>
            <a:r>
              <a:rPr lang="en-GB" dirty="0" err="1"/>
              <a:t>flationary</a:t>
            </a:r>
            <a:r>
              <a:rPr lang="en-GB" dirty="0"/>
              <a:t> pressures could be stronger or weaker </a:t>
            </a:r>
          </a:p>
          <a:p>
            <a:pPr marL="0" indent="0" defTabSz="914491">
              <a:buNone/>
              <a:tabLst>
                <a:tab pos="221637" algn="l"/>
              </a:tabLst>
              <a:defRPr/>
            </a:pPr>
            <a:r>
              <a:rPr lang="en-US" dirty="0"/>
              <a:t>+/-  </a:t>
            </a:r>
            <a:r>
              <a:rPr lang="en-GB" dirty="0"/>
              <a:t>The evolution of energy and food prices</a:t>
            </a:r>
            <a:r>
              <a:rPr lang="en-US" dirty="0"/>
              <a:t> </a:t>
            </a:r>
            <a:r>
              <a:rPr lang="en-GB" dirty="0"/>
              <a:t>remains uncertain</a:t>
            </a:r>
            <a:endParaRPr lang="en-US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91804" y="89647"/>
            <a:ext cx="18002000" cy="168550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E87028"/>
                </a:solidFill>
              </a:rPr>
              <a:t>Risks and uncertainty hinge upon the evolution of prices</a:t>
            </a:r>
            <a:endParaRPr lang="en-GB" dirty="0">
              <a:solidFill>
                <a:srgbClr val="E87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4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7AEAC-0E19-7B57-3BD2-258F0988D7C5}"/>
              </a:ext>
            </a:extLst>
          </p:cNvPr>
          <p:cNvSpPr txBox="1"/>
          <p:nvPr/>
        </p:nvSpPr>
        <p:spPr>
          <a:xfrm>
            <a:off x="3278921" y="821125"/>
            <a:ext cx="13547846" cy="5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None/>
              <a:defRPr sz="3600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  <a:lvl2pPr marL="1345705" indent="-517579" eaLnBrk="1" hangingPunct="1">
              <a:spcBef>
                <a:spcPct val="20000"/>
              </a:spcBef>
              <a:buClr>
                <a:srgbClr val="009FBA"/>
              </a:buClr>
              <a:buChar char="•"/>
              <a:defRPr sz="3600" b="1">
                <a:latin typeface="+mn-lt"/>
              </a:defRPr>
            </a:lvl2pPr>
            <a:lvl3pPr marL="2070316" indent="-414063" eaLnBrk="1" hangingPunct="1">
              <a:spcBef>
                <a:spcPct val="20000"/>
              </a:spcBef>
              <a:defRPr sz="2500">
                <a:latin typeface="+mn-lt"/>
              </a:defRPr>
            </a:lvl3pPr>
            <a:lvl4pPr marL="2898442" indent="-414063" eaLnBrk="1" hangingPunct="1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</a:defRPr>
            </a:lvl4pPr>
            <a:lvl5pPr marL="3726569" indent="-414063" eaLnBrk="1" hangingPunct="1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</a:defRPr>
            </a:lvl5pPr>
            <a:lvl6pPr marL="4554695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6pPr>
            <a:lvl7pPr marL="5382821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7pPr>
            <a:lvl8pPr marL="6210948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8pPr>
            <a:lvl9pPr marL="7039074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Real GDP growth path, EU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0F67F3-DCFF-4736-ABD1-345E595E2C23}"/>
              </a:ext>
            </a:extLst>
          </p:cNvPr>
          <p:cNvGraphicFramePr>
            <a:graphicFrameLocks/>
          </p:cNvGraphicFramePr>
          <p:nvPr/>
        </p:nvGraphicFramePr>
        <p:xfrm>
          <a:off x="5588348" y="2063179"/>
          <a:ext cx="8712968" cy="539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A7B53D-FD12-650C-2B7F-A8F3C50380FB}"/>
              </a:ext>
            </a:extLst>
          </p:cNvPr>
          <p:cNvCxnSpPr>
            <a:cxnSpLocks/>
          </p:cNvCxnSpPr>
          <p:nvPr/>
        </p:nvCxnSpPr>
        <p:spPr>
          <a:xfrm>
            <a:off x="11348988" y="2351212"/>
            <a:ext cx="0" cy="41764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84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86359" y="2783260"/>
            <a:ext cx="16633848" cy="3816424"/>
          </a:xfrm>
        </p:spPr>
        <p:txBody>
          <a:bodyPr/>
          <a:lstStyle/>
          <a:p>
            <a:r>
              <a:rPr lang="en-IE" dirty="0"/>
              <a:t>Winter recession avoided but growth momentum has declined</a:t>
            </a:r>
            <a:endParaRPr lang="en-IE" strike="sngStrike" dirty="0">
              <a:solidFill>
                <a:srgbClr val="FF0000"/>
              </a:solidFill>
            </a:endParaRPr>
          </a:p>
          <a:p>
            <a:r>
              <a:rPr lang="en-US" dirty="0"/>
              <a:t>Headline inflation has fallen further since Spring</a:t>
            </a:r>
          </a:p>
          <a:p>
            <a:r>
              <a:rPr lang="en-US" dirty="0"/>
              <a:t>Deteriorated growth outlook; inflation forecast broadly unchanged</a:t>
            </a:r>
          </a:p>
          <a:p>
            <a:r>
              <a:rPr lang="en-US" dirty="0"/>
              <a:t>The forecast remains subject to risks and uncertainty</a:t>
            </a:r>
            <a:endParaRPr lang="en-GB" dirty="0"/>
          </a:p>
          <a:p>
            <a:endParaRPr lang="en-GB" dirty="0"/>
          </a:p>
          <a:p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51843" y="623020"/>
            <a:ext cx="16633849" cy="1212626"/>
          </a:xfrm>
        </p:spPr>
        <p:txBody>
          <a:bodyPr/>
          <a:lstStyle/>
          <a:p>
            <a:r>
              <a:rPr lang="fr-BE" dirty="0"/>
              <a:t>Key messages </a:t>
            </a:r>
            <a:r>
              <a:rPr lang="fr-BE" dirty="0" err="1"/>
              <a:t>from</a:t>
            </a:r>
            <a:r>
              <a:rPr lang="fr-BE" dirty="0"/>
              <a:t> the 2023 Summer </a:t>
            </a:r>
            <a:r>
              <a:rPr lang="fr-BE" dirty="0" err="1"/>
              <a:t>Forecast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3821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39776" y="193336"/>
            <a:ext cx="18002000" cy="12126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/>
          <a:p>
            <a:r>
              <a:rPr lang="en-IE" dirty="0"/>
              <a:t>Economic growth in the EU has lost momentum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7AEAC-0E19-7B57-3BD2-258F0988D7C5}"/>
              </a:ext>
            </a:extLst>
          </p:cNvPr>
          <p:cNvSpPr txBox="1"/>
          <p:nvPr/>
        </p:nvSpPr>
        <p:spPr>
          <a:xfrm>
            <a:off x="3170909" y="1467995"/>
            <a:ext cx="13547846" cy="59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t" anchorCtr="0" compatLnSpc="1">
            <a:prstTxWarp prst="textNoShape">
              <a:avLst/>
            </a:prstTxWarp>
          </a:bodyPr>
          <a:lstStyle>
            <a:lvl1pPr marL="0" indent="0" algn="ctr" eaLnBrk="1" hangingPunct="1">
              <a:spcBef>
                <a:spcPct val="20000"/>
              </a:spcBef>
              <a:buClr>
                <a:srgbClr val="0F5494"/>
              </a:buClr>
              <a:buFont typeface="Arial" panose="020B0604020202020204" pitchFamily="34" charset="0"/>
              <a:buNone/>
              <a:defRPr sz="3600" i="0" baseline="0">
                <a:solidFill>
                  <a:srgbClr val="E87028"/>
                </a:solidFill>
                <a:latin typeface="EC Square Sans Pro" panose="020B0506040000020004" pitchFamily="34" charset="0"/>
              </a:defRPr>
            </a:lvl1pPr>
            <a:lvl2pPr marL="1345705" indent="-517579" eaLnBrk="1" hangingPunct="1">
              <a:spcBef>
                <a:spcPct val="20000"/>
              </a:spcBef>
              <a:buClr>
                <a:srgbClr val="009FBA"/>
              </a:buClr>
              <a:buChar char="•"/>
              <a:defRPr sz="3600" b="1">
                <a:latin typeface="+mn-lt"/>
              </a:defRPr>
            </a:lvl2pPr>
            <a:lvl3pPr marL="2070316" indent="-414063" eaLnBrk="1" hangingPunct="1">
              <a:spcBef>
                <a:spcPct val="20000"/>
              </a:spcBef>
              <a:defRPr sz="2500">
                <a:latin typeface="+mn-lt"/>
              </a:defRPr>
            </a:lvl3pPr>
            <a:lvl4pPr marL="2898442" indent="-414063" eaLnBrk="1" hangingPunct="1">
              <a:spcBef>
                <a:spcPct val="20000"/>
              </a:spcBef>
              <a:buChar char="–"/>
              <a:defRPr sz="3600">
                <a:solidFill>
                  <a:schemeClr val="tx1"/>
                </a:solidFill>
                <a:latin typeface="Arial" charset="0"/>
              </a:defRPr>
            </a:lvl4pPr>
            <a:lvl5pPr marL="3726569" indent="-414063" eaLnBrk="1" hangingPunct="1">
              <a:spcBef>
                <a:spcPct val="20000"/>
              </a:spcBef>
              <a:buChar char="»"/>
              <a:defRPr sz="3600">
                <a:solidFill>
                  <a:schemeClr val="tx1"/>
                </a:solidFill>
                <a:latin typeface="Arial" charset="0"/>
              </a:defRPr>
            </a:lvl5pPr>
            <a:lvl6pPr marL="4554695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6pPr>
            <a:lvl7pPr marL="5382821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7pPr>
            <a:lvl8pPr marL="6210948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8pPr>
            <a:lvl9pPr marL="7039074" indent="-414063" fontAlgn="base">
              <a:spcBef>
                <a:spcPct val="2000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Real GDP growth path, EU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0F67F3-DCFF-4736-ABD1-345E595E2C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056954"/>
              </p:ext>
            </p:extLst>
          </p:nvPr>
        </p:nvGraphicFramePr>
        <p:xfrm>
          <a:off x="5588348" y="2063179"/>
          <a:ext cx="8712968" cy="539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A7B53D-FD12-650C-2B7F-A8F3C50380FB}"/>
              </a:ext>
            </a:extLst>
          </p:cNvPr>
          <p:cNvCxnSpPr>
            <a:cxnSpLocks/>
          </p:cNvCxnSpPr>
          <p:nvPr/>
        </p:nvCxnSpPr>
        <p:spPr>
          <a:xfrm>
            <a:off x="11348988" y="2351212"/>
            <a:ext cx="0" cy="417646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11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ESI and PMI, euro area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/>
          <a:p>
            <a:r>
              <a:rPr lang="fr-BE" dirty="0"/>
              <a:t>Persistent </a:t>
            </a:r>
            <a:r>
              <a:rPr lang="fr-BE" dirty="0" err="1"/>
              <a:t>weakness</a:t>
            </a:r>
            <a:r>
              <a:rPr lang="fr-BE" dirty="0"/>
              <a:t> in </a:t>
            </a:r>
            <a:r>
              <a:rPr lang="fr-BE" dirty="0" err="1"/>
              <a:t>industry</a:t>
            </a:r>
            <a:r>
              <a:rPr lang="fr-BE" dirty="0"/>
              <a:t>, </a:t>
            </a:r>
            <a:r>
              <a:rPr lang="fr-BE" dirty="0" err="1"/>
              <a:t>spreading</a:t>
            </a:r>
            <a:r>
              <a:rPr lang="fr-BE" dirty="0"/>
              <a:t> to services</a:t>
            </a:r>
            <a:endParaRPr lang="en-I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E23D758-73B3-4D2B-ABEF-C648A4B4BD55}"/>
              </a:ext>
            </a:extLst>
          </p:cNvPr>
          <p:cNvGraphicFramePr>
            <a:graphicFrameLocks/>
          </p:cNvGraphicFramePr>
          <p:nvPr/>
        </p:nvGraphicFramePr>
        <p:xfrm>
          <a:off x="5156300" y="1991172"/>
          <a:ext cx="957706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06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Global GDP growth and PMI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global economy continued growing thanks to services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3EED7E1-D9E0-4BB5-B314-4D52336990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629446"/>
              </p:ext>
            </p:extLst>
          </p:nvPr>
        </p:nvGraphicFramePr>
        <p:xfrm>
          <a:off x="5588348" y="2238460"/>
          <a:ext cx="8712568" cy="5121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748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Short term euro interest rate expectations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5820" y="190972"/>
            <a:ext cx="18218024" cy="1212626"/>
          </a:xfrm>
        </p:spPr>
        <p:txBody>
          <a:bodyPr/>
          <a:lstStyle/>
          <a:p>
            <a:r>
              <a:rPr lang="en-IE" dirty="0"/>
              <a:t>Markets expect ECB policy rates to be slightly higher next year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1BE848-A629-45FF-A466-C953F7443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4271"/>
              </p:ext>
            </p:extLst>
          </p:nvPr>
        </p:nvGraphicFramePr>
        <p:xfrm>
          <a:off x="5372324" y="235121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155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dirty="0"/>
              <a:t>Employment growth and unemployment rate, EU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5820" y="190972"/>
            <a:ext cx="18218024" cy="1212626"/>
          </a:xfrm>
        </p:spPr>
        <p:txBody>
          <a:bodyPr/>
          <a:lstStyle/>
          <a:p>
            <a:r>
              <a:rPr lang="en-GB" dirty="0"/>
              <a:t>The EU labour market remains strong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98B336-661B-4E8D-BA30-125C5271BC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540772"/>
              </p:ext>
            </p:extLst>
          </p:nvPr>
        </p:nvGraphicFramePr>
        <p:xfrm>
          <a:off x="5156300" y="1935148"/>
          <a:ext cx="8856984" cy="567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26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31664" y="1334324"/>
            <a:ext cx="18002000" cy="832128"/>
          </a:xfrm>
        </p:spPr>
        <p:txBody>
          <a:bodyPr/>
          <a:lstStyle/>
          <a:p>
            <a:r>
              <a:rPr lang="en-IE" dirty="0"/>
              <a:t>GDP growth rates in the EU’s largest Member States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5820" y="190972"/>
            <a:ext cx="18218024" cy="12126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Growth disparities across the EU are wide</a:t>
            </a:r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A532ED4-4103-4509-A941-9D4B74E8C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72113"/>
              </p:ext>
            </p:extLst>
          </p:nvPr>
        </p:nvGraphicFramePr>
        <p:xfrm>
          <a:off x="5516340" y="1775148"/>
          <a:ext cx="9432648" cy="5769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>
            <a:extLst>
              <a:ext uri="{FF2B5EF4-FFF2-40B4-BE49-F238E27FC236}">
                <a16:creationId xmlns:a16="http://schemas.microsoft.com/office/drawing/2014/main" id="{53892561-761A-B8FB-B87F-4BEFFA87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428" y="2053027"/>
            <a:ext cx="245604" cy="2268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18288" rIns="27432" bIns="18288" anchor="ctr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en-GB" sz="1400" b="0" i="0" u="none" strike="noStrike" baseline="0" dirty="0">
                <a:solidFill>
                  <a:srgbClr val="000000"/>
                </a:solidFill>
                <a:latin typeface="EC Square Sans Cond Pro" panose="020B0506040000020004" pitchFamily="34" charset="0"/>
                <a:cs typeface="Times New Roman"/>
              </a:rPr>
              <a:t>% </a:t>
            </a:r>
            <a:endParaRPr lang="en-GB" sz="1400" i="0" dirty="0"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1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Inflation in the euro area</a:t>
            </a:r>
            <a:endParaRPr lang="en-IE" dirty="0"/>
          </a:p>
          <a:p>
            <a:endParaRPr lang="en-IE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5820" y="190972"/>
            <a:ext cx="18218024" cy="121262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5625" tIns="82813" rIns="165625" bIns="82813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Inflation </a:t>
            </a:r>
            <a:r>
              <a:rPr lang="en-US" dirty="0"/>
              <a:t>is set to ease further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1958641"/>
              </p:ext>
            </p:extLst>
          </p:nvPr>
        </p:nvGraphicFramePr>
        <p:xfrm>
          <a:off x="5948388" y="2063180"/>
          <a:ext cx="8588430" cy="5553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9570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alTheme">
    <a:dk1>
      <a:sysClr val="windowText" lastClr="000000"/>
    </a:dk1>
    <a:lt1>
      <a:sysClr val="window" lastClr="FFFFFF"/>
    </a:lt1>
    <a:dk2>
      <a:srgbClr val="4C70A7"/>
    </a:dk2>
    <a:lt2>
      <a:srgbClr val="F2F2F2"/>
    </a:lt2>
    <a:accent1>
      <a:srgbClr val="C7D6A7"/>
    </a:accent1>
    <a:accent2>
      <a:srgbClr val="90BA52"/>
    </a:accent2>
    <a:accent3>
      <a:srgbClr val="689E79"/>
    </a:accent3>
    <a:accent4>
      <a:srgbClr val="FAA916"/>
    </a:accent4>
    <a:accent5>
      <a:srgbClr val="D08806"/>
    </a:accent5>
    <a:accent6>
      <a:srgbClr val="FCDA9E"/>
    </a:accent6>
    <a:hlink>
      <a:srgbClr val="7AC6A7"/>
    </a:hlink>
    <a:folHlink>
      <a:srgbClr val="BBDFD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2790</TotalTime>
  <Words>222</Words>
  <Application>Microsoft Office PowerPoint</Application>
  <PresentationFormat>Custom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EC Square Sans Cond Pro</vt:lpstr>
      <vt:lpstr>EC Square Sans Pro</vt:lpstr>
      <vt:lpstr>EC Square Sans Pro Medium</vt:lpstr>
      <vt:lpstr>Verdana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PIUS Bjorn (BUDG-EXT)</dc:creator>
  <cp:lastModifiedBy>O'CONNOR Simon (CAB-GENTILONI)</cp:lastModifiedBy>
  <cp:revision>75</cp:revision>
  <dcterms:created xsi:type="dcterms:W3CDTF">2016-01-14T10:08:16Z</dcterms:created>
  <dcterms:modified xsi:type="dcterms:W3CDTF">2023-09-10T04:41:10Z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2023-09-06T13:34:17Z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22e90dee-e5d1-4057-9a72-7a58763caf76</vt:lpwstr>
  </property>
  <property fmtid="{D5CDD505-2E9C-101B-9397-08002B2CF9AE}" pid="8" name="MSIP_Label_6bd9ddd1-4d20-43f6-abfa-fc3c07406f94_ContentBits">
    <vt:lpwstr>0</vt:lpwstr>
  </property>
</Properties>
</file>