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0"/>
  </p:notesMasterIdLst>
  <p:handoutMasterIdLst>
    <p:handoutMasterId r:id="rId31"/>
  </p:handoutMasterIdLst>
  <p:sldIdLst>
    <p:sldId id="330" r:id="rId2"/>
    <p:sldId id="1078" r:id="rId3"/>
    <p:sldId id="1059" r:id="rId4"/>
    <p:sldId id="272" r:id="rId5"/>
    <p:sldId id="1079" r:id="rId6"/>
    <p:sldId id="1080" r:id="rId7"/>
    <p:sldId id="1081" r:id="rId8"/>
    <p:sldId id="1067" r:id="rId9"/>
    <p:sldId id="1082" r:id="rId10"/>
    <p:sldId id="1083" r:id="rId11"/>
    <p:sldId id="1068" r:id="rId12"/>
    <p:sldId id="1070" r:id="rId13"/>
    <p:sldId id="1055" r:id="rId14"/>
    <p:sldId id="2142532704" r:id="rId15"/>
    <p:sldId id="2142532695" r:id="rId16"/>
    <p:sldId id="274" r:id="rId17"/>
    <p:sldId id="2142532698" r:id="rId18"/>
    <p:sldId id="276" r:id="rId19"/>
    <p:sldId id="2142532702" r:id="rId20"/>
    <p:sldId id="2142532703" r:id="rId21"/>
    <p:sldId id="1448942691" r:id="rId22"/>
    <p:sldId id="257" r:id="rId23"/>
    <p:sldId id="279" r:id="rId24"/>
    <p:sldId id="264" r:id="rId25"/>
    <p:sldId id="278" r:id="rId26"/>
    <p:sldId id="2142532700" r:id="rId27"/>
    <p:sldId id="1448942681" r:id="rId28"/>
    <p:sldId id="280" r:id="rId29"/>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9"/>
    <a:srgbClr val="9EC9EA"/>
    <a:srgbClr val="328DD2"/>
    <a:srgbClr val="195FB5"/>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4" autoAdjust="0"/>
    <p:restoredTop sz="94400" autoAdjust="0"/>
  </p:normalViewPr>
  <p:slideViewPr>
    <p:cSldViewPr snapToGrid="0">
      <p:cViewPr varScale="1">
        <p:scale>
          <a:sx n="149" d="100"/>
          <a:sy n="149" d="100"/>
        </p:scale>
        <p:origin x="426" y="108"/>
      </p:cViewPr>
      <p:guideLst>
        <p:guide orient="horz" pos="624"/>
        <p:guide orient="horz" pos="327"/>
        <p:guide orient="horz" pos="2796"/>
        <p:guide orient="horz" pos="3083"/>
        <p:guide orient="horz" pos="673"/>
        <p:guide orient="horz" pos="872"/>
        <p:guide orient="horz" pos="1772"/>
        <p:guide pos="5602"/>
        <p:guide pos="17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2322"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29/11/2023</a:t>
            </a:fld>
            <a:endParaRPr lang="en-GB"/>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29/11/2023</a:t>
            </a:fld>
            <a:endParaRPr lang="en-GB"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2</a:t>
            </a:fld>
            <a:endParaRPr lang="en-GB" dirty="0"/>
          </a:p>
        </p:txBody>
      </p:sp>
    </p:spTree>
    <p:extLst>
      <p:ext uri="{BB962C8B-B14F-4D97-AF65-F5344CB8AC3E}">
        <p14:creationId xmlns:p14="http://schemas.microsoft.com/office/powerpoint/2010/main" val="50294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7475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7475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43F15D-D207-4931-94FA-04515DC5A3BA}" type="slidenum">
              <a:rPr lang="de-DE" altLang="en-US" smtClean="0">
                <a:cs typeface="Arial" pitchFamily="34" charset="0"/>
              </a:rPr>
              <a:pPr eaLnBrk="1" fontAlgn="base" hangingPunct="1">
                <a:spcBef>
                  <a:spcPct val="0"/>
                </a:spcBef>
                <a:spcAft>
                  <a:spcPct val="0"/>
                </a:spcAft>
              </a:pPr>
              <a:t>12</a:t>
            </a:fld>
            <a:endParaRPr lang="de-DE" altLang="en-US">
              <a:cs typeface="Arial" pitchFamily="34" charset="0"/>
            </a:endParaRPr>
          </a:p>
        </p:txBody>
      </p:sp>
      <p:sp>
        <p:nvSpPr>
          <p:cNvPr id="747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0688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7475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7475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43F15D-D207-4931-94FA-04515DC5A3BA}" type="slidenum">
              <a:rPr lang="de-DE" altLang="en-US" smtClean="0">
                <a:cs typeface="Arial" pitchFamily="34" charset="0"/>
              </a:rPr>
              <a:pPr eaLnBrk="1" fontAlgn="base" hangingPunct="1">
                <a:spcBef>
                  <a:spcPct val="0"/>
                </a:spcBef>
                <a:spcAft>
                  <a:spcPct val="0"/>
                </a:spcAft>
              </a:pPr>
              <a:t>13</a:t>
            </a:fld>
            <a:endParaRPr lang="de-DE" altLang="en-US">
              <a:cs typeface="Arial" pitchFamily="34" charset="0"/>
            </a:endParaRPr>
          </a:p>
        </p:txBody>
      </p:sp>
      <p:sp>
        <p:nvSpPr>
          <p:cNvPr id="747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7816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endParaRPr lang="en-US"/>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15</a:t>
            </a:fld>
            <a:endParaRPr lang="en-GB"/>
          </a:p>
        </p:txBody>
      </p:sp>
    </p:spTree>
    <p:extLst>
      <p:ext uri="{BB962C8B-B14F-4D97-AF65-F5344CB8AC3E}">
        <p14:creationId xmlns:p14="http://schemas.microsoft.com/office/powerpoint/2010/main" val="292180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9: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566" name="Google Shape;566;p19: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16</a:t>
            </a:fld>
            <a:endParaRPr sz="13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581" name="Google Shape;581;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581" name="Google Shape;581;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42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581" name="Google Shape;581;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87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333333"/>
              </a:solidFill>
              <a:effectLst/>
              <a:latin typeface="PT Serif" panose="020B0604020202020204" pitchFamily="18"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21</a:t>
            </a:fld>
            <a:endParaRPr lang="en-GB"/>
          </a:p>
        </p:txBody>
      </p:sp>
    </p:spTree>
    <p:extLst>
      <p:ext uri="{BB962C8B-B14F-4D97-AF65-F5344CB8AC3E}">
        <p14:creationId xmlns:p14="http://schemas.microsoft.com/office/powerpoint/2010/main" val="318236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407" name="Google Shape;407;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438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608" name="Google Shape;608;p24: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23</a:t>
            </a:fld>
            <a:endParaRPr sz="13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Location, </a:t>
            </a:r>
          </a:p>
        </p:txBody>
      </p:sp>
      <p:sp>
        <p:nvSpPr>
          <p:cNvPr id="7885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a:cs typeface="Arial" pitchFamily="34" charset="0"/>
              </a:rPr>
              <a:t>Name of the Author</a:t>
            </a:r>
          </a:p>
        </p:txBody>
      </p:sp>
      <p:sp>
        <p:nvSpPr>
          <p:cNvPr id="7885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ACFD4B2-C128-404A-A5EF-FFB17DC2BC48}" type="slidenum">
              <a:rPr lang="de-DE" altLang="en-US" smtClean="0">
                <a:cs typeface="Arial" pitchFamily="34" charset="0"/>
              </a:rPr>
              <a:pPr eaLnBrk="1" fontAlgn="base" hangingPunct="1">
                <a:spcBef>
                  <a:spcPct val="0"/>
                </a:spcBef>
                <a:spcAft>
                  <a:spcPct val="0"/>
                </a:spcAft>
              </a:pPr>
              <a:t>4</a:t>
            </a:fld>
            <a:endParaRPr lang="de-DE" altLang="en-US">
              <a:cs typeface="Arial" pitchFamily="34" charset="0"/>
            </a:endParaRPr>
          </a:p>
        </p:txBody>
      </p:sp>
      <p:sp>
        <p:nvSpPr>
          <p:cNvPr id="788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9: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473" name="Google Shape;473;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598" name="Google Shape;598;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9978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608" name="Google Shape;608;p24: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26</a:t>
            </a:fld>
            <a:endParaRPr sz="1300">
              <a:latin typeface="Calibri"/>
              <a:ea typeface="Calibri"/>
              <a:cs typeface="Calibri"/>
              <a:sym typeface="Calibri"/>
            </a:endParaRPr>
          </a:p>
        </p:txBody>
      </p:sp>
    </p:spTree>
    <p:extLst>
      <p:ext uri="{BB962C8B-B14F-4D97-AF65-F5344CB8AC3E}">
        <p14:creationId xmlns:p14="http://schemas.microsoft.com/office/powerpoint/2010/main" val="42965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r" defTabSz="966612">
              <a:buClrTx/>
              <a:defRPr/>
            </a:pPr>
            <a:fld id="{D589E48D-882E-48E9-AC90-458C8EC61319}" type="slidenum">
              <a:rPr lang="en-GB" sz="1300" kern="1200">
                <a:solidFill>
                  <a:prstClr val="black"/>
                </a:solidFill>
                <a:latin typeface="Calibri"/>
                <a:ea typeface="+mn-ea"/>
                <a:cs typeface="+mn-cs"/>
              </a:rPr>
              <a:pPr algn="r" defTabSz="966612">
                <a:buClrTx/>
                <a:defRPr/>
              </a:pPr>
              <a:t>27</a:t>
            </a:fld>
            <a:endParaRPr lang="en-GB" sz="1300" kern="1200" dirty="0">
              <a:solidFill>
                <a:prstClr val="black"/>
              </a:solidFill>
              <a:latin typeface="Calibri"/>
              <a:ea typeface="+mn-ea"/>
              <a:cs typeface="+mn-cs"/>
            </a:endParaRPr>
          </a:p>
        </p:txBody>
      </p:sp>
    </p:spTree>
    <p:extLst>
      <p:ext uri="{BB962C8B-B14F-4D97-AF65-F5344CB8AC3E}">
        <p14:creationId xmlns:p14="http://schemas.microsoft.com/office/powerpoint/2010/main" val="185758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25: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sz="3000"/>
          </a:p>
        </p:txBody>
      </p:sp>
      <p:sp>
        <p:nvSpPr>
          <p:cNvPr id="616" name="Google Shape;616;p25: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a:latin typeface="Calibri"/>
                <a:ea typeface="Calibri"/>
                <a:cs typeface="Calibri"/>
                <a:sym typeface="Calibri"/>
              </a:rPr>
              <a:pPr algn="r">
                <a:buSzPts val="1200"/>
              </a:pPr>
              <a:t>28</a:t>
            </a:fld>
            <a:endParaRPr sz="13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585858"/>
                </a:solidFill>
              </a:rPr>
              <a:t>The literature points to a substantial role for external financial support for activity and reconstruction – be it from international aid or domestic fiscal transfers – in reducing the overall impact of catastrophes (McDermott et al., 2014).</a:t>
            </a:r>
          </a:p>
          <a:p>
            <a:endParaRPr lang="en-GB" sz="1200" dirty="0">
              <a:solidFill>
                <a:srgbClr val="585858"/>
              </a:solidFill>
            </a:endParaRPr>
          </a:p>
          <a:p>
            <a:r>
              <a:rPr lang="en-GB" sz="1200" dirty="0">
                <a:solidFill>
                  <a:srgbClr val="585858"/>
                </a:solidFill>
              </a:rPr>
              <a:t>This is also why insurance can play a protective role. Insurance </a:t>
            </a:r>
            <a:r>
              <a:rPr lang="en-GB" sz="1200" dirty="0" err="1">
                <a:solidFill>
                  <a:srgbClr val="585858"/>
                </a:solidFill>
              </a:rPr>
              <a:t>payouts</a:t>
            </a:r>
            <a:r>
              <a:rPr lang="en-GB" sz="1200" dirty="0">
                <a:solidFill>
                  <a:srgbClr val="585858"/>
                </a:solidFill>
              </a:rPr>
              <a:t> can help households and businesses better endure the post-catastrophe disruption and underpin the reconstruction phase. Von Peter et al. (2012) find that the recovery from catastrophes is faster and more complete when the share of damages covered by insurance is higher. Indeed, aggregate GDP losses appear related to the uninsured component of damages rather than to the total amount. And firm-level evidence also demonstrates the protective value of insurance (</a:t>
            </a:r>
            <a:r>
              <a:rPr lang="en-GB" sz="1200" dirty="0" err="1">
                <a:solidFill>
                  <a:srgbClr val="585858"/>
                </a:solidFill>
              </a:rPr>
              <a:t>Poontirakul</a:t>
            </a:r>
            <a:r>
              <a:rPr lang="en-GB" sz="1200" dirty="0">
                <a:solidFill>
                  <a:srgbClr val="585858"/>
                </a:solidFill>
              </a:rPr>
              <a:t> and Noy, 2017).</a:t>
            </a: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5</a:t>
            </a:fld>
            <a:endParaRPr lang="en-GB" dirty="0"/>
          </a:p>
        </p:txBody>
      </p:sp>
    </p:spTree>
    <p:extLst>
      <p:ext uri="{BB962C8B-B14F-4D97-AF65-F5344CB8AC3E}">
        <p14:creationId xmlns:p14="http://schemas.microsoft.com/office/powerpoint/2010/main" val="115656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6</a:t>
            </a:fld>
            <a:endParaRPr lang="en-GB" dirty="0"/>
          </a:p>
        </p:txBody>
      </p:sp>
    </p:spTree>
    <p:extLst>
      <p:ext uri="{BB962C8B-B14F-4D97-AF65-F5344CB8AC3E}">
        <p14:creationId xmlns:p14="http://schemas.microsoft.com/office/powerpoint/2010/main" val="240856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7</a:t>
            </a:fld>
            <a:endParaRPr lang="en-GB" dirty="0"/>
          </a:p>
        </p:txBody>
      </p:sp>
    </p:spTree>
    <p:extLst>
      <p:ext uri="{BB962C8B-B14F-4D97-AF65-F5344CB8AC3E}">
        <p14:creationId xmlns:p14="http://schemas.microsoft.com/office/powerpoint/2010/main" val="247232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585858"/>
                </a:solidFill>
              </a:rPr>
              <a:t>The literature points to a substantial role for external financial support for activity and reconstruction – be it from international aid or domestic fiscal transfers – in reducing the overall impact of catastrophes (McDermott et al., 2014).</a:t>
            </a:r>
          </a:p>
          <a:p>
            <a:endParaRPr lang="en-GB" sz="1200" dirty="0">
              <a:solidFill>
                <a:srgbClr val="585858"/>
              </a:solidFill>
            </a:endParaRPr>
          </a:p>
          <a:p>
            <a:r>
              <a:rPr lang="en-GB" sz="1200" dirty="0">
                <a:solidFill>
                  <a:srgbClr val="585858"/>
                </a:solidFill>
              </a:rPr>
              <a:t>This is also why insurance can play a protective role. Insurance </a:t>
            </a:r>
            <a:r>
              <a:rPr lang="en-GB" sz="1200" dirty="0" err="1">
                <a:solidFill>
                  <a:srgbClr val="585858"/>
                </a:solidFill>
              </a:rPr>
              <a:t>payouts</a:t>
            </a:r>
            <a:r>
              <a:rPr lang="en-GB" sz="1200" dirty="0">
                <a:solidFill>
                  <a:srgbClr val="585858"/>
                </a:solidFill>
              </a:rPr>
              <a:t> can help households and businesses better endure the post-catastrophe disruption and underpin the reconstruction phase. Von Peter et al. (2012) find that the recovery from catastrophes is faster and more complete when the share of damages covered by insurance is higher. Indeed, aggregate GDP losses appear related to the uninsured component of damages rather than to the total amount. And firm-level evidence also demonstrates the protective value of insurance (</a:t>
            </a:r>
            <a:r>
              <a:rPr lang="en-GB" sz="1200" dirty="0" err="1">
                <a:solidFill>
                  <a:srgbClr val="585858"/>
                </a:solidFill>
              </a:rPr>
              <a:t>Poontirakul</a:t>
            </a:r>
            <a:r>
              <a:rPr lang="en-GB" sz="1200" dirty="0">
                <a:solidFill>
                  <a:srgbClr val="585858"/>
                </a:solidFill>
              </a:rPr>
              <a:t> and Noy, 2017).</a:t>
            </a: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9</a:t>
            </a:fld>
            <a:endParaRPr lang="en-GB" dirty="0"/>
          </a:p>
        </p:txBody>
      </p:sp>
    </p:spTree>
    <p:extLst>
      <p:ext uri="{BB962C8B-B14F-4D97-AF65-F5344CB8AC3E}">
        <p14:creationId xmlns:p14="http://schemas.microsoft.com/office/powerpoint/2010/main" val="421622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585858"/>
                </a:solidFill>
              </a:rPr>
              <a:t>The literature points to a substantial role for external financial support for activity and reconstruction – be it from international aid or domestic fiscal transfers – in reducing the overall impact of catastrophes (McDermott et al., 2014).</a:t>
            </a:r>
          </a:p>
          <a:p>
            <a:endParaRPr lang="en-GB" sz="1200" dirty="0">
              <a:solidFill>
                <a:srgbClr val="585858"/>
              </a:solidFill>
            </a:endParaRPr>
          </a:p>
          <a:p>
            <a:r>
              <a:rPr lang="en-GB" sz="1200" dirty="0">
                <a:solidFill>
                  <a:srgbClr val="585858"/>
                </a:solidFill>
              </a:rPr>
              <a:t>This is also why insurance can play a protective role. Insurance </a:t>
            </a:r>
            <a:r>
              <a:rPr lang="en-GB" sz="1200" dirty="0" err="1">
                <a:solidFill>
                  <a:srgbClr val="585858"/>
                </a:solidFill>
              </a:rPr>
              <a:t>payouts</a:t>
            </a:r>
            <a:r>
              <a:rPr lang="en-GB" sz="1200" dirty="0">
                <a:solidFill>
                  <a:srgbClr val="585858"/>
                </a:solidFill>
              </a:rPr>
              <a:t> can help households and businesses better endure the post-catastrophe disruption and underpin the reconstruction phase. Von Peter et al. (2012) find that the recovery from catastrophes is faster and more complete when the share of damages covered by insurance is higher. Indeed, aggregate GDP losses appear related to the uninsured component of damages rather than to the total amount. And firm-level evidence also demonstrates the protective value of insurance (</a:t>
            </a:r>
            <a:r>
              <a:rPr lang="en-GB" sz="1200" dirty="0" err="1">
                <a:solidFill>
                  <a:srgbClr val="585858"/>
                </a:solidFill>
              </a:rPr>
              <a:t>Poontirakul</a:t>
            </a:r>
            <a:r>
              <a:rPr lang="en-GB" sz="1200" dirty="0">
                <a:solidFill>
                  <a:srgbClr val="585858"/>
                </a:solidFill>
              </a:rPr>
              <a:t> and Noy, 2017).</a:t>
            </a:r>
          </a:p>
        </p:txBody>
      </p:sp>
      <p:sp>
        <p:nvSpPr>
          <p:cNvPr id="4" name="Slide Number Placeholder 3"/>
          <p:cNvSpPr>
            <a:spLocks noGrp="1"/>
          </p:cNvSpPr>
          <p:nvPr>
            <p:ph type="sldNum" sz="quarter" idx="10"/>
          </p:nvPr>
        </p:nvSpPr>
        <p:spPr/>
        <p:txBody>
          <a:bodyPr/>
          <a:lstStyle/>
          <a:p>
            <a:pPr>
              <a:defRPr/>
            </a:pPr>
            <a:fld id="{D589E48D-882E-48E9-AC90-458C8EC61319}" type="slidenum">
              <a:rPr lang="en-GB" smtClean="0"/>
              <a:pPr>
                <a:defRPr/>
              </a:pPr>
              <a:t>10</a:t>
            </a:fld>
            <a:endParaRPr lang="en-GB" dirty="0"/>
          </a:p>
        </p:txBody>
      </p:sp>
    </p:spTree>
    <p:extLst>
      <p:ext uri="{BB962C8B-B14F-4D97-AF65-F5344CB8AC3E}">
        <p14:creationId xmlns:p14="http://schemas.microsoft.com/office/powerpoint/2010/main" val="334507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11</a:t>
            </a:fld>
            <a:endParaRPr lang="en-GB" dirty="0"/>
          </a:p>
        </p:txBody>
      </p:sp>
    </p:spTree>
    <p:extLst>
      <p:ext uri="{BB962C8B-B14F-4D97-AF65-F5344CB8AC3E}">
        <p14:creationId xmlns:p14="http://schemas.microsoft.com/office/powerpoint/2010/main" val="3503882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and Ch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4" name="Parallelogram 3"/>
          <p:cNvSpPr/>
          <p:nvPr userDrawn="1"/>
        </p:nvSpPr>
        <p:spPr bwMode="auto">
          <a:xfrm>
            <a:off x="0" y="1109663"/>
            <a:ext cx="9144000" cy="3613150"/>
          </a:xfrm>
          <a:custGeom>
            <a:avLst/>
            <a:gdLst/>
            <a:ahLst/>
            <a:cxnLst/>
            <a:rect l="l" t="t" r="r" b="b"/>
            <a:pathLst>
              <a:path w="9144000" h="3613150">
                <a:moveTo>
                  <a:pt x="433207" y="0"/>
                </a:moveTo>
                <a:lnTo>
                  <a:pt x="9144000" y="0"/>
                </a:lnTo>
                <a:lnTo>
                  <a:pt x="9144000"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F2E0A5-C4B6-4CFD-91C4-EE4694667936}" type="slidenum">
              <a:rPr/>
              <a:pPr>
                <a:defRPr/>
              </a:pPr>
              <a:t>‹#›</a:t>
            </a:fld>
            <a:endParaRPr dirty="0"/>
          </a:p>
        </p:txBody>
      </p:sp>
    </p:spTree>
    <p:extLst>
      <p:ext uri="{BB962C8B-B14F-4D97-AF65-F5344CB8AC3E}">
        <p14:creationId xmlns:p14="http://schemas.microsoft.com/office/powerpoint/2010/main" val="141468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Import Elements - FullPag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4"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2" y="126933"/>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34522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Import Elements - FullPage">
  <p:cSld name="2_Import Elements - FullPage">
    <p:bg>
      <p:bgPr>
        <a:blipFill>
          <a:blip r:embed="rId2" cstate="print">
            <a:alphaModFix/>
            <a:extLst>
              <a:ext uri="{28A0092B-C50C-407E-A947-70E740481C1C}">
                <a14:useLocalDpi xmlns:a14="http://schemas.microsoft.com/office/drawing/2010/main" val="0"/>
              </a:ext>
            </a:extLst>
          </a:blip>
          <a:stretch>
            <a:fillRect/>
          </a:stretch>
        </a:blipFill>
        <a:effectLst/>
      </p:bgPr>
    </p:bg>
    <p:spTree>
      <p:nvGrpSpPr>
        <p:cNvPr id="1" name="Shape 26"/>
        <p:cNvGrpSpPr/>
        <p:nvPr/>
      </p:nvGrpSpPr>
      <p:grpSpPr>
        <a:xfrm>
          <a:off x="0" y="0"/>
          <a:ext cx="0" cy="0"/>
          <a:chOff x="0" y="0"/>
          <a:chExt cx="0" cy="0"/>
        </a:xfrm>
      </p:grpSpPr>
      <p:sp>
        <p:nvSpPr>
          <p:cNvPr id="27" name="Google Shape;27;p28"/>
          <p:cNvSpPr/>
          <p:nvPr/>
        </p:nvSpPr>
        <p:spPr>
          <a:xfrm>
            <a:off x="6372226" y="4860925"/>
            <a:ext cx="2290763" cy="141288"/>
          </a:xfrm>
          <a:prstGeom prst="rect">
            <a:avLst/>
          </a:prstGeom>
          <a:noFill/>
          <a:ln>
            <a:noFill/>
          </a:ln>
        </p:spPr>
        <p:txBody>
          <a:bodyPr spcFirstLastPara="1" wrap="square" lIns="0" tIns="0" rIns="0" bIns="0" anchor="ctr" anchorCtr="0">
            <a:noAutofit/>
          </a:bodyPr>
          <a:lstStyle/>
          <a:p>
            <a:pPr marL="0" marR="0" lvl="0" indent="0" algn="r" rtl="0">
              <a:lnSpc>
                <a:spcPct val="133333"/>
              </a:lnSpc>
              <a:spcBef>
                <a:spcPts val="0"/>
              </a:spcBef>
              <a:spcAft>
                <a:spcPts val="0"/>
              </a:spcAft>
              <a:buNone/>
            </a:pPr>
            <a:r>
              <a:rPr lang="en-US" sz="900" b="0" i="0" u="none" strike="noStrike" cap="none">
                <a:solidFill>
                  <a:schemeClr val="lt1"/>
                </a:solidFill>
                <a:latin typeface="Arial"/>
                <a:ea typeface="Arial"/>
                <a:cs typeface="Arial"/>
                <a:sym typeface="Arial"/>
              </a:rPr>
              <a:t>www.ecb.europa.eu © </a:t>
            </a:r>
            <a:endParaRPr/>
          </a:p>
        </p:txBody>
      </p:sp>
      <p:sp>
        <p:nvSpPr>
          <p:cNvPr id="28" name="Google Shape;28;p28"/>
          <p:cNvSpPr txBox="1">
            <a:spLocks noGrp="1"/>
          </p:cNvSpPr>
          <p:nvPr>
            <p:ph type="body" idx="1"/>
          </p:nvPr>
        </p:nvSpPr>
        <p:spPr>
          <a:xfrm>
            <a:off x="468314" y="748145"/>
            <a:ext cx="8415711" cy="3753609"/>
          </a:xfrm>
          <a:prstGeom prst="rect">
            <a:avLst/>
          </a:prstGeom>
          <a:noFill/>
          <a:ln>
            <a:noFill/>
          </a:ln>
        </p:spPr>
        <p:txBody>
          <a:bodyPr spcFirstLastPara="1" wrap="square" lIns="0" tIns="0" rIns="0" bIns="0" anchor="t" anchorCtr="0">
            <a:noAutofit/>
          </a:bodyPr>
          <a:lstStyle>
            <a:lvl1pPr marL="342900" lvl="0" indent="-171450" algn="l">
              <a:spcBef>
                <a:spcPts val="570"/>
              </a:spcBef>
              <a:spcAft>
                <a:spcPts val="0"/>
              </a:spcAft>
              <a:buSzPts val="1400"/>
              <a:buNone/>
              <a:defRPr sz="1900"/>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257175" algn="l">
              <a:spcBef>
                <a:spcPts val="0"/>
              </a:spcBef>
              <a:spcAft>
                <a:spcPts val="0"/>
              </a:spcAft>
              <a:buClr>
                <a:schemeClr val="dk1"/>
              </a:buClr>
              <a:buSzPts val="1800"/>
              <a:buChar char="•"/>
              <a:defRPr/>
            </a:lvl6pPr>
            <a:lvl7pPr marL="2400300" lvl="6" indent="-257175" algn="l">
              <a:spcBef>
                <a:spcPts val="0"/>
              </a:spcBef>
              <a:spcAft>
                <a:spcPts val="0"/>
              </a:spcAft>
              <a:buClr>
                <a:schemeClr val="dk1"/>
              </a:buClr>
              <a:buSzPts val="1800"/>
              <a:buChar char="•"/>
              <a:defRPr/>
            </a:lvl7pPr>
            <a:lvl8pPr marL="2743200" lvl="7" indent="-257175" algn="l">
              <a:spcBef>
                <a:spcPts val="0"/>
              </a:spcBef>
              <a:spcAft>
                <a:spcPts val="0"/>
              </a:spcAft>
              <a:buClr>
                <a:schemeClr val="dk1"/>
              </a:buClr>
              <a:buSzPts val="1800"/>
              <a:buChar char="•"/>
              <a:defRPr/>
            </a:lvl8pPr>
            <a:lvl9pPr marL="3086100" lvl="8" indent="-257175" algn="l">
              <a:spcBef>
                <a:spcPts val="0"/>
              </a:spcBef>
              <a:spcAft>
                <a:spcPts val="0"/>
              </a:spcAft>
              <a:buClr>
                <a:schemeClr val="dk1"/>
              </a:buClr>
              <a:buSzPts val="1800"/>
              <a:buChar char="•"/>
              <a:defRPr/>
            </a:lvl9pPr>
          </a:lstStyle>
          <a:p>
            <a:endParaRPr/>
          </a:p>
        </p:txBody>
      </p:sp>
      <p:sp>
        <p:nvSpPr>
          <p:cNvPr id="29" name="Google Shape;29;p28"/>
          <p:cNvSpPr txBox="1">
            <a:spLocks noGrp="1"/>
          </p:cNvSpPr>
          <p:nvPr>
            <p:ph type="title"/>
          </p:nvPr>
        </p:nvSpPr>
        <p:spPr>
          <a:xfrm>
            <a:off x="463552" y="126933"/>
            <a:ext cx="8404225" cy="407441"/>
          </a:xfrm>
          <a:prstGeom prst="rect">
            <a:avLst/>
          </a:prstGeom>
          <a:noFill/>
          <a:ln>
            <a:noFill/>
          </a:ln>
        </p:spPr>
        <p:txBody>
          <a:bodyPr spcFirstLastPara="1" wrap="square" lIns="0" tIns="0" rIns="0" bIns="0" anchor="t" anchorCtr="0">
            <a:noAutofit/>
          </a:bodyPr>
          <a:lstStyle>
            <a:lvl1pPr lvl="0" algn="l">
              <a:lnSpc>
                <a:spcPct val="134983"/>
              </a:lnSpc>
              <a:spcBef>
                <a:spcPts val="0"/>
              </a:spcBef>
              <a:spcAft>
                <a:spcPts val="0"/>
              </a:spcAft>
              <a:buSzPts val="1400"/>
              <a:buNone/>
              <a:defRPr sz="2000"/>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lvl1pPr marL="0" marR="0" lvl="0" indent="0" algn="ctr" rtl="0">
              <a:lnSpc>
                <a:spcPct val="133333"/>
              </a:lnSpc>
              <a:spcBef>
                <a:spcPts val="0"/>
              </a:spcBef>
              <a:buNone/>
              <a:defRPr sz="900" b="0" i="0" u="none" strike="noStrike" cap="none">
                <a:solidFill>
                  <a:schemeClr val="lt1"/>
                </a:solidFill>
                <a:latin typeface="Arial"/>
                <a:ea typeface="Arial"/>
                <a:cs typeface="Arial"/>
                <a:sym typeface="Arial"/>
              </a:defRPr>
            </a:lvl1pPr>
            <a:lvl2pPr marL="0" marR="0" lvl="1" indent="0" algn="ctr" rtl="0">
              <a:lnSpc>
                <a:spcPct val="133333"/>
              </a:lnSpc>
              <a:spcBef>
                <a:spcPts val="0"/>
              </a:spcBef>
              <a:buNone/>
              <a:defRPr sz="900" b="0" i="0" u="none" strike="noStrike" cap="none">
                <a:solidFill>
                  <a:schemeClr val="lt1"/>
                </a:solidFill>
                <a:latin typeface="Arial"/>
                <a:ea typeface="Arial"/>
                <a:cs typeface="Arial"/>
                <a:sym typeface="Arial"/>
              </a:defRPr>
            </a:lvl2pPr>
            <a:lvl3pPr marL="0" marR="0" lvl="2" indent="0" algn="ctr" rtl="0">
              <a:lnSpc>
                <a:spcPct val="133333"/>
              </a:lnSpc>
              <a:spcBef>
                <a:spcPts val="0"/>
              </a:spcBef>
              <a:buNone/>
              <a:defRPr sz="900" b="0" i="0" u="none" strike="noStrike" cap="none">
                <a:solidFill>
                  <a:schemeClr val="lt1"/>
                </a:solidFill>
                <a:latin typeface="Arial"/>
                <a:ea typeface="Arial"/>
                <a:cs typeface="Arial"/>
                <a:sym typeface="Arial"/>
              </a:defRPr>
            </a:lvl3pPr>
            <a:lvl4pPr marL="0" marR="0" lvl="3" indent="0" algn="ctr" rtl="0">
              <a:lnSpc>
                <a:spcPct val="133333"/>
              </a:lnSpc>
              <a:spcBef>
                <a:spcPts val="0"/>
              </a:spcBef>
              <a:buNone/>
              <a:defRPr sz="900" b="0" i="0" u="none" strike="noStrike" cap="none">
                <a:solidFill>
                  <a:schemeClr val="lt1"/>
                </a:solidFill>
                <a:latin typeface="Arial"/>
                <a:ea typeface="Arial"/>
                <a:cs typeface="Arial"/>
                <a:sym typeface="Arial"/>
              </a:defRPr>
            </a:lvl4pPr>
            <a:lvl5pPr marL="0" marR="0" lvl="4" indent="0" algn="ctr" rtl="0">
              <a:lnSpc>
                <a:spcPct val="133333"/>
              </a:lnSpc>
              <a:spcBef>
                <a:spcPts val="0"/>
              </a:spcBef>
              <a:buNone/>
              <a:defRPr sz="900" b="0" i="0" u="none" strike="noStrike" cap="none">
                <a:solidFill>
                  <a:schemeClr val="lt1"/>
                </a:solidFill>
                <a:latin typeface="Arial"/>
                <a:ea typeface="Arial"/>
                <a:cs typeface="Arial"/>
                <a:sym typeface="Arial"/>
              </a:defRPr>
            </a:lvl5pPr>
            <a:lvl6pPr marL="0" marR="0" lvl="5" indent="0" algn="ctr" rtl="0">
              <a:lnSpc>
                <a:spcPct val="133333"/>
              </a:lnSpc>
              <a:spcBef>
                <a:spcPts val="0"/>
              </a:spcBef>
              <a:buNone/>
              <a:defRPr sz="900" b="0" i="0" u="none" strike="noStrike" cap="none">
                <a:solidFill>
                  <a:schemeClr val="lt1"/>
                </a:solidFill>
                <a:latin typeface="Arial"/>
                <a:ea typeface="Arial"/>
                <a:cs typeface="Arial"/>
                <a:sym typeface="Arial"/>
              </a:defRPr>
            </a:lvl6pPr>
            <a:lvl7pPr marL="0" marR="0" lvl="6" indent="0" algn="ctr" rtl="0">
              <a:lnSpc>
                <a:spcPct val="133333"/>
              </a:lnSpc>
              <a:spcBef>
                <a:spcPts val="0"/>
              </a:spcBef>
              <a:buNone/>
              <a:defRPr sz="900" b="0" i="0" u="none" strike="noStrike" cap="none">
                <a:solidFill>
                  <a:schemeClr val="lt1"/>
                </a:solidFill>
                <a:latin typeface="Arial"/>
                <a:ea typeface="Arial"/>
                <a:cs typeface="Arial"/>
                <a:sym typeface="Arial"/>
              </a:defRPr>
            </a:lvl7pPr>
            <a:lvl8pPr marL="0" marR="0" lvl="7" indent="0" algn="ctr" rtl="0">
              <a:lnSpc>
                <a:spcPct val="133333"/>
              </a:lnSpc>
              <a:spcBef>
                <a:spcPts val="0"/>
              </a:spcBef>
              <a:buNone/>
              <a:defRPr sz="900" b="0" i="0" u="none" strike="noStrike" cap="none">
                <a:solidFill>
                  <a:schemeClr val="lt1"/>
                </a:solidFill>
                <a:latin typeface="Arial"/>
                <a:ea typeface="Arial"/>
                <a:cs typeface="Arial"/>
                <a:sym typeface="Arial"/>
              </a:defRPr>
            </a:lvl8pPr>
            <a:lvl9pPr marL="0" marR="0" lvl="8" indent="0" algn="ctr" rtl="0">
              <a:lnSpc>
                <a:spcPct val="133333"/>
              </a:lnSpc>
              <a:spcBef>
                <a:spcPts val="0"/>
              </a:spcBef>
              <a:buNone/>
              <a:defRPr sz="900" b="0" i="0" u="none" strike="noStrike" cap="none">
                <a:solidFill>
                  <a:schemeClr val="lt1"/>
                </a:solidFill>
                <a:latin typeface="Arial"/>
                <a:ea typeface="Arial"/>
                <a:cs typeface="Arial"/>
                <a:sym typeface="Arial"/>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542220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2 Charts">
    <p:bg>
      <p:bgPr>
        <a:blipFill dpi="0" rotWithShape="0">
          <a:blip r:embed="rId2"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800" y="4405901"/>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20" y="4405901"/>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2451609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Import Elements - FullPag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4"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2" y="126933"/>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207920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Import Elements - FullPag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4"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2" y="126933"/>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3799050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Intro - Text &amp; Image">
  <p:cSld name="1_Intro - Text &amp; Image">
    <p:spTree>
      <p:nvGrpSpPr>
        <p:cNvPr id="1" name="Shape 15"/>
        <p:cNvGrpSpPr/>
        <p:nvPr/>
      </p:nvGrpSpPr>
      <p:grpSpPr>
        <a:xfrm>
          <a:off x="0" y="0"/>
          <a:ext cx="0" cy="0"/>
          <a:chOff x="0" y="0"/>
          <a:chExt cx="0" cy="0"/>
        </a:xfrm>
      </p:grpSpPr>
      <p:sp>
        <p:nvSpPr>
          <p:cNvPr id="16" name="Google Shape;16;p27"/>
          <p:cNvSpPr/>
          <p:nvPr/>
        </p:nvSpPr>
        <p:spPr>
          <a:xfrm>
            <a:off x="6372226" y="5003800"/>
            <a:ext cx="2290763" cy="141288"/>
          </a:xfrm>
          <a:prstGeom prst="rect">
            <a:avLst/>
          </a:prstGeom>
          <a:noFill/>
          <a:ln>
            <a:noFill/>
          </a:ln>
        </p:spPr>
        <p:txBody>
          <a:bodyPr spcFirstLastPara="1" wrap="square" lIns="0" tIns="0" rIns="0" bIns="0" anchor="ctr" anchorCtr="0">
            <a:noAutofit/>
          </a:bodyPr>
          <a:lstStyle/>
          <a:p>
            <a:pPr marL="0" marR="0" lvl="0" indent="0" algn="r" rtl="0">
              <a:lnSpc>
                <a:spcPct val="133333"/>
              </a:lnSpc>
              <a:spcBef>
                <a:spcPts val="0"/>
              </a:spcBef>
              <a:spcAft>
                <a:spcPts val="0"/>
              </a:spcAft>
              <a:buNone/>
            </a:pPr>
            <a:r>
              <a:rPr lang="en-US" sz="900" b="0" i="0" u="none" strike="noStrike" cap="none">
                <a:solidFill>
                  <a:schemeClr val="lt1"/>
                </a:solidFill>
                <a:latin typeface="Arial"/>
                <a:ea typeface="Arial"/>
                <a:cs typeface="Arial"/>
                <a:sym typeface="Arial"/>
              </a:rPr>
              <a:t>www.ecb.europa.eu © </a:t>
            </a:r>
            <a:endParaRPr/>
          </a:p>
        </p:txBody>
      </p:sp>
      <p:pic>
        <p:nvPicPr>
          <p:cNvPr id="17" name="Google Shape;17;p27"/>
          <p:cNvPicPr preferRelativeResize="0"/>
          <p:nvPr/>
        </p:nvPicPr>
        <p:blipFill rotWithShape="1">
          <a:blip r:embed="rId2" cstate="screen">
            <a:alphaModFix/>
            <a:extLst>
              <a:ext uri="{28A0092B-C50C-407E-A947-70E740481C1C}">
                <a14:useLocalDpi xmlns:a14="http://schemas.microsoft.com/office/drawing/2010/main" val="0"/>
              </a:ext>
            </a:extLst>
          </a:blip>
          <a:srcRect/>
          <a:stretch/>
        </p:blipFill>
        <p:spPr>
          <a:xfrm>
            <a:off x="0" y="0"/>
            <a:ext cx="9144000" cy="5143500"/>
          </a:xfrm>
          <a:prstGeom prst="rect">
            <a:avLst/>
          </a:prstGeom>
          <a:noFill/>
          <a:ln>
            <a:noFill/>
          </a:ln>
        </p:spPr>
      </p:pic>
      <p:sp>
        <p:nvSpPr>
          <p:cNvPr id="18" name="Google Shape;18;p27"/>
          <p:cNvSpPr/>
          <p:nvPr/>
        </p:nvSpPr>
        <p:spPr>
          <a:xfrm>
            <a:off x="468313" y="2964587"/>
            <a:ext cx="792162" cy="346218"/>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68569" tIns="34275" rIns="68569" bIns="34275" anchor="ctr" anchorCtr="0">
            <a:spAutoFit/>
          </a:bodyPr>
          <a:lstStyle/>
          <a:p>
            <a:pPr marL="0" marR="0" lvl="0" indent="0" algn="l" rtl="0">
              <a:spcBef>
                <a:spcPts val="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p:txBody>
      </p:sp>
      <p:pic>
        <p:nvPicPr>
          <p:cNvPr id="19" name="Google Shape;19;p27" descr="C:\Users\kourent\Desktop\_PROJECTS_\VisualBranding_OfficeDocuments\PPT\Output\02\logo.p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468313" y="335625"/>
            <a:ext cx="1765542" cy="766886"/>
          </a:xfrm>
          <a:prstGeom prst="rect">
            <a:avLst/>
          </a:prstGeom>
          <a:noFill/>
          <a:ln>
            <a:noFill/>
          </a:ln>
        </p:spPr>
      </p:pic>
      <p:sp>
        <p:nvSpPr>
          <p:cNvPr id="20" name="Google Shape;20;p27"/>
          <p:cNvSpPr txBox="1">
            <a:spLocks noGrp="1"/>
          </p:cNvSpPr>
          <p:nvPr>
            <p:ph type="ctrTitle"/>
          </p:nvPr>
        </p:nvSpPr>
        <p:spPr>
          <a:xfrm>
            <a:off x="468315" y="1653780"/>
            <a:ext cx="3024187" cy="1458515"/>
          </a:xfrm>
          <a:prstGeom prst="rect">
            <a:avLst/>
          </a:prstGeom>
          <a:noFill/>
          <a:ln>
            <a:noFill/>
          </a:ln>
        </p:spPr>
        <p:txBody>
          <a:bodyPr spcFirstLastPara="1" wrap="square" lIns="0" tIns="0" rIns="0" bIns="0" anchor="ctr" anchorCtr="0">
            <a:noAutofit/>
          </a:bodyPr>
          <a:lstStyle>
            <a:lvl1pPr lvl="0" algn="l">
              <a:lnSpc>
                <a:spcPct val="109374"/>
              </a:lnSpc>
              <a:spcBef>
                <a:spcPts val="0"/>
              </a:spcBef>
              <a:spcAft>
                <a:spcPts val="0"/>
              </a:spcAft>
              <a:buSzPts val="1400"/>
              <a:buNone/>
              <a:defRPr sz="3200"/>
            </a:lvl1pPr>
            <a:lvl2pPr lvl="1" algn="l">
              <a:lnSpc>
                <a:spcPct val="200000"/>
              </a:lnSpc>
              <a:spcBef>
                <a:spcPts val="0"/>
              </a:spcBef>
              <a:spcAft>
                <a:spcPts val="0"/>
              </a:spcAft>
              <a:buSzPts val="1400"/>
              <a:buNone/>
              <a:defRPr/>
            </a:lvl2pPr>
            <a:lvl3pPr lvl="2" algn="l">
              <a:lnSpc>
                <a:spcPct val="200000"/>
              </a:lnSpc>
              <a:spcBef>
                <a:spcPts val="0"/>
              </a:spcBef>
              <a:spcAft>
                <a:spcPts val="0"/>
              </a:spcAft>
              <a:buSzPts val="1400"/>
              <a:buNone/>
              <a:defRPr/>
            </a:lvl3pPr>
            <a:lvl4pPr lvl="3" algn="l">
              <a:lnSpc>
                <a:spcPct val="200000"/>
              </a:lnSpc>
              <a:spcBef>
                <a:spcPts val="0"/>
              </a:spcBef>
              <a:spcAft>
                <a:spcPts val="0"/>
              </a:spcAft>
              <a:buSzPts val="1400"/>
              <a:buNone/>
              <a:defRPr/>
            </a:lvl4pPr>
            <a:lvl5pPr lvl="4" algn="l">
              <a:lnSpc>
                <a:spcPct val="200000"/>
              </a:lnSpc>
              <a:spcBef>
                <a:spcPts val="0"/>
              </a:spcBef>
              <a:spcAft>
                <a:spcPts val="0"/>
              </a:spcAft>
              <a:buSzPts val="1400"/>
              <a:buNone/>
              <a:defRPr/>
            </a:lvl5pPr>
            <a:lvl6pPr lvl="5" algn="l">
              <a:lnSpc>
                <a:spcPct val="200000"/>
              </a:lnSpc>
              <a:spcBef>
                <a:spcPts val="0"/>
              </a:spcBef>
              <a:spcAft>
                <a:spcPts val="0"/>
              </a:spcAft>
              <a:buSzPts val="1400"/>
              <a:buNone/>
              <a:defRPr/>
            </a:lvl6pPr>
            <a:lvl7pPr lvl="6" algn="l">
              <a:lnSpc>
                <a:spcPct val="200000"/>
              </a:lnSpc>
              <a:spcBef>
                <a:spcPts val="0"/>
              </a:spcBef>
              <a:spcAft>
                <a:spcPts val="0"/>
              </a:spcAft>
              <a:buSzPts val="1400"/>
              <a:buNone/>
              <a:defRPr/>
            </a:lvl7pPr>
            <a:lvl8pPr lvl="7" algn="l">
              <a:lnSpc>
                <a:spcPct val="200000"/>
              </a:lnSpc>
              <a:spcBef>
                <a:spcPts val="0"/>
              </a:spcBef>
              <a:spcAft>
                <a:spcPts val="0"/>
              </a:spcAft>
              <a:buSzPts val="1400"/>
              <a:buNone/>
              <a:defRPr/>
            </a:lvl8pPr>
            <a:lvl9pPr lvl="8" algn="l">
              <a:lnSpc>
                <a:spcPct val="200000"/>
              </a:lnSpc>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468315" y="3233738"/>
            <a:ext cx="2663825" cy="1025129"/>
          </a:xfrm>
          <a:prstGeom prst="rect">
            <a:avLst/>
          </a:prstGeom>
          <a:noFill/>
          <a:ln>
            <a:noFill/>
          </a:ln>
        </p:spPr>
        <p:txBody>
          <a:bodyPr spcFirstLastPara="1" wrap="square" lIns="0" tIns="0" rIns="0" bIns="0" anchor="t" anchorCtr="0">
            <a:noAutofit/>
          </a:bodyPr>
          <a:lstStyle>
            <a:lvl1pPr lvl="0" algn="l">
              <a:spcBef>
                <a:spcPts val="600"/>
              </a:spcBef>
              <a:spcAft>
                <a:spcPts val="0"/>
              </a:spcAft>
              <a:buSzPts val="1400"/>
              <a:buNone/>
              <a:defRPr sz="2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Clr>
                <a:schemeClr val="dk1"/>
              </a:buClr>
              <a:buSzPts val="1800"/>
              <a:buChar char="•"/>
              <a:defRPr/>
            </a:lvl6pPr>
            <a:lvl7pPr lvl="6" algn="l">
              <a:spcBef>
                <a:spcPts val="0"/>
              </a:spcBef>
              <a:spcAft>
                <a:spcPts val="0"/>
              </a:spcAft>
              <a:buClr>
                <a:schemeClr val="dk1"/>
              </a:buClr>
              <a:buSzPts val="1800"/>
              <a:buChar char="•"/>
              <a:defRPr/>
            </a:lvl7pPr>
            <a:lvl8pPr lvl="7" algn="l">
              <a:spcBef>
                <a:spcPts val="0"/>
              </a:spcBef>
              <a:spcAft>
                <a:spcPts val="0"/>
              </a:spcAft>
              <a:buClr>
                <a:schemeClr val="dk1"/>
              </a:buClr>
              <a:buSzPts val="1800"/>
              <a:buChar char="•"/>
              <a:defRPr/>
            </a:lvl8pPr>
            <a:lvl9pPr lvl="8" algn="l">
              <a:spcBef>
                <a:spcPts val="0"/>
              </a:spcBef>
              <a:spcAft>
                <a:spcPts val="0"/>
              </a:spcAft>
              <a:buClr>
                <a:schemeClr val="dk1"/>
              </a:buClr>
              <a:buSzPts val="1800"/>
              <a:buChar char="•"/>
              <a:defRPr/>
            </a:lvl9pPr>
          </a:lstStyle>
          <a:p>
            <a:endParaRPr/>
          </a:p>
        </p:txBody>
      </p:sp>
      <p:sp>
        <p:nvSpPr>
          <p:cNvPr id="22" name="Google Shape;22;p27"/>
          <p:cNvSpPr txBox="1">
            <a:spLocks noGrp="1"/>
          </p:cNvSpPr>
          <p:nvPr>
            <p:ph type="body" idx="2"/>
          </p:nvPr>
        </p:nvSpPr>
        <p:spPr>
          <a:xfrm>
            <a:off x="3600450" y="4407695"/>
            <a:ext cx="5183188" cy="665560"/>
          </a:xfrm>
          <a:prstGeom prst="rect">
            <a:avLst/>
          </a:prstGeom>
          <a:noFill/>
          <a:ln>
            <a:noFill/>
          </a:ln>
        </p:spPr>
        <p:txBody>
          <a:bodyPr spcFirstLastPara="1" wrap="square" lIns="0" tIns="0" rIns="0" bIns="0" anchor="ctr" anchorCtr="0">
            <a:noAutofit/>
          </a:bodyPr>
          <a:lstStyle>
            <a:lvl1pPr marL="342900" lvl="0" indent="-171450" algn="l">
              <a:spcBef>
                <a:spcPts val="540"/>
              </a:spcBef>
              <a:spcAft>
                <a:spcPts val="0"/>
              </a:spcAft>
              <a:buSzPts val="1400"/>
              <a:buNone/>
              <a:defRPr sz="1800" b="1">
                <a:solidFill>
                  <a:srgbClr val="003299"/>
                </a:solidFill>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257175" algn="l">
              <a:spcBef>
                <a:spcPts val="0"/>
              </a:spcBef>
              <a:spcAft>
                <a:spcPts val="0"/>
              </a:spcAft>
              <a:buClr>
                <a:schemeClr val="dk1"/>
              </a:buClr>
              <a:buSzPts val="1800"/>
              <a:buChar char="•"/>
              <a:defRPr/>
            </a:lvl6pPr>
            <a:lvl7pPr marL="2400300" lvl="6" indent="-257175" algn="l">
              <a:spcBef>
                <a:spcPts val="0"/>
              </a:spcBef>
              <a:spcAft>
                <a:spcPts val="0"/>
              </a:spcAft>
              <a:buClr>
                <a:schemeClr val="dk1"/>
              </a:buClr>
              <a:buSzPts val="1800"/>
              <a:buChar char="•"/>
              <a:defRPr/>
            </a:lvl7pPr>
            <a:lvl8pPr marL="2743200" lvl="7" indent="-257175" algn="l">
              <a:spcBef>
                <a:spcPts val="0"/>
              </a:spcBef>
              <a:spcAft>
                <a:spcPts val="0"/>
              </a:spcAft>
              <a:buClr>
                <a:schemeClr val="dk1"/>
              </a:buClr>
              <a:buSzPts val="1800"/>
              <a:buChar char="•"/>
              <a:defRPr/>
            </a:lvl8pPr>
            <a:lvl9pPr marL="3086100" lvl="8" indent="-257175" algn="l">
              <a:spcBef>
                <a:spcPts val="0"/>
              </a:spcBef>
              <a:spcAft>
                <a:spcPts val="0"/>
              </a:spcAft>
              <a:buClr>
                <a:schemeClr val="dk1"/>
              </a:buClr>
              <a:buSzPts val="1800"/>
              <a:buChar char="•"/>
              <a:defRPr/>
            </a:lvl9pPr>
          </a:lstStyle>
          <a:p>
            <a:endParaRPr/>
          </a:p>
        </p:txBody>
      </p:sp>
      <p:sp>
        <p:nvSpPr>
          <p:cNvPr id="23" name="Google Shape;23;p27"/>
          <p:cNvSpPr>
            <a:spLocks noGrp="1"/>
          </p:cNvSpPr>
          <p:nvPr>
            <p:ph type="pic" idx="3"/>
          </p:nvPr>
        </p:nvSpPr>
        <p:spPr>
          <a:xfrm>
            <a:off x="3370264" y="0"/>
            <a:ext cx="5773737" cy="4340224"/>
          </a:xfrm>
          <a:prstGeom prst="rect">
            <a:avLst/>
          </a:prstGeom>
          <a:noFill/>
          <a:ln>
            <a:noFill/>
          </a:ln>
        </p:spPr>
      </p:sp>
      <p:sp>
        <p:nvSpPr>
          <p:cNvPr id="24" name="Google Shape;24;p27"/>
          <p:cNvSpPr txBox="1">
            <a:spLocks noGrp="1"/>
          </p:cNvSpPr>
          <p:nvPr>
            <p:ph type="body" idx="4"/>
          </p:nvPr>
        </p:nvSpPr>
        <p:spPr>
          <a:xfrm>
            <a:off x="468313" y="4408884"/>
            <a:ext cx="2543244" cy="665560"/>
          </a:xfrm>
          <a:prstGeom prst="rect">
            <a:avLst/>
          </a:prstGeom>
          <a:noFill/>
          <a:ln>
            <a:noFill/>
          </a:ln>
        </p:spPr>
        <p:txBody>
          <a:bodyPr spcFirstLastPara="1" wrap="square" lIns="0" tIns="0" rIns="0" bIns="0" anchor="ctr" anchorCtr="0">
            <a:noAutofit/>
          </a:bodyPr>
          <a:lstStyle>
            <a:lvl1pPr marL="342900" lvl="0" indent="-171450" algn="l">
              <a:spcBef>
                <a:spcPts val="480"/>
              </a:spcBef>
              <a:spcAft>
                <a:spcPts val="0"/>
              </a:spcAft>
              <a:buSzPts val="1400"/>
              <a:buNone/>
              <a:defRPr sz="1600" b="1">
                <a:solidFill>
                  <a:schemeClr val="lt1"/>
                </a:solidFill>
                <a:latin typeface="Arial"/>
                <a:ea typeface="Arial"/>
                <a:cs typeface="Arial"/>
                <a:sym typeface="Arial"/>
              </a:defRPr>
            </a:lvl1pPr>
            <a:lvl2pPr marL="685800" lvl="1" indent="-171450" algn="l">
              <a:spcBef>
                <a:spcPts val="0"/>
              </a:spcBef>
              <a:spcAft>
                <a:spcPts val="0"/>
              </a:spcAft>
              <a:buSzPts val="1400"/>
              <a:buNone/>
              <a:defRPr>
                <a:latin typeface="Arial"/>
                <a:ea typeface="Arial"/>
                <a:cs typeface="Arial"/>
                <a:sym typeface="Arial"/>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257175" algn="l">
              <a:spcBef>
                <a:spcPts val="0"/>
              </a:spcBef>
              <a:spcAft>
                <a:spcPts val="0"/>
              </a:spcAft>
              <a:buClr>
                <a:schemeClr val="dk1"/>
              </a:buClr>
              <a:buSzPts val="1800"/>
              <a:buChar char="•"/>
              <a:defRPr/>
            </a:lvl6pPr>
            <a:lvl7pPr marL="2400300" lvl="6" indent="-257175" algn="l">
              <a:spcBef>
                <a:spcPts val="0"/>
              </a:spcBef>
              <a:spcAft>
                <a:spcPts val="0"/>
              </a:spcAft>
              <a:buClr>
                <a:schemeClr val="dk1"/>
              </a:buClr>
              <a:buSzPts val="1800"/>
              <a:buChar char="•"/>
              <a:defRPr/>
            </a:lvl7pPr>
            <a:lvl8pPr marL="2743200" lvl="7" indent="-257175" algn="l">
              <a:spcBef>
                <a:spcPts val="0"/>
              </a:spcBef>
              <a:spcAft>
                <a:spcPts val="0"/>
              </a:spcAft>
              <a:buClr>
                <a:schemeClr val="dk1"/>
              </a:buClr>
              <a:buSzPts val="1800"/>
              <a:buChar char="•"/>
              <a:defRPr/>
            </a:lvl8pPr>
            <a:lvl9pPr marL="3086100" lvl="8" indent="-257175" algn="l">
              <a:spcBef>
                <a:spcPts val="0"/>
              </a:spcBef>
              <a:spcAft>
                <a:spcPts val="0"/>
              </a:spcAft>
              <a:buClr>
                <a:schemeClr val="dk1"/>
              </a:buClr>
              <a:buSzPts val="1800"/>
              <a:buChar char="•"/>
              <a:defRPr/>
            </a:lvl9pPr>
          </a:lstStyle>
          <a:p>
            <a:endParaRPr/>
          </a:p>
        </p:txBody>
      </p:sp>
      <p:sp>
        <p:nvSpPr>
          <p:cNvPr id="25" name="Google Shape;25;p27"/>
          <p:cNvSpPr txBox="1">
            <a:spLocks noGrp="1"/>
          </p:cNvSpPr>
          <p:nvPr>
            <p:ph type="sldNum" idx="12"/>
          </p:nvPr>
        </p:nvSpPr>
        <p:spPr>
          <a:xfrm>
            <a:off x="3177414" y="4931440"/>
            <a:ext cx="384493" cy="144721"/>
          </a:xfrm>
          <a:prstGeom prst="rect">
            <a:avLst/>
          </a:prstGeom>
          <a:noFill/>
          <a:ln>
            <a:noFill/>
          </a:ln>
        </p:spPr>
        <p:txBody>
          <a:bodyPr spcFirstLastPara="1" wrap="square" lIns="0" tIns="0" rIns="0" bIns="0" anchor="ctr" anchorCtr="0">
            <a:noAutofit/>
          </a:bodyPr>
          <a:lstStyle>
            <a:lvl1pPr marL="0" marR="0" lvl="0" indent="0" algn="ctr" rtl="0">
              <a:lnSpc>
                <a:spcPct val="1203007"/>
              </a:lnSpc>
              <a:spcBef>
                <a:spcPts val="0"/>
              </a:spcBef>
              <a:buNone/>
              <a:defRPr sz="100" b="0" i="0" u="none" strike="noStrike" cap="none">
                <a:solidFill>
                  <a:schemeClr val="lt1"/>
                </a:solidFill>
                <a:latin typeface="Arial"/>
                <a:ea typeface="Arial"/>
                <a:cs typeface="Arial"/>
                <a:sym typeface="Arial"/>
              </a:defRPr>
            </a:lvl1pPr>
            <a:lvl2pPr marL="0" marR="0" lvl="1" indent="0" algn="ctr" rtl="0">
              <a:lnSpc>
                <a:spcPct val="1203007"/>
              </a:lnSpc>
              <a:spcBef>
                <a:spcPts val="0"/>
              </a:spcBef>
              <a:buNone/>
              <a:defRPr sz="100" b="0" i="0" u="none" strike="noStrike" cap="none">
                <a:solidFill>
                  <a:schemeClr val="lt1"/>
                </a:solidFill>
                <a:latin typeface="Arial"/>
                <a:ea typeface="Arial"/>
                <a:cs typeface="Arial"/>
                <a:sym typeface="Arial"/>
              </a:defRPr>
            </a:lvl2pPr>
            <a:lvl3pPr marL="0" marR="0" lvl="2" indent="0" algn="ctr" rtl="0">
              <a:lnSpc>
                <a:spcPct val="1203007"/>
              </a:lnSpc>
              <a:spcBef>
                <a:spcPts val="0"/>
              </a:spcBef>
              <a:buNone/>
              <a:defRPr sz="100" b="0" i="0" u="none" strike="noStrike" cap="none">
                <a:solidFill>
                  <a:schemeClr val="lt1"/>
                </a:solidFill>
                <a:latin typeface="Arial"/>
                <a:ea typeface="Arial"/>
                <a:cs typeface="Arial"/>
                <a:sym typeface="Arial"/>
              </a:defRPr>
            </a:lvl3pPr>
            <a:lvl4pPr marL="0" marR="0" lvl="3" indent="0" algn="ctr" rtl="0">
              <a:lnSpc>
                <a:spcPct val="1203007"/>
              </a:lnSpc>
              <a:spcBef>
                <a:spcPts val="0"/>
              </a:spcBef>
              <a:buNone/>
              <a:defRPr sz="100" b="0" i="0" u="none" strike="noStrike" cap="none">
                <a:solidFill>
                  <a:schemeClr val="lt1"/>
                </a:solidFill>
                <a:latin typeface="Arial"/>
                <a:ea typeface="Arial"/>
                <a:cs typeface="Arial"/>
                <a:sym typeface="Arial"/>
              </a:defRPr>
            </a:lvl4pPr>
            <a:lvl5pPr marL="0" marR="0" lvl="4" indent="0" algn="ctr" rtl="0">
              <a:lnSpc>
                <a:spcPct val="1203007"/>
              </a:lnSpc>
              <a:spcBef>
                <a:spcPts val="0"/>
              </a:spcBef>
              <a:buNone/>
              <a:defRPr sz="100" b="0" i="0" u="none" strike="noStrike" cap="none">
                <a:solidFill>
                  <a:schemeClr val="lt1"/>
                </a:solidFill>
                <a:latin typeface="Arial"/>
                <a:ea typeface="Arial"/>
                <a:cs typeface="Arial"/>
                <a:sym typeface="Arial"/>
              </a:defRPr>
            </a:lvl5pPr>
            <a:lvl6pPr marL="0" marR="0" lvl="5" indent="0" algn="ctr" rtl="0">
              <a:lnSpc>
                <a:spcPct val="1203007"/>
              </a:lnSpc>
              <a:spcBef>
                <a:spcPts val="0"/>
              </a:spcBef>
              <a:buNone/>
              <a:defRPr sz="100" b="0" i="0" u="none" strike="noStrike" cap="none">
                <a:solidFill>
                  <a:schemeClr val="lt1"/>
                </a:solidFill>
                <a:latin typeface="Arial"/>
                <a:ea typeface="Arial"/>
                <a:cs typeface="Arial"/>
                <a:sym typeface="Arial"/>
              </a:defRPr>
            </a:lvl6pPr>
            <a:lvl7pPr marL="0" marR="0" lvl="6" indent="0" algn="ctr" rtl="0">
              <a:lnSpc>
                <a:spcPct val="1203007"/>
              </a:lnSpc>
              <a:spcBef>
                <a:spcPts val="0"/>
              </a:spcBef>
              <a:buNone/>
              <a:defRPr sz="100" b="0" i="0" u="none" strike="noStrike" cap="none">
                <a:solidFill>
                  <a:schemeClr val="lt1"/>
                </a:solidFill>
                <a:latin typeface="Arial"/>
                <a:ea typeface="Arial"/>
                <a:cs typeface="Arial"/>
                <a:sym typeface="Arial"/>
              </a:defRPr>
            </a:lvl7pPr>
            <a:lvl8pPr marL="0" marR="0" lvl="7" indent="0" algn="ctr" rtl="0">
              <a:lnSpc>
                <a:spcPct val="1203007"/>
              </a:lnSpc>
              <a:spcBef>
                <a:spcPts val="0"/>
              </a:spcBef>
              <a:buNone/>
              <a:defRPr sz="100" b="0" i="0" u="none" strike="noStrike" cap="none">
                <a:solidFill>
                  <a:schemeClr val="lt1"/>
                </a:solidFill>
                <a:latin typeface="Arial"/>
                <a:ea typeface="Arial"/>
                <a:cs typeface="Arial"/>
                <a:sym typeface="Arial"/>
              </a:defRPr>
            </a:lvl8pPr>
            <a:lvl9pPr marL="0" marR="0" lvl="8" indent="0" algn="ctr" rtl="0">
              <a:lnSpc>
                <a:spcPct val="1203007"/>
              </a:lnSpc>
              <a:spcBef>
                <a:spcPts val="0"/>
              </a:spcBef>
              <a:buNone/>
              <a:defRPr sz="100" b="0" i="0" u="none" strike="noStrike" cap="none">
                <a:solidFill>
                  <a:schemeClr val="lt1"/>
                </a:solidFill>
                <a:latin typeface="Arial"/>
                <a:ea typeface="Arial"/>
                <a:cs typeface="Arial"/>
                <a:sym typeface="Arial"/>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80468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09" r:id="rId16"/>
    <p:sldLayoutId id="2147486311" r:id="rId17"/>
    <p:sldLayoutId id="2147486312" r:id="rId18"/>
    <p:sldLayoutId id="2147486314" r:id="rId19"/>
    <p:sldLayoutId id="2147486318" r:id="rId20"/>
    <p:sldLayoutId id="2147486319" r:id="rId21"/>
    <p:sldLayoutId id="2147486320" r:id="rId22"/>
    <p:sldLayoutId id="2147486321" r:id="rId23"/>
    <p:sldLayoutId id="2147486322" r:id="rId24"/>
    <p:sldLayoutId id="2147486323" r:id="rId25"/>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scholar.google.com/citations?user=mh5HwKYAAAAJ&amp;hl=en"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hyperlink" Target="https://www.ecb.europa.eu/pub/economic-bulletin/articles/2023/html/ecb.ebart202306_02~0535282388.en.html" TargetMode="External"/><Relationship Id="rId4" Type="http://schemas.openxmlformats.org/officeDocument/2006/relationships/hyperlink" Target="https://www.ft.com/content/d83602d0-1296-4928-b58a-21cf2a6d2a0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cb.europa.eu/pub/economic-bulletin/articles/2023/html/ecb.ebart202306_02~0535282388.en.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452410" y="1526954"/>
            <a:ext cx="3024187" cy="1458913"/>
          </a:xfrm>
        </p:spPr>
        <p:txBody>
          <a:bodyPr/>
          <a:lstStyle/>
          <a:p>
            <a:r>
              <a:rPr lang="en-GB" altLang="en-US" dirty="0"/>
              <a:t>Climate change,  potential output and nature-related risks</a:t>
            </a:r>
          </a:p>
        </p:txBody>
      </p:sp>
      <p:sp>
        <p:nvSpPr>
          <p:cNvPr id="24579" name="Subtitle 8"/>
          <p:cNvSpPr>
            <a:spLocks noGrp="1"/>
          </p:cNvSpPr>
          <p:nvPr>
            <p:ph type="subTitle" idx="4294967295"/>
          </p:nvPr>
        </p:nvSpPr>
        <p:spPr>
          <a:xfrm>
            <a:off x="468313" y="3233738"/>
            <a:ext cx="2966650" cy="1025525"/>
          </a:xfrm>
        </p:spPr>
        <p:txBody>
          <a:bodyPr/>
          <a:lstStyle/>
          <a:p>
            <a:pPr eaLnBrk="1" hangingPunct="1">
              <a:lnSpc>
                <a:spcPts val="2400"/>
              </a:lnSpc>
            </a:pPr>
            <a:r>
              <a:rPr lang="en-GB" altLang="en-US" sz="2000" dirty="0">
                <a:solidFill>
                  <a:schemeClr val="tx2"/>
                </a:solidFill>
              </a:rPr>
              <a:t>Natural Capital Workshop</a:t>
            </a:r>
          </a:p>
          <a:p>
            <a:pPr eaLnBrk="1" hangingPunct="1">
              <a:lnSpc>
                <a:spcPts val="2400"/>
              </a:lnSpc>
            </a:pPr>
            <a:r>
              <a:rPr lang="en-GB" altLang="en-US" sz="2000" dirty="0">
                <a:solidFill>
                  <a:schemeClr val="tx2"/>
                </a:solidFill>
              </a:rPr>
              <a:t>European Commission</a:t>
            </a:r>
          </a:p>
        </p:txBody>
      </p:sp>
      <p:pic>
        <p:nvPicPr>
          <p:cNvPr id="13" name="Picture Placeholder 12"/>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7159" b="7159"/>
          <a:stretch>
            <a:fillRect/>
          </a:stretch>
        </p:blipFill>
        <p:spPr/>
      </p:pic>
      <p:sp>
        <p:nvSpPr>
          <p:cNvPr id="24581" name="Text Placeholder 7"/>
          <p:cNvSpPr>
            <a:spLocks noGrp="1"/>
          </p:cNvSpPr>
          <p:nvPr>
            <p:ph type="body" sz="quarter" idx="4294967295"/>
          </p:nvPr>
        </p:nvSpPr>
        <p:spPr>
          <a:xfrm>
            <a:off x="3600450" y="4408488"/>
            <a:ext cx="5183188" cy="665162"/>
          </a:xfrm>
        </p:spPr>
        <p:txBody>
          <a:bodyPr anchor="ctr"/>
          <a:lstStyle/>
          <a:p>
            <a:pPr algn="r" eaLnBrk="1" hangingPunct="1">
              <a:spcBef>
                <a:spcPct val="0"/>
              </a:spcBef>
            </a:pPr>
            <a:r>
              <a:rPr lang="en-GB" altLang="en-US" sz="1800" b="1" dirty="0">
                <a:solidFill>
                  <a:srgbClr val="003299"/>
                </a:solidFill>
              </a:rPr>
              <a:t>Andrej Ceglar &amp; Miles Parker</a:t>
            </a:r>
          </a:p>
          <a:p>
            <a:pPr algn="r" eaLnBrk="1" hangingPunct="1">
              <a:spcBef>
                <a:spcPct val="0"/>
              </a:spcBef>
            </a:pPr>
            <a:r>
              <a:rPr lang="en-GB" altLang="en-US" sz="1800" dirty="0">
                <a:solidFill>
                  <a:srgbClr val="003299"/>
                </a:solidFill>
              </a:rPr>
              <a:t>European Central Bank </a:t>
            </a:r>
          </a:p>
        </p:txBody>
      </p:sp>
      <p:sp>
        <p:nvSpPr>
          <p:cNvPr id="24585" name="Text Placeholder 7"/>
          <p:cNvSpPr>
            <a:spLocks noGrp="1"/>
          </p:cNvSpPr>
          <p:nvPr>
            <p:ph type="body" sz="quarter" idx="4294967295"/>
          </p:nvPr>
        </p:nvSpPr>
        <p:spPr>
          <a:xfrm>
            <a:off x="468313" y="4408488"/>
            <a:ext cx="2543175" cy="666750"/>
          </a:xfrm>
        </p:spPr>
        <p:txBody>
          <a:bodyPr anchor="ctr"/>
          <a:lstStyle/>
          <a:p>
            <a:pPr eaLnBrk="1" hangingPunct="1">
              <a:spcBef>
                <a:spcPct val="0"/>
              </a:spcBef>
            </a:pPr>
            <a:r>
              <a:rPr lang="en-GB" altLang="en-US" sz="1600" b="1" dirty="0">
                <a:solidFill>
                  <a:schemeClr val="bg1"/>
                </a:solidFill>
              </a:rPr>
              <a:t>01/12/2023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10</a:t>
            </a:fld>
            <a:endParaRPr lang="en-GB" dirty="0"/>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41116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Long-run impact of catastrophes: storms of 1287</a:t>
            </a:r>
          </a:p>
        </p:txBody>
      </p:sp>
      <p:sp>
        <p:nvSpPr>
          <p:cNvPr id="8" name="TextBox 7">
            <a:extLst>
              <a:ext uri="{FF2B5EF4-FFF2-40B4-BE49-F238E27FC236}">
                <a16:creationId xmlns:a16="http://schemas.microsoft.com/office/drawing/2014/main" id="{D5930DBA-B291-412D-803C-DA4C287F39F9}"/>
              </a:ext>
            </a:extLst>
          </p:cNvPr>
          <p:cNvSpPr txBox="1"/>
          <p:nvPr/>
        </p:nvSpPr>
        <p:spPr>
          <a:xfrm>
            <a:off x="1272539" y="1092276"/>
            <a:ext cx="2864837" cy="302184"/>
          </a:xfrm>
          <a:prstGeom prst="rect">
            <a:avLst/>
          </a:prstGeom>
          <a:noFill/>
        </p:spPr>
        <p:txBody>
          <a:bodyPr wrap="square" rtlCol="0">
            <a:spAutoFit/>
          </a:bodyPr>
          <a:lstStyle/>
          <a:p>
            <a:pPr algn="ctr"/>
            <a:r>
              <a:rPr lang="en-GB" sz="1300" b="1" dirty="0">
                <a:solidFill>
                  <a:schemeClr val="tx2"/>
                </a:solidFill>
              </a:rPr>
              <a:t>Cinque ports</a:t>
            </a:r>
          </a:p>
        </p:txBody>
      </p:sp>
      <p:pic>
        <p:nvPicPr>
          <p:cNvPr id="7" name="Picture 6" descr="A map of the united states&#10;&#10;Description automatically generated">
            <a:extLst>
              <a:ext uri="{FF2B5EF4-FFF2-40B4-BE49-F238E27FC236}">
                <a16:creationId xmlns:a16="http://schemas.microsoft.com/office/drawing/2014/main" id="{816B71FE-29A7-2CEB-FF07-3EBAA3470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44" y="1379220"/>
            <a:ext cx="4361062" cy="3108960"/>
          </a:xfrm>
          <a:prstGeom prst="rect">
            <a:avLst/>
          </a:prstGeom>
          <a:ln>
            <a:solidFill>
              <a:srgbClr val="003299"/>
            </a:solidFill>
          </a:ln>
        </p:spPr>
      </p:pic>
      <p:sp>
        <p:nvSpPr>
          <p:cNvPr id="9" name="Oval 8">
            <a:extLst>
              <a:ext uri="{FF2B5EF4-FFF2-40B4-BE49-F238E27FC236}">
                <a16:creationId xmlns:a16="http://schemas.microsoft.com/office/drawing/2014/main" id="{F1230DC6-3D40-2E1F-93BD-E1F19CE32376}"/>
              </a:ext>
            </a:extLst>
          </p:cNvPr>
          <p:cNvSpPr/>
          <p:nvPr/>
        </p:nvSpPr>
        <p:spPr bwMode="auto">
          <a:xfrm>
            <a:off x="2628900" y="3962400"/>
            <a:ext cx="693420" cy="213360"/>
          </a:xfrm>
          <a:prstGeom prst="ellipse">
            <a:avLst/>
          </a:prstGeom>
          <a:noFill/>
          <a:ln w="38100" cap="flat" cmpd="sng" algn="ctr">
            <a:solidFill>
              <a:srgbClr val="0032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0" name="Oval 9">
            <a:extLst>
              <a:ext uri="{FF2B5EF4-FFF2-40B4-BE49-F238E27FC236}">
                <a16:creationId xmlns:a16="http://schemas.microsoft.com/office/drawing/2014/main" id="{D7BAF11C-7EBD-B5BB-6845-AE2E7883EBEF}"/>
              </a:ext>
            </a:extLst>
          </p:cNvPr>
          <p:cNvSpPr/>
          <p:nvPr/>
        </p:nvSpPr>
        <p:spPr bwMode="auto">
          <a:xfrm>
            <a:off x="3528060" y="333756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1" name="Oval 10">
            <a:extLst>
              <a:ext uri="{FF2B5EF4-FFF2-40B4-BE49-F238E27FC236}">
                <a16:creationId xmlns:a16="http://schemas.microsoft.com/office/drawing/2014/main" id="{11B9C75D-AC68-4AAD-32DD-EFE9C59D0D4F}"/>
              </a:ext>
            </a:extLst>
          </p:cNvPr>
          <p:cNvSpPr/>
          <p:nvPr/>
        </p:nvSpPr>
        <p:spPr bwMode="auto">
          <a:xfrm>
            <a:off x="3581400" y="294132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2" name="Oval 11">
            <a:extLst>
              <a:ext uri="{FF2B5EF4-FFF2-40B4-BE49-F238E27FC236}">
                <a16:creationId xmlns:a16="http://schemas.microsoft.com/office/drawing/2014/main" id="{1F413013-5F26-E2D5-ECE2-7883D30FF25B}"/>
              </a:ext>
            </a:extLst>
          </p:cNvPr>
          <p:cNvSpPr/>
          <p:nvPr/>
        </p:nvSpPr>
        <p:spPr bwMode="auto">
          <a:xfrm>
            <a:off x="4183380" y="268224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3" name="Oval 12">
            <a:extLst>
              <a:ext uri="{FF2B5EF4-FFF2-40B4-BE49-F238E27FC236}">
                <a16:creationId xmlns:a16="http://schemas.microsoft.com/office/drawing/2014/main" id="{85A05B99-3E97-EFD0-C74D-6000FB183EF3}"/>
              </a:ext>
            </a:extLst>
          </p:cNvPr>
          <p:cNvSpPr/>
          <p:nvPr/>
        </p:nvSpPr>
        <p:spPr bwMode="auto">
          <a:xfrm>
            <a:off x="4229100" y="217170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4" name="TextBox 13">
            <a:extLst>
              <a:ext uri="{FF2B5EF4-FFF2-40B4-BE49-F238E27FC236}">
                <a16:creationId xmlns:a16="http://schemas.microsoft.com/office/drawing/2014/main" id="{F5A4689C-D627-641B-07AB-7F12D1F551FC}"/>
              </a:ext>
            </a:extLst>
          </p:cNvPr>
          <p:cNvSpPr txBox="1"/>
          <p:nvPr/>
        </p:nvSpPr>
        <p:spPr>
          <a:xfrm>
            <a:off x="5814060" y="1295400"/>
            <a:ext cx="2758440" cy="3308598"/>
          </a:xfrm>
          <a:prstGeom prst="rect">
            <a:avLst/>
          </a:prstGeom>
          <a:noFill/>
        </p:spPr>
        <p:txBody>
          <a:bodyPr wrap="square" rtlCol="0">
            <a:spAutoFit/>
          </a:bodyPr>
          <a:lstStyle/>
          <a:p>
            <a:r>
              <a:rPr lang="en-GB" sz="1900" b="1" dirty="0">
                <a:solidFill>
                  <a:schemeClr val="tx2"/>
                </a:solidFill>
                <a:latin typeface="+mn-lt"/>
                <a:cs typeface="+mn-cs"/>
              </a:rPr>
              <a:t>Cinque Ports:</a:t>
            </a:r>
          </a:p>
          <a:p>
            <a:r>
              <a:rPr lang="en-GB" sz="1900" b="1" dirty="0">
                <a:solidFill>
                  <a:schemeClr val="tx2"/>
                </a:solidFill>
                <a:latin typeface="+mn-lt"/>
                <a:cs typeface="+mn-cs"/>
              </a:rPr>
              <a:t>Hastings</a:t>
            </a:r>
          </a:p>
          <a:p>
            <a:r>
              <a:rPr lang="en-GB" sz="1900" b="1" dirty="0">
                <a:solidFill>
                  <a:schemeClr val="tx2"/>
                </a:solidFill>
                <a:latin typeface="+mn-lt"/>
                <a:cs typeface="+mn-cs"/>
              </a:rPr>
              <a:t>New Romney</a:t>
            </a:r>
          </a:p>
          <a:p>
            <a:r>
              <a:rPr lang="en-GB" sz="1900" b="1" dirty="0">
                <a:solidFill>
                  <a:schemeClr val="tx2"/>
                </a:solidFill>
                <a:latin typeface="+mn-lt"/>
                <a:cs typeface="+mn-cs"/>
              </a:rPr>
              <a:t>Hythe</a:t>
            </a:r>
          </a:p>
          <a:p>
            <a:r>
              <a:rPr lang="en-GB" sz="1900" b="1" dirty="0">
                <a:solidFill>
                  <a:schemeClr val="tx2"/>
                </a:solidFill>
                <a:latin typeface="+mn-lt"/>
                <a:cs typeface="+mn-cs"/>
              </a:rPr>
              <a:t>Dover</a:t>
            </a:r>
          </a:p>
          <a:p>
            <a:r>
              <a:rPr lang="en-GB" sz="1900" b="1" dirty="0">
                <a:solidFill>
                  <a:schemeClr val="tx2"/>
                </a:solidFill>
                <a:latin typeface="+mn-lt"/>
                <a:cs typeface="+mn-cs"/>
              </a:rPr>
              <a:t>Sandwich</a:t>
            </a:r>
          </a:p>
          <a:p>
            <a:endParaRPr lang="en-GB" sz="1900" b="1" dirty="0">
              <a:solidFill>
                <a:schemeClr val="tx2"/>
              </a:solidFill>
              <a:latin typeface="+mn-lt"/>
              <a:cs typeface="+mn-cs"/>
            </a:endParaRPr>
          </a:p>
          <a:p>
            <a:r>
              <a:rPr lang="en-GB" sz="1900" b="1" dirty="0">
                <a:solidFill>
                  <a:schemeClr val="tx2"/>
                </a:solidFill>
                <a:latin typeface="+mn-lt"/>
                <a:cs typeface="+mn-cs"/>
              </a:rPr>
              <a:t>Antient towns:</a:t>
            </a:r>
          </a:p>
          <a:p>
            <a:r>
              <a:rPr lang="en-GB" sz="1900" b="1" dirty="0">
                <a:solidFill>
                  <a:srgbClr val="00B0F0"/>
                </a:solidFill>
                <a:latin typeface="+mn-lt"/>
                <a:cs typeface="+mn-cs"/>
              </a:rPr>
              <a:t>Winchelsea</a:t>
            </a:r>
          </a:p>
          <a:p>
            <a:r>
              <a:rPr lang="en-GB" sz="1900" b="1" dirty="0">
                <a:solidFill>
                  <a:srgbClr val="00B0F0"/>
                </a:solidFill>
                <a:latin typeface="+mn-lt"/>
                <a:cs typeface="+mn-cs"/>
              </a:rPr>
              <a:t>Rye</a:t>
            </a:r>
          </a:p>
          <a:p>
            <a:endParaRPr lang="en-GB" sz="1900" b="1" dirty="0">
              <a:solidFill>
                <a:srgbClr val="00B0F0"/>
              </a:solidFill>
              <a:latin typeface="+mn-lt"/>
              <a:cs typeface="+mn-cs"/>
            </a:endParaRPr>
          </a:p>
        </p:txBody>
      </p:sp>
      <p:sp>
        <p:nvSpPr>
          <p:cNvPr id="15" name="Oval 14">
            <a:extLst>
              <a:ext uri="{FF2B5EF4-FFF2-40B4-BE49-F238E27FC236}">
                <a16:creationId xmlns:a16="http://schemas.microsoft.com/office/drawing/2014/main" id="{5DAB484A-30D4-E22C-9040-4394AD6A9E5A}"/>
              </a:ext>
            </a:extLst>
          </p:cNvPr>
          <p:cNvSpPr/>
          <p:nvPr/>
        </p:nvSpPr>
        <p:spPr bwMode="auto">
          <a:xfrm>
            <a:off x="2697480" y="3703320"/>
            <a:ext cx="693420" cy="213360"/>
          </a:xfrm>
          <a:prstGeom prst="ellipse">
            <a:avLst/>
          </a:pr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cxnSp>
        <p:nvCxnSpPr>
          <p:cNvPr id="3" name="Straight Connector 2">
            <a:extLst>
              <a:ext uri="{FF2B5EF4-FFF2-40B4-BE49-F238E27FC236}">
                <a16:creationId xmlns:a16="http://schemas.microsoft.com/office/drawing/2014/main" id="{284B6D2D-DBFD-96B4-303F-14799DCDA2AC}"/>
              </a:ext>
            </a:extLst>
          </p:cNvPr>
          <p:cNvCxnSpPr/>
          <p:nvPr/>
        </p:nvCxnSpPr>
        <p:spPr bwMode="auto">
          <a:xfrm>
            <a:off x="2621280" y="3931920"/>
            <a:ext cx="731520" cy="281940"/>
          </a:xfrm>
          <a:prstGeom prst="line">
            <a:avLst/>
          </a:prstGeom>
          <a:solidFill>
            <a:schemeClr val="tx2"/>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Oval 4">
            <a:extLst>
              <a:ext uri="{FF2B5EF4-FFF2-40B4-BE49-F238E27FC236}">
                <a16:creationId xmlns:a16="http://schemas.microsoft.com/office/drawing/2014/main" id="{E9FB0FE8-F1AC-8F08-894A-D2264A8D528B}"/>
              </a:ext>
            </a:extLst>
          </p:cNvPr>
          <p:cNvSpPr/>
          <p:nvPr/>
        </p:nvSpPr>
        <p:spPr bwMode="auto">
          <a:xfrm>
            <a:off x="2667000" y="3429000"/>
            <a:ext cx="693420" cy="213360"/>
          </a:xfrm>
          <a:prstGeom prst="ellipse">
            <a:avLst/>
          </a:pr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cxnSp>
        <p:nvCxnSpPr>
          <p:cNvPr id="16" name="Straight Connector 15">
            <a:extLst>
              <a:ext uri="{FF2B5EF4-FFF2-40B4-BE49-F238E27FC236}">
                <a16:creationId xmlns:a16="http://schemas.microsoft.com/office/drawing/2014/main" id="{C0928B9A-A2D1-001C-569D-B2B214FF0940}"/>
              </a:ext>
            </a:extLst>
          </p:cNvPr>
          <p:cNvCxnSpPr/>
          <p:nvPr/>
        </p:nvCxnSpPr>
        <p:spPr bwMode="auto">
          <a:xfrm>
            <a:off x="2689860" y="3619500"/>
            <a:ext cx="731520" cy="281940"/>
          </a:xfrm>
          <a:prstGeom prst="line">
            <a:avLst/>
          </a:prstGeom>
          <a:solidFill>
            <a:schemeClr val="tx2"/>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6">
            <a:extLst>
              <a:ext uri="{FF2B5EF4-FFF2-40B4-BE49-F238E27FC236}">
                <a16:creationId xmlns:a16="http://schemas.microsoft.com/office/drawing/2014/main" id="{B53A1978-916E-DBC9-7E8C-A641EAC20888}"/>
              </a:ext>
            </a:extLst>
          </p:cNvPr>
          <p:cNvCxnSpPr/>
          <p:nvPr/>
        </p:nvCxnSpPr>
        <p:spPr bwMode="auto">
          <a:xfrm>
            <a:off x="3558540" y="3337560"/>
            <a:ext cx="731520" cy="281940"/>
          </a:xfrm>
          <a:prstGeom prst="line">
            <a:avLst/>
          </a:prstGeom>
          <a:solidFill>
            <a:schemeClr val="tx2"/>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Connector 17">
            <a:extLst>
              <a:ext uri="{FF2B5EF4-FFF2-40B4-BE49-F238E27FC236}">
                <a16:creationId xmlns:a16="http://schemas.microsoft.com/office/drawing/2014/main" id="{85612FFA-6006-EEE8-6C18-E3D1E13681D4}"/>
              </a:ext>
            </a:extLst>
          </p:cNvPr>
          <p:cNvCxnSpPr/>
          <p:nvPr/>
        </p:nvCxnSpPr>
        <p:spPr bwMode="auto">
          <a:xfrm>
            <a:off x="5806440" y="1805940"/>
            <a:ext cx="1242060" cy="0"/>
          </a:xfrm>
          <a:prstGeom prst="line">
            <a:avLst/>
          </a:prstGeom>
          <a:solidFill>
            <a:schemeClr val="tx2"/>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id="{40CBE332-0593-F5D9-576C-5808954A9E2C}"/>
              </a:ext>
            </a:extLst>
          </p:cNvPr>
          <p:cNvCxnSpPr/>
          <p:nvPr/>
        </p:nvCxnSpPr>
        <p:spPr bwMode="auto">
          <a:xfrm>
            <a:off x="5814060" y="2087880"/>
            <a:ext cx="1691640" cy="0"/>
          </a:xfrm>
          <a:prstGeom prst="line">
            <a:avLst/>
          </a:prstGeom>
          <a:solidFill>
            <a:schemeClr val="tx2"/>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2">
            <a:extLst>
              <a:ext uri="{FF2B5EF4-FFF2-40B4-BE49-F238E27FC236}">
                <a16:creationId xmlns:a16="http://schemas.microsoft.com/office/drawing/2014/main" id="{92890002-B33F-2543-49EC-E7EC6E7373BC}"/>
              </a:ext>
            </a:extLst>
          </p:cNvPr>
          <p:cNvCxnSpPr/>
          <p:nvPr/>
        </p:nvCxnSpPr>
        <p:spPr bwMode="auto">
          <a:xfrm>
            <a:off x="5844540" y="3817620"/>
            <a:ext cx="1516380" cy="0"/>
          </a:xfrm>
          <a:prstGeom prst="line">
            <a:avLst/>
          </a:prstGeom>
          <a:solidFill>
            <a:schemeClr val="tx2"/>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39921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39" name="Rectangle 3"/>
          <p:cNvSpPr>
            <a:spLocks noGrp="1" noChangeArrowheads="1"/>
          </p:cNvSpPr>
          <p:nvPr>
            <p:ph idx="4294967295"/>
          </p:nvPr>
        </p:nvSpPr>
        <p:spPr/>
        <p:txBody>
          <a:bodyPr/>
          <a:lstStyle/>
          <a:p>
            <a:pPr eaLnBrk="1" hangingPunct="1"/>
            <a:r>
              <a:rPr lang="en-GB" altLang="en-US" sz="1900" b="1" dirty="0">
                <a:solidFill>
                  <a:schemeClr val="tx2"/>
                </a:solidFill>
              </a:rPr>
              <a:t>Access to sea quite important for ports!</a:t>
            </a:r>
          </a:p>
          <a:p>
            <a:pPr marL="342900" indent="-342900" eaLnBrk="1" hangingPunct="1">
              <a:buFont typeface="Arial" panose="020B0604020202020204" pitchFamily="34" charset="0"/>
              <a:buChar char="•"/>
            </a:pPr>
            <a:r>
              <a:rPr lang="en-GB" altLang="en-US" sz="1900" dirty="0"/>
              <a:t>Question of </a:t>
            </a:r>
            <a:r>
              <a:rPr lang="en-GB" altLang="en-US" sz="1900" b="1" dirty="0">
                <a:solidFill>
                  <a:schemeClr val="tx2"/>
                </a:solidFill>
              </a:rPr>
              <a:t>economic geography</a:t>
            </a:r>
            <a:r>
              <a:rPr lang="en-GB" altLang="en-US" sz="1900" dirty="0"/>
              <a:t>. Need to think about </a:t>
            </a:r>
            <a:r>
              <a:rPr lang="en-GB" altLang="en-US" sz="1900" b="1" dirty="0">
                <a:solidFill>
                  <a:schemeClr val="tx2"/>
                </a:solidFill>
              </a:rPr>
              <a:t>spatial impacts</a:t>
            </a:r>
            <a:r>
              <a:rPr lang="en-GB" altLang="en-US" sz="1900" dirty="0"/>
              <a:t>. </a:t>
            </a:r>
          </a:p>
          <a:p>
            <a:pPr marL="342900" indent="-342900" eaLnBrk="1" hangingPunct="1">
              <a:buFont typeface="Arial" panose="020B0604020202020204" pitchFamily="34" charset="0"/>
              <a:buChar char="•"/>
            </a:pPr>
            <a:r>
              <a:rPr lang="en-GB" altLang="en-US" sz="1900" b="1" dirty="0">
                <a:solidFill>
                  <a:schemeClr val="tx2"/>
                </a:solidFill>
              </a:rPr>
              <a:t>Tourism suitability </a:t>
            </a:r>
            <a:r>
              <a:rPr lang="en-GB" altLang="en-US" sz="1900" dirty="0"/>
              <a:t>– temperature, water stress, wildfires</a:t>
            </a:r>
          </a:p>
          <a:p>
            <a:pPr marL="342900" indent="-342900" eaLnBrk="1" hangingPunct="1">
              <a:buFont typeface="Arial" panose="020B0604020202020204" pitchFamily="34" charset="0"/>
              <a:buChar char="•"/>
            </a:pPr>
            <a:r>
              <a:rPr lang="en-GB" altLang="en-US" sz="1900" b="1" dirty="0">
                <a:solidFill>
                  <a:schemeClr val="tx2"/>
                </a:solidFill>
              </a:rPr>
              <a:t>Agricultural suitability </a:t>
            </a:r>
            <a:r>
              <a:rPr lang="en-GB" altLang="en-US" sz="1900" dirty="0"/>
              <a:t>– heat stress, water stress</a:t>
            </a:r>
          </a:p>
          <a:p>
            <a:pPr marL="342900" indent="-342900" eaLnBrk="1" hangingPunct="1">
              <a:buFont typeface="Arial" panose="020B0604020202020204" pitchFamily="34" charset="0"/>
              <a:buChar char="•"/>
            </a:pPr>
            <a:r>
              <a:rPr lang="en-GB" altLang="en-US" sz="1900" b="1" dirty="0">
                <a:solidFill>
                  <a:schemeClr val="tx2"/>
                </a:solidFill>
              </a:rPr>
              <a:t>River flow</a:t>
            </a:r>
            <a:r>
              <a:rPr lang="en-GB" altLang="en-US" sz="1900" dirty="0"/>
              <a:t>: Rhine, Panama Canal, hydro &amp; nuclear power</a:t>
            </a:r>
          </a:p>
          <a:p>
            <a:pPr marL="342900" indent="-342900" eaLnBrk="1" hangingPunct="1">
              <a:buFont typeface="Arial" panose="020B0604020202020204" pitchFamily="34" charset="0"/>
              <a:buChar char="•"/>
            </a:pPr>
            <a:r>
              <a:rPr lang="en-GB" altLang="en-US" sz="1900" dirty="0"/>
              <a:t>Non-linear impact on </a:t>
            </a:r>
            <a:r>
              <a:rPr lang="en-GB" altLang="en-US" sz="1900" b="1" dirty="0">
                <a:solidFill>
                  <a:schemeClr val="tx2"/>
                </a:solidFill>
              </a:rPr>
              <a:t>labour productivity </a:t>
            </a:r>
            <a:r>
              <a:rPr lang="en-GB" altLang="en-US" sz="1900" dirty="0"/>
              <a:t>&amp; </a:t>
            </a:r>
            <a:r>
              <a:rPr lang="en-GB" altLang="en-US" sz="1900" b="1" dirty="0">
                <a:solidFill>
                  <a:schemeClr val="tx2"/>
                </a:solidFill>
              </a:rPr>
              <a:t>migration</a:t>
            </a:r>
          </a:p>
          <a:p>
            <a:pPr marL="342900" indent="-342900">
              <a:buFont typeface="Arial" panose="020B0604020202020204" pitchFamily="34" charset="0"/>
              <a:buChar char="•"/>
            </a:pPr>
            <a:r>
              <a:rPr lang="en-GB" altLang="en-US" sz="1900" dirty="0">
                <a:solidFill>
                  <a:srgbClr val="00B050"/>
                </a:solidFill>
                <a:ea typeface="+mn-ea"/>
              </a:rPr>
              <a:t>Value of nature adaptive capital increases</a:t>
            </a:r>
          </a:p>
          <a:p>
            <a:pPr marL="342900" indent="-342900" eaLnBrk="1" hangingPunct="1">
              <a:buFont typeface="Arial" panose="020B0604020202020204" pitchFamily="34" charset="0"/>
              <a:buChar char="•"/>
            </a:pPr>
            <a:endParaRPr lang="en-GB" altLang="en-US" sz="1900" b="1" dirty="0">
              <a:solidFill>
                <a:schemeClr val="tx2"/>
              </a:solidFill>
            </a:endParaRPr>
          </a:p>
        </p:txBody>
      </p:sp>
      <p:sp>
        <p:nvSpPr>
          <p:cNvPr id="2" name="Rectangle 2"/>
          <p:cNvSpPr>
            <a:spLocks noGrp="1" noChangeArrowheads="1"/>
          </p:cNvSpPr>
          <p:nvPr>
            <p:ph type="title"/>
          </p:nvPr>
        </p:nvSpPr>
        <p:spPr>
          <a:xfrm>
            <a:off x="468313" y="411163"/>
            <a:ext cx="8194675" cy="635000"/>
          </a:xfrm>
        </p:spPr>
        <p:txBody>
          <a:bodyPr/>
          <a:lstStyle/>
          <a:p>
            <a:pPr>
              <a:lnSpc>
                <a:spcPts val="2800"/>
              </a:lnSpc>
              <a:defRPr/>
            </a:pPr>
            <a:r>
              <a:rPr lang="en-GB" dirty="0"/>
              <a:t>Nature capital, climate change and potential</a:t>
            </a:r>
            <a:endParaRPr dirty="0"/>
          </a:p>
        </p:txBody>
      </p: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11</a:t>
            </a:fld>
            <a:endParaRPr altLang="en-US" sz="900">
              <a:solidFill>
                <a:schemeClr val="bg1"/>
              </a:solidFill>
              <a:ea typeface="ヒラギノ角ゴ Pro W3"/>
              <a:cs typeface="ヒラギノ角ゴ Pro W3"/>
            </a:endParaRPr>
          </a:p>
        </p:txBody>
      </p:sp>
    </p:spTree>
    <p:extLst>
      <p:ext uri="{BB962C8B-B14F-4D97-AF65-F5344CB8AC3E}">
        <p14:creationId xmlns:p14="http://schemas.microsoft.com/office/powerpoint/2010/main" val="97860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47107" name="Rectangle 2"/>
          <p:cNvSpPr>
            <a:spLocks noGrp="1" noChangeArrowheads="1"/>
          </p:cNvSpPr>
          <p:nvPr>
            <p:ph type="title"/>
          </p:nvPr>
        </p:nvSpPr>
        <p:spPr>
          <a:xfrm>
            <a:off x="468313" y="412750"/>
            <a:ext cx="8396287" cy="554038"/>
          </a:xfrm>
        </p:spPr>
        <p:txBody>
          <a:bodyPr/>
          <a:lstStyle/>
          <a:p>
            <a:pPr eaLnBrk="1" hangingPunct="1">
              <a:lnSpc>
                <a:spcPts val="2800"/>
              </a:lnSpc>
              <a:defRPr/>
            </a:pPr>
            <a:r>
              <a:rPr lang="en-US" dirty="0" err="1"/>
              <a:t>Labour</a:t>
            </a:r>
            <a:r>
              <a:rPr lang="en-US" dirty="0"/>
              <a:t> productivity (growth!) reduced outside of comfort range</a:t>
            </a:r>
            <a:endParaRPr dirty="0"/>
          </a:p>
        </p:txBody>
      </p:sp>
      <p:sp>
        <p:nvSpPr>
          <p:cNvPr id="46085"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8831A26E-91E3-4A82-A7AC-A1DC1E39B464}" type="slidenum">
              <a:rPr altLang="en-US" sz="900" smtClean="0">
                <a:solidFill>
                  <a:schemeClr val="bg1"/>
                </a:solidFill>
                <a:ea typeface="ヒラギノ角ゴ Pro W3"/>
                <a:cs typeface="ヒラギノ角ゴ Pro W3"/>
              </a:rPr>
              <a:pPr eaLnBrk="1" hangingPunct="1">
                <a:lnSpc>
                  <a:spcPct val="100000"/>
                </a:lnSpc>
                <a:spcBef>
                  <a:spcPct val="0"/>
                </a:spcBef>
                <a:buClrTx/>
              </a:pPr>
              <a:t>12</a:t>
            </a:fld>
            <a:endParaRPr altLang="en-US" sz="900">
              <a:solidFill>
                <a:schemeClr val="bg1"/>
              </a:solidFill>
              <a:ea typeface="ヒラギノ角ゴ Pro W3"/>
              <a:cs typeface="ヒラギノ角ゴ Pro W3"/>
            </a:endParaRPr>
          </a:p>
        </p:txBody>
      </p:sp>
      <p:sp>
        <p:nvSpPr>
          <p:cNvPr id="46086" name="Text Placeholder 1"/>
          <p:cNvSpPr>
            <a:spLocks noGrp="1"/>
          </p:cNvSpPr>
          <p:nvPr>
            <p:ph type="body" sz="quarter" idx="4294967295"/>
          </p:nvPr>
        </p:nvSpPr>
        <p:spPr>
          <a:xfrm>
            <a:off x="468313" y="4438650"/>
            <a:ext cx="8207375" cy="347663"/>
          </a:xfrm>
        </p:spPr>
        <p:txBody>
          <a:bodyPr/>
          <a:lstStyle/>
          <a:p>
            <a:pPr eaLnBrk="1" hangingPunct="1"/>
            <a:r>
              <a:rPr lang="en-GB" altLang="en-US"/>
              <a:t> </a:t>
            </a:r>
          </a:p>
        </p:txBody>
      </p:sp>
      <p:sp>
        <p:nvSpPr>
          <p:cNvPr id="11" name="Content Placeholder 1">
            <a:extLst>
              <a:ext uri="{FF2B5EF4-FFF2-40B4-BE49-F238E27FC236}">
                <a16:creationId xmlns:a16="http://schemas.microsoft.com/office/drawing/2014/main" id="{64C7C4CD-D364-403D-93FB-96621FBF25F9}"/>
              </a:ext>
            </a:extLst>
          </p:cNvPr>
          <p:cNvSpPr txBox="1">
            <a:spLocks/>
          </p:cNvSpPr>
          <p:nvPr/>
        </p:nvSpPr>
        <p:spPr bwMode="auto">
          <a:xfrm>
            <a:off x="6161655" y="1237993"/>
            <a:ext cx="2793660" cy="252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342900" indent="-342900">
              <a:buFont typeface="Arial" panose="020B0604020202020204" pitchFamily="34" charset="0"/>
              <a:buChar char="•"/>
            </a:pPr>
            <a:r>
              <a:rPr lang="en-US" sz="1400" kern="0" dirty="0"/>
              <a:t>Output of individual workers is reduced outside of ‘</a:t>
            </a:r>
            <a:r>
              <a:rPr lang="en-US" sz="1400" dirty="0">
                <a:solidFill>
                  <a:schemeClr val="tx2"/>
                </a:solidFill>
              </a:rPr>
              <a:t>comfort range</a:t>
            </a:r>
            <a:r>
              <a:rPr lang="en-US" sz="1400" kern="0" dirty="0"/>
              <a:t>’ of 19-21C.</a:t>
            </a:r>
          </a:p>
          <a:p>
            <a:pPr marL="342900" indent="-342900">
              <a:buFont typeface="Arial" panose="020B0604020202020204" pitchFamily="34" charset="0"/>
              <a:buChar char="•"/>
            </a:pPr>
            <a:r>
              <a:rPr lang="en-US" sz="1400" kern="0" dirty="0"/>
              <a:t>Some evidence of adaptation through air conditioning.</a:t>
            </a:r>
          </a:p>
          <a:p>
            <a:pPr marL="342900" indent="-342900">
              <a:buFont typeface="Arial" panose="020B0604020202020204" pitchFamily="34" charset="0"/>
              <a:buChar char="•"/>
            </a:pPr>
            <a:r>
              <a:rPr lang="en-US" sz="1400" kern="0" dirty="0"/>
              <a:t>Impact non-linear, particularly for physical exertion.</a:t>
            </a:r>
          </a:p>
          <a:p>
            <a:pPr marL="342900" indent="-342900">
              <a:buFont typeface="Arial" panose="020B0604020202020204" pitchFamily="34" charset="0"/>
              <a:buChar char="•"/>
            </a:pPr>
            <a:endParaRPr lang="en-GB" kern="0" dirty="0"/>
          </a:p>
        </p:txBody>
      </p:sp>
      <p:pic>
        <p:nvPicPr>
          <p:cNvPr id="3" name="Picture 2">
            <a:extLst>
              <a:ext uri="{FF2B5EF4-FFF2-40B4-BE49-F238E27FC236}">
                <a16:creationId xmlns:a16="http://schemas.microsoft.com/office/drawing/2014/main" id="{080F3ACC-EED2-459A-871E-D9B3EDA9B43F}"/>
              </a:ext>
            </a:extLst>
          </p:cNvPr>
          <p:cNvPicPr>
            <a:picLocks noChangeAspect="1"/>
          </p:cNvPicPr>
          <p:nvPr/>
        </p:nvPicPr>
        <p:blipFill>
          <a:blip r:embed="rId3"/>
          <a:stretch>
            <a:fillRect/>
          </a:stretch>
        </p:blipFill>
        <p:spPr>
          <a:xfrm>
            <a:off x="914400" y="1379537"/>
            <a:ext cx="5114987" cy="2840982"/>
          </a:xfrm>
          <a:prstGeom prst="rect">
            <a:avLst/>
          </a:prstGeom>
        </p:spPr>
      </p:pic>
    </p:spTree>
    <p:extLst>
      <p:ext uri="{BB962C8B-B14F-4D97-AF65-F5344CB8AC3E}">
        <p14:creationId xmlns:p14="http://schemas.microsoft.com/office/powerpoint/2010/main" val="381953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47107" name="Rectangle 2"/>
          <p:cNvSpPr>
            <a:spLocks noGrp="1" noChangeArrowheads="1"/>
          </p:cNvSpPr>
          <p:nvPr>
            <p:ph type="title"/>
          </p:nvPr>
        </p:nvSpPr>
        <p:spPr>
          <a:xfrm>
            <a:off x="468313" y="412750"/>
            <a:ext cx="8396287" cy="554038"/>
          </a:xfrm>
        </p:spPr>
        <p:txBody>
          <a:bodyPr/>
          <a:lstStyle/>
          <a:p>
            <a:pPr eaLnBrk="1" hangingPunct="1">
              <a:lnSpc>
                <a:spcPts val="2800"/>
              </a:lnSpc>
              <a:defRPr/>
            </a:pPr>
            <a:r>
              <a:rPr lang="en-US" dirty="0"/>
              <a:t>Compounding risks: sea level rise</a:t>
            </a:r>
            <a:endParaRPr dirty="0"/>
          </a:p>
        </p:txBody>
      </p:sp>
      <p:sp>
        <p:nvSpPr>
          <p:cNvPr id="46085" name="Slide Number Placeholder 4"/>
          <p:cNvSpPr>
            <a:spLocks noGrp="1"/>
          </p:cNvSpPr>
          <p:nvPr>
            <p:ph type="sldNum" sz="quarter" idx="10"/>
          </p:nvPr>
        </p:nvSpPr>
        <p:spPr bwMode="auto">
          <a:xfrm>
            <a:off x="4357688" y="4856163"/>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8831A26E-91E3-4A82-A7AC-A1DC1E39B464}" type="slidenum">
              <a:rPr altLang="en-US" sz="900" smtClean="0">
                <a:solidFill>
                  <a:schemeClr val="bg1"/>
                </a:solidFill>
                <a:ea typeface="ヒラギノ角ゴ Pro W3"/>
                <a:cs typeface="ヒラギノ角ゴ Pro W3"/>
              </a:rPr>
              <a:pPr eaLnBrk="1" hangingPunct="1">
                <a:lnSpc>
                  <a:spcPct val="100000"/>
                </a:lnSpc>
                <a:spcBef>
                  <a:spcPct val="0"/>
                </a:spcBef>
                <a:buClrTx/>
              </a:pPr>
              <a:t>13</a:t>
            </a:fld>
            <a:endParaRPr altLang="en-US" sz="900">
              <a:solidFill>
                <a:schemeClr val="bg1"/>
              </a:solidFill>
              <a:ea typeface="ヒラギノ角ゴ Pro W3"/>
              <a:cs typeface="ヒラギノ角ゴ Pro W3"/>
            </a:endParaRPr>
          </a:p>
        </p:txBody>
      </p:sp>
      <p:sp>
        <p:nvSpPr>
          <p:cNvPr id="46086" name="Text Placeholder 1"/>
          <p:cNvSpPr>
            <a:spLocks noGrp="1"/>
          </p:cNvSpPr>
          <p:nvPr>
            <p:ph type="body" sz="quarter" idx="4294967295"/>
          </p:nvPr>
        </p:nvSpPr>
        <p:spPr>
          <a:xfrm>
            <a:off x="468313" y="4438650"/>
            <a:ext cx="8207375" cy="347663"/>
          </a:xfrm>
        </p:spPr>
        <p:txBody>
          <a:bodyPr/>
          <a:lstStyle/>
          <a:p>
            <a:pPr eaLnBrk="1" hangingPunct="1"/>
            <a:r>
              <a:rPr lang="en-GB" altLang="en-US"/>
              <a:t> </a:t>
            </a:r>
          </a:p>
        </p:txBody>
      </p:sp>
      <p:sp>
        <p:nvSpPr>
          <p:cNvPr id="11" name="Content Placeholder 1">
            <a:extLst>
              <a:ext uri="{FF2B5EF4-FFF2-40B4-BE49-F238E27FC236}">
                <a16:creationId xmlns:a16="http://schemas.microsoft.com/office/drawing/2014/main" id="{64C7C4CD-D364-403D-93FB-96621FBF25F9}"/>
              </a:ext>
            </a:extLst>
          </p:cNvPr>
          <p:cNvSpPr txBox="1">
            <a:spLocks/>
          </p:cNvSpPr>
          <p:nvPr/>
        </p:nvSpPr>
        <p:spPr bwMode="auto">
          <a:xfrm>
            <a:off x="6161655" y="1237992"/>
            <a:ext cx="2793660" cy="32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342900" indent="-342900">
              <a:buFont typeface="Arial" panose="020B0604020202020204" pitchFamily="34" charset="0"/>
              <a:buChar char="•"/>
            </a:pPr>
            <a:r>
              <a:rPr lang="en-US" sz="1400" kern="0" dirty="0"/>
              <a:t>Increased risk of storm surges, compounds with higher sea levels</a:t>
            </a:r>
          </a:p>
          <a:p>
            <a:pPr marL="342900" indent="-342900">
              <a:buFont typeface="Arial" panose="020B0604020202020204" pitchFamily="34" charset="0"/>
              <a:buChar char="•"/>
            </a:pPr>
            <a:r>
              <a:rPr lang="en-US" sz="1400" kern="0" dirty="0"/>
              <a:t>Additional impact from nature capital loss (wetlands help reduce impact of storm surges)</a:t>
            </a:r>
          </a:p>
          <a:p>
            <a:pPr marL="342900" indent="-342900">
              <a:buFont typeface="Arial" panose="020B0604020202020204" pitchFamily="34" charset="0"/>
              <a:buChar char="•"/>
            </a:pPr>
            <a:r>
              <a:rPr lang="en-US" sz="1400" kern="0" dirty="0"/>
              <a:t>5m Europeans at risk of a 1 in 100 year event, by 2050 that event will occur every 11 years.</a:t>
            </a:r>
          </a:p>
          <a:p>
            <a:pPr marL="342900" indent="-342900">
              <a:buFont typeface="Arial" panose="020B0604020202020204" pitchFamily="34" charset="0"/>
              <a:buChar char="•"/>
            </a:pPr>
            <a:r>
              <a:rPr lang="en-US" sz="1400" kern="0" dirty="0"/>
              <a:t>For Eastern Med, 1 in 1000 year events will occur roughly once every three years by 2100</a:t>
            </a:r>
          </a:p>
          <a:p>
            <a:pPr marL="342900" indent="-342900">
              <a:buFont typeface="Arial" panose="020B0604020202020204" pitchFamily="34" charset="0"/>
              <a:buChar char="•"/>
            </a:pPr>
            <a:endParaRPr lang="en-US" sz="1400" kern="0" dirty="0"/>
          </a:p>
          <a:p>
            <a:pPr marL="342900" indent="-342900">
              <a:buFont typeface="Arial" panose="020B0604020202020204" pitchFamily="34" charset="0"/>
              <a:buChar char="•"/>
            </a:pPr>
            <a:endParaRPr lang="en-GB" kern="0" dirty="0"/>
          </a:p>
        </p:txBody>
      </p:sp>
      <p:pic>
        <p:nvPicPr>
          <p:cNvPr id="2" name="Picture 1">
            <a:extLst>
              <a:ext uri="{FF2B5EF4-FFF2-40B4-BE49-F238E27FC236}">
                <a16:creationId xmlns:a16="http://schemas.microsoft.com/office/drawing/2014/main" id="{C156629A-56CD-4584-B8CF-1756273DF78C}"/>
              </a:ext>
            </a:extLst>
          </p:cNvPr>
          <p:cNvPicPr>
            <a:picLocks noChangeAspect="1"/>
          </p:cNvPicPr>
          <p:nvPr/>
        </p:nvPicPr>
        <p:blipFill>
          <a:blip r:embed="rId3"/>
          <a:stretch>
            <a:fillRect/>
          </a:stretch>
        </p:blipFill>
        <p:spPr>
          <a:xfrm>
            <a:off x="602145" y="1379536"/>
            <a:ext cx="4760884" cy="2856531"/>
          </a:xfrm>
          <a:prstGeom prst="rect">
            <a:avLst/>
          </a:prstGeom>
        </p:spPr>
      </p:pic>
      <p:sp>
        <p:nvSpPr>
          <p:cNvPr id="9" name="Text Placeholder 3">
            <a:extLst>
              <a:ext uri="{FF2B5EF4-FFF2-40B4-BE49-F238E27FC236}">
                <a16:creationId xmlns:a16="http://schemas.microsoft.com/office/drawing/2014/main" id="{9514B4E5-69C5-4FF1-9096-323FA1CD4477}"/>
              </a:ext>
            </a:extLst>
          </p:cNvPr>
          <p:cNvSpPr txBox="1">
            <a:spLocks/>
          </p:cNvSpPr>
          <p:nvPr/>
        </p:nvSpPr>
        <p:spPr>
          <a:xfrm>
            <a:off x="965101" y="4258468"/>
            <a:ext cx="4034971" cy="360363"/>
          </a:xfrm>
          <a:prstGeom prst="rect">
            <a:avLst/>
          </a:prstGeom>
        </p:spPr>
        <p:txBody>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US" altLang="en-US" sz="1600" kern="1200" dirty="0">
                <a:solidFill>
                  <a:schemeClr val="tx2"/>
                </a:solidFill>
                <a:ea typeface="+mj-ea"/>
                <a:cs typeface="+mj-cs"/>
              </a:rPr>
              <a:t>Tides, sea level rise and storm surges (m)</a:t>
            </a:r>
            <a:endParaRPr lang="en-GB" altLang="en-US" sz="1600" kern="1200" dirty="0">
              <a:solidFill>
                <a:schemeClr val="tx2"/>
              </a:solidFill>
              <a:ea typeface="+mj-ea"/>
              <a:cs typeface="+mj-cs"/>
            </a:endParaRPr>
          </a:p>
        </p:txBody>
      </p:sp>
    </p:spTree>
    <p:extLst>
      <p:ext uri="{BB962C8B-B14F-4D97-AF65-F5344CB8AC3E}">
        <p14:creationId xmlns:p14="http://schemas.microsoft.com/office/powerpoint/2010/main" val="1938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16475" y="906463"/>
            <a:ext cx="3968750" cy="1130300"/>
          </a:xfrm>
        </p:spPr>
        <p:txBody>
          <a:bodyPr/>
          <a:lstStyle/>
          <a:p>
            <a:pPr>
              <a:defRPr/>
            </a:pPr>
            <a:r>
              <a:rPr lang="en-GB" dirty="0"/>
              <a:t> </a:t>
            </a:r>
          </a:p>
        </p:txBody>
      </p:sp>
      <p:sp>
        <p:nvSpPr>
          <p:cNvPr id="8" name="Text Placeholder 7"/>
          <p:cNvSpPr>
            <a:spLocks noGrp="1"/>
          </p:cNvSpPr>
          <p:nvPr>
            <p:ph type="body" sz="quarter" idx="15"/>
          </p:nvPr>
        </p:nvSpPr>
        <p:spPr>
          <a:xfrm>
            <a:off x="4811713" y="2138363"/>
            <a:ext cx="3968750" cy="1262062"/>
          </a:xfrm>
        </p:spPr>
        <p:txBody>
          <a:bodyPr/>
          <a:lstStyle/>
          <a:p>
            <a:pPr>
              <a:lnSpc>
                <a:spcPts val="3500"/>
              </a:lnSpc>
              <a:spcBef>
                <a:spcPct val="0"/>
              </a:spcBef>
              <a:defRPr/>
            </a:pPr>
            <a:r>
              <a:rPr lang="en-US" dirty="0"/>
              <a:t>Nature-related risks</a:t>
            </a:r>
            <a:endParaRPr lang="en-GB" dirty="0"/>
          </a:p>
        </p:txBody>
      </p:sp>
      <p:sp>
        <p:nvSpPr>
          <p:cNvPr id="10" name="Text Placeholder 9"/>
          <p:cNvSpPr>
            <a:spLocks noGrp="1"/>
          </p:cNvSpPr>
          <p:nvPr>
            <p:ph type="body" sz="quarter" idx="17"/>
          </p:nvPr>
        </p:nvSpPr>
        <p:spPr/>
        <p:txBody>
          <a:bodyPr/>
          <a:lstStyle/>
          <a:p>
            <a:pPr>
              <a:defRPr/>
            </a:pPr>
            <a:r>
              <a:rPr lang="en-US" dirty="0"/>
              <a:t>2</a:t>
            </a:r>
            <a:endParaRPr lang="en-GB" dirty="0"/>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14</a:t>
            </a:fld>
            <a:endParaRPr altLang="en-US" sz="900" b="1">
              <a:solidFill>
                <a:schemeClr val="bg1"/>
              </a:solidFill>
              <a:ea typeface="ヒラギノ角ゴ Pro W3"/>
              <a:cs typeface="ヒラギノ角ゴ Pro W3"/>
            </a:endParaRPr>
          </a:p>
        </p:txBody>
      </p:sp>
    </p:spTree>
    <p:extLst>
      <p:ext uri="{BB962C8B-B14F-4D97-AF65-F5344CB8AC3E}">
        <p14:creationId xmlns:p14="http://schemas.microsoft.com/office/powerpoint/2010/main" val="185152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627355-5CC6-4CAD-DD67-E500A4AAA9F3}"/>
              </a:ext>
            </a:extLst>
          </p:cNvPr>
          <p:cNvSpPr>
            <a:spLocks noGrp="1"/>
          </p:cNvSpPr>
          <p:nvPr>
            <p:ph type="sldNum" sz="quarter" idx="10"/>
          </p:nvPr>
        </p:nvSpPr>
        <p:spPr>
          <a:xfrm>
            <a:off x="4764332" y="4815320"/>
            <a:ext cx="414337" cy="138112"/>
          </a:xfrm>
        </p:spPr>
        <p:txBody>
          <a:bodyPr/>
          <a:lstStyle/>
          <a:p>
            <a:pPr>
              <a:defRPr/>
            </a:pPr>
            <a:fld id="{44320B71-EC71-4A7E-8C8A-9C555B387A1C}" type="slidenum">
              <a:rPr lang="en-GB" smtClean="0"/>
              <a:pPr>
                <a:defRPr/>
              </a:pPr>
              <a:t>15</a:t>
            </a:fld>
            <a:endParaRPr lang="en-GB"/>
          </a:p>
        </p:txBody>
      </p:sp>
      <p:sp>
        <p:nvSpPr>
          <p:cNvPr id="9" name="TextBox 8">
            <a:extLst>
              <a:ext uri="{FF2B5EF4-FFF2-40B4-BE49-F238E27FC236}">
                <a16:creationId xmlns:a16="http://schemas.microsoft.com/office/drawing/2014/main" id="{7E49E28E-EA4F-4FFC-175E-C8B38C2E288A}"/>
              </a:ext>
            </a:extLst>
          </p:cNvPr>
          <p:cNvSpPr txBox="1"/>
          <p:nvPr/>
        </p:nvSpPr>
        <p:spPr>
          <a:xfrm>
            <a:off x="1358684" y="606535"/>
            <a:ext cx="1702956" cy="307777"/>
          </a:xfrm>
          <a:prstGeom prst="rect">
            <a:avLst/>
          </a:prstGeom>
          <a:noFill/>
        </p:spPr>
        <p:txBody>
          <a:bodyPr wrap="square" rtlCol="0" anchor="ctr">
            <a:spAutoFit/>
          </a:bodyPr>
          <a:lstStyle/>
          <a:p>
            <a:pPr algn="ctr"/>
            <a:r>
              <a:rPr lang="en-IN" sz="1400" b="1" dirty="0">
                <a:solidFill>
                  <a:srgbClr val="003299"/>
                </a:solidFill>
              </a:rPr>
              <a:t>Physical Risk</a:t>
            </a:r>
          </a:p>
        </p:txBody>
      </p:sp>
      <p:sp>
        <p:nvSpPr>
          <p:cNvPr id="10" name="TextBox 9">
            <a:extLst>
              <a:ext uri="{FF2B5EF4-FFF2-40B4-BE49-F238E27FC236}">
                <a16:creationId xmlns:a16="http://schemas.microsoft.com/office/drawing/2014/main" id="{C280D0FF-7601-E182-8DE3-CF61BF8F96E6}"/>
              </a:ext>
            </a:extLst>
          </p:cNvPr>
          <p:cNvSpPr txBox="1"/>
          <p:nvPr/>
        </p:nvSpPr>
        <p:spPr>
          <a:xfrm>
            <a:off x="5924676" y="614844"/>
            <a:ext cx="1933452" cy="307777"/>
          </a:xfrm>
          <a:prstGeom prst="rect">
            <a:avLst/>
          </a:prstGeom>
          <a:noFill/>
        </p:spPr>
        <p:txBody>
          <a:bodyPr wrap="square" rtlCol="0" anchor="ctr">
            <a:spAutoFit/>
          </a:bodyPr>
          <a:lstStyle/>
          <a:p>
            <a:pPr algn="ctr"/>
            <a:r>
              <a:rPr lang="en-IN" sz="1400" b="1">
                <a:solidFill>
                  <a:srgbClr val="FFC000"/>
                </a:solidFill>
              </a:rPr>
              <a:t>Transition Risk</a:t>
            </a:r>
          </a:p>
        </p:txBody>
      </p:sp>
      <p:cxnSp>
        <p:nvCxnSpPr>
          <p:cNvPr id="11" name="Straight Connector 10">
            <a:extLst>
              <a:ext uri="{FF2B5EF4-FFF2-40B4-BE49-F238E27FC236}">
                <a16:creationId xmlns:a16="http://schemas.microsoft.com/office/drawing/2014/main" id="{FD324A09-8CA6-87EA-5AD1-0822AF0D29C5}"/>
              </a:ext>
            </a:extLst>
          </p:cNvPr>
          <p:cNvCxnSpPr>
            <a:cxnSpLocks/>
          </p:cNvCxnSpPr>
          <p:nvPr/>
        </p:nvCxnSpPr>
        <p:spPr>
          <a:xfrm>
            <a:off x="519324" y="1065178"/>
            <a:ext cx="36905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E93BEFF-3840-9566-B243-DE82C2BCD23F}"/>
              </a:ext>
            </a:extLst>
          </p:cNvPr>
          <p:cNvSpPr txBox="1"/>
          <p:nvPr/>
        </p:nvSpPr>
        <p:spPr>
          <a:xfrm>
            <a:off x="6541955" y="3229109"/>
            <a:ext cx="2398746" cy="1600438"/>
          </a:xfrm>
          <a:prstGeom prst="rect">
            <a:avLst/>
          </a:prstGeom>
          <a:noFill/>
        </p:spPr>
        <p:txBody>
          <a:bodyPr wrap="square" rtlCol="0" anchor="ctr">
            <a:spAutoFit/>
          </a:bodyPr>
          <a:lstStyle/>
          <a:p>
            <a:pPr marL="285743" indent="-285743">
              <a:buFont typeface="Arial" panose="020B0604020202020204" pitchFamily="34" charset="0"/>
              <a:buChar char="•"/>
              <a:defRPr/>
            </a:pPr>
            <a:r>
              <a:rPr lang="en-GB" sz="1400" dirty="0">
                <a:solidFill>
                  <a:schemeClr val="tx1">
                    <a:lumMod val="50000"/>
                    <a:lumOff val="50000"/>
                  </a:schemeClr>
                </a:solidFill>
              </a:rPr>
              <a:t>Kunming-Montreal </a:t>
            </a:r>
            <a:r>
              <a:rPr lang="en-GB" sz="1400" dirty="0" err="1">
                <a:solidFill>
                  <a:schemeClr val="tx1">
                    <a:lumMod val="50000"/>
                    <a:lumOff val="50000"/>
                  </a:schemeClr>
                </a:solidFill>
              </a:rPr>
              <a:t>agr</a:t>
            </a:r>
            <a:r>
              <a:rPr lang="en-GB" sz="1400" dirty="0">
                <a:solidFill>
                  <a:schemeClr val="tx1">
                    <a:lumMod val="50000"/>
                    <a:lumOff val="50000"/>
                  </a:schemeClr>
                </a:solidFill>
              </a:rPr>
              <a:t>.</a:t>
            </a:r>
          </a:p>
          <a:p>
            <a:pPr marL="285743" indent="-285743">
              <a:buFont typeface="Arial" panose="020B0604020202020204" pitchFamily="34" charset="0"/>
              <a:buChar char="•"/>
              <a:defRPr/>
            </a:pPr>
            <a:r>
              <a:rPr lang="en-GB" sz="1400" dirty="0">
                <a:solidFill>
                  <a:schemeClr val="tx1">
                    <a:lumMod val="50000"/>
                    <a:lumOff val="50000"/>
                  </a:schemeClr>
                </a:solidFill>
              </a:rPr>
              <a:t>Nature-restoration law</a:t>
            </a:r>
          </a:p>
          <a:p>
            <a:pPr marL="285743" indent="-285743">
              <a:buFont typeface="Arial" panose="020B0604020202020204" pitchFamily="34" charset="0"/>
              <a:buChar char="•"/>
              <a:defRPr/>
            </a:pPr>
            <a:r>
              <a:rPr lang="en-GB" sz="1400" dirty="0">
                <a:solidFill>
                  <a:schemeClr val="tx1">
                    <a:lumMod val="50000"/>
                    <a:lumOff val="50000"/>
                  </a:schemeClr>
                </a:solidFill>
              </a:rPr>
              <a:t>Habitats Directive</a:t>
            </a:r>
          </a:p>
          <a:p>
            <a:pPr marL="285743" indent="-285743">
              <a:buFont typeface="Arial" panose="020B0604020202020204" pitchFamily="34" charset="0"/>
              <a:buChar char="•"/>
              <a:defRPr/>
            </a:pPr>
            <a:r>
              <a:rPr lang="en-GB" sz="1400" dirty="0">
                <a:solidFill>
                  <a:schemeClr val="tx1">
                    <a:lumMod val="50000"/>
                    <a:lumOff val="50000"/>
                  </a:schemeClr>
                </a:solidFill>
              </a:rPr>
              <a:t>Biodiversity strategy</a:t>
            </a:r>
          </a:p>
          <a:p>
            <a:pPr marL="285743" indent="-285743">
              <a:buFont typeface="Arial" panose="020B0604020202020204" pitchFamily="34" charset="0"/>
              <a:buChar char="•"/>
              <a:defRPr/>
            </a:pPr>
            <a:r>
              <a:rPr lang="en-GB" sz="1400" dirty="0">
                <a:solidFill>
                  <a:schemeClr val="tx1">
                    <a:lumMod val="50000"/>
                    <a:lumOff val="50000"/>
                  </a:schemeClr>
                </a:solidFill>
              </a:rPr>
              <a:t>Water and Birds Directives</a:t>
            </a:r>
          </a:p>
          <a:p>
            <a:pPr marL="285743" indent="-285743">
              <a:buFont typeface="Arial" panose="020B0604020202020204" pitchFamily="34" charset="0"/>
              <a:buChar char="•"/>
              <a:defRPr/>
            </a:pPr>
            <a:endParaRPr lang="en-GB" sz="1400" dirty="0">
              <a:solidFill>
                <a:schemeClr val="tx1">
                  <a:lumMod val="50000"/>
                  <a:lumOff val="50000"/>
                </a:schemeClr>
              </a:solidFill>
            </a:endParaRPr>
          </a:p>
        </p:txBody>
      </p:sp>
      <p:sp>
        <p:nvSpPr>
          <p:cNvPr id="19" name="TextBox 18">
            <a:extLst>
              <a:ext uri="{FF2B5EF4-FFF2-40B4-BE49-F238E27FC236}">
                <a16:creationId xmlns:a16="http://schemas.microsoft.com/office/drawing/2014/main" id="{049D0BD6-64B6-4893-664B-5E679AB74BB8}"/>
              </a:ext>
            </a:extLst>
          </p:cNvPr>
          <p:cNvSpPr txBox="1"/>
          <p:nvPr/>
        </p:nvSpPr>
        <p:spPr>
          <a:xfrm>
            <a:off x="92872" y="1865105"/>
            <a:ext cx="2400807" cy="523220"/>
          </a:xfrm>
          <a:prstGeom prst="rect">
            <a:avLst/>
          </a:prstGeom>
          <a:noFill/>
        </p:spPr>
        <p:txBody>
          <a:bodyPr wrap="square" rtlCol="0" anchor="ctr">
            <a:spAutoFit/>
          </a:bodyPr>
          <a:lstStyle/>
          <a:p>
            <a:pPr algn="r"/>
            <a:r>
              <a:rPr lang="en-GB" sz="1400"/>
              <a:t>More than 1677 European </a:t>
            </a:r>
            <a:r>
              <a:rPr lang="en-GB" sz="1400" b="1"/>
              <a:t>species threatened</a:t>
            </a:r>
          </a:p>
        </p:txBody>
      </p:sp>
      <p:sp>
        <p:nvSpPr>
          <p:cNvPr id="24" name="AutoShape 3">
            <a:extLst>
              <a:ext uri="{FF2B5EF4-FFF2-40B4-BE49-F238E27FC236}">
                <a16:creationId xmlns:a16="http://schemas.microsoft.com/office/drawing/2014/main" id="{949286B9-B827-507D-321B-3C00262D9513}"/>
              </a:ext>
            </a:extLst>
          </p:cNvPr>
          <p:cNvSpPr>
            <a:spLocks noChangeAspect="1" noChangeArrowheads="1" noTextEdit="1"/>
          </p:cNvSpPr>
          <p:nvPr/>
        </p:nvSpPr>
        <p:spPr bwMode="auto">
          <a:xfrm rot="10800000">
            <a:off x="4879239" y="3095333"/>
            <a:ext cx="569327" cy="55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37" name="Freeform 14">
            <a:extLst>
              <a:ext uri="{FF2B5EF4-FFF2-40B4-BE49-F238E27FC236}">
                <a16:creationId xmlns:a16="http://schemas.microsoft.com/office/drawing/2014/main" id="{2BF1D1FD-2BAD-4E7E-8A99-C3AF638D4D34}"/>
              </a:ext>
            </a:extLst>
          </p:cNvPr>
          <p:cNvSpPr>
            <a:spLocks/>
          </p:cNvSpPr>
          <p:nvPr/>
        </p:nvSpPr>
        <p:spPr bwMode="auto">
          <a:xfrm>
            <a:off x="6360461" y="2145651"/>
            <a:ext cx="225795" cy="224185"/>
          </a:xfrm>
          <a:custGeom>
            <a:avLst/>
            <a:gdLst>
              <a:gd name="T0" fmla="*/ 1457 w 1484"/>
              <a:gd name="T1" fmla="*/ 240 h 1480"/>
              <a:gd name="T2" fmla="*/ 1458 w 1484"/>
              <a:gd name="T3" fmla="*/ 145 h 1480"/>
              <a:gd name="T4" fmla="*/ 1356 w 1484"/>
              <a:gd name="T5" fmla="*/ 41 h 1480"/>
              <a:gd name="T6" fmla="*/ 1261 w 1484"/>
              <a:gd name="T7" fmla="*/ 40 h 1480"/>
              <a:gd name="T8" fmla="*/ 785 w 1484"/>
              <a:gd name="T9" fmla="*/ 504 h 1480"/>
              <a:gd name="T10" fmla="*/ 690 w 1484"/>
              <a:gd name="T11" fmla="*/ 502 h 1480"/>
              <a:gd name="T12" fmla="*/ 227 w 1484"/>
              <a:gd name="T13" fmla="*/ 27 h 1480"/>
              <a:gd name="T14" fmla="*/ 132 w 1484"/>
              <a:gd name="T15" fmla="*/ 25 h 1480"/>
              <a:gd name="T16" fmla="*/ 27 w 1484"/>
              <a:gd name="T17" fmla="*/ 127 h 1480"/>
              <a:gd name="T18" fmla="*/ 26 w 1484"/>
              <a:gd name="T19" fmla="*/ 222 h 1480"/>
              <a:gd name="T20" fmla="*/ 490 w 1484"/>
              <a:gd name="T21" fmla="*/ 698 h 1480"/>
              <a:gd name="T22" fmla="*/ 488 w 1484"/>
              <a:gd name="T23" fmla="*/ 793 h 1480"/>
              <a:gd name="T24" fmla="*/ 30 w 1484"/>
              <a:gd name="T25" fmla="*/ 1240 h 1480"/>
              <a:gd name="T26" fmla="*/ 29 w 1484"/>
              <a:gd name="T27" fmla="*/ 1335 h 1480"/>
              <a:gd name="T28" fmla="*/ 130 w 1484"/>
              <a:gd name="T29" fmla="*/ 1439 h 1480"/>
              <a:gd name="T30" fmla="*/ 225 w 1484"/>
              <a:gd name="T31" fmla="*/ 1440 h 1480"/>
              <a:gd name="T32" fmla="*/ 684 w 1484"/>
              <a:gd name="T33" fmla="*/ 993 h 1480"/>
              <a:gd name="T34" fmla="*/ 779 w 1484"/>
              <a:gd name="T35" fmla="*/ 995 h 1480"/>
              <a:gd name="T36" fmla="*/ 1226 w 1484"/>
              <a:gd name="T37" fmla="*/ 1453 h 1480"/>
              <a:gd name="T38" fmla="*/ 1321 w 1484"/>
              <a:gd name="T39" fmla="*/ 1455 h 1480"/>
              <a:gd name="T40" fmla="*/ 1425 w 1484"/>
              <a:gd name="T41" fmla="*/ 1353 h 1480"/>
              <a:gd name="T42" fmla="*/ 1427 w 1484"/>
              <a:gd name="T43" fmla="*/ 1258 h 1480"/>
              <a:gd name="T44" fmla="*/ 980 w 1484"/>
              <a:gd name="T45" fmla="*/ 799 h 1480"/>
              <a:gd name="T46" fmla="*/ 981 w 1484"/>
              <a:gd name="T47" fmla="*/ 704 h 1480"/>
              <a:gd name="T48" fmla="*/ 1457 w 1484"/>
              <a:gd name="T49" fmla="*/ 24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 h="1480">
                <a:moveTo>
                  <a:pt x="1457" y="240"/>
                </a:moveTo>
                <a:cubicBezTo>
                  <a:pt x="1483" y="214"/>
                  <a:pt x="1484" y="172"/>
                  <a:pt x="1458" y="145"/>
                </a:cubicBezTo>
                <a:cubicBezTo>
                  <a:pt x="1356" y="41"/>
                  <a:pt x="1356" y="41"/>
                  <a:pt x="1356" y="41"/>
                </a:cubicBezTo>
                <a:cubicBezTo>
                  <a:pt x="1330" y="14"/>
                  <a:pt x="1288" y="14"/>
                  <a:pt x="1261" y="40"/>
                </a:cubicBezTo>
                <a:cubicBezTo>
                  <a:pt x="785" y="504"/>
                  <a:pt x="785" y="504"/>
                  <a:pt x="785" y="504"/>
                </a:cubicBezTo>
                <a:cubicBezTo>
                  <a:pt x="759" y="529"/>
                  <a:pt x="716" y="529"/>
                  <a:pt x="690" y="502"/>
                </a:cubicBezTo>
                <a:cubicBezTo>
                  <a:pt x="227" y="27"/>
                  <a:pt x="227" y="27"/>
                  <a:pt x="227" y="27"/>
                </a:cubicBezTo>
                <a:cubicBezTo>
                  <a:pt x="201" y="0"/>
                  <a:pt x="158" y="0"/>
                  <a:pt x="132" y="25"/>
                </a:cubicBezTo>
                <a:cubicBezTo>
                  <a:pt x="27" y="127"/>
                  <a:pt x="27" y="127"/>
                  <a:pt x="27" y="127"/>
                </a:cubicBezTo>
                <a:cubicBezTo>
                  <a:pt x="1" y="153"/>
                  <a:pt x="0" y="195"/>
                  <a:pt x="26" y="222"/>
                </a:cubicBezTo>
                <a:cubicBezTo>
                  <a:pt x="490" y="698"/>
                  <a:pt x="490" y="698"/>
                  <a:pt x="490" y="698"/>
                </a:cubicBezTo>
                <a:cubicBezTo>
                  <a:pt x="515" y="724"/>
                  <a:pt x="515" y="767"/>
                  <a:pt x="488" y="793"/>
                </a:cubicBezTo>
                <a:cubicBezTo>
                  <a:pt x="30" y="1240"/>
                  <a:pt x="30" y="1240"/>
                  <a:pt x="30" y="1240"/>
                </a:cubicBezTo>
                <a:cubicBezTo>
                  <a:pt x="3" y="1266"/>
                  <a:pt x="3" y="1308"/>
                  <a:pt x="29" y="1335"/>
                </a:cubicBezTo>
                <a:cubicBezTo>
                  <a:pt x="130" y="1439"/>
                  <a:pt x="130" y="1439"/>
                  <a:pt x="130" y="1439"/>
                </a:cubicBezTo>
                <a:cubicBezTo>
                  <a:pt x="156" y="1466"/>
                  <a:pt x="199" y="1466"/>
                  <a:pt x="225" y="1440"/>
                </a:cubicBezTo>
                <a:cubicBezTo>
                  <a:pt x="684" y="993"/>
                  <a:pt x="684" y="993"/>
                  <a:pt x="684" y="993"/>
                </a:cubicBezTo>
                <a:cubicBezTo>
                  <a:pt x="711" y="968"/>
                  <a:pt x="753" y="968"/>
                  <a:pt x="779" y="995"/>
                </a:cubicBezTo>
                <a:cubicBezTo>
                  <a:pt x="1226" y="1453"/>
                  <a:pt x="1226" y="1453"/>
                  <a:pt x="1226" y="1453"/>
                </a:cubicBezTo>
                <a:cubicBezTo>
                  <a:pt x="1252" y="1480"/>
                  <a:pt x="1294" y="1480"/>
                  <a:pt x="1321" y="1455"/>
                </a:cubicBezTo>
                <a:cubicBezTo>
                  <a:pt x="1425" y="1353"/>
                  <a:pt x="1425" y="1353"/>
                  <a:pt x="1425" y="1353"/>
                </a:cubicBezTo>
                <a:cubicBezTo>
                  <a:pt x="1452" y="1327"/>
                  <a:pt x="1452" y="1285"/>
                  <a:pt x="1427" y="1258"/>
                </a:cubicBezTo>
                <a:cubicBezTo>
                  <a:pt x="980" y="799"/>
                  <a:pt x="980" y="799"/>
                  <a:pt x="980" y="799"/>
                </a:cubicBezTo>
                <a:cubicBezTo>
                  <a:pt x="954" y="773"/>
                  <a:pt x="954" y="730"/>
                  <a:pt x="981" y="704"/>
                </a:cubicBezTo>
                <a:lnTo>
                  <a:pt x="1457"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38" name="Freeform 14">
            <a:extLst>
              <a:ext uri="{FF2B5EF4-FFF2-40B4-BE49-F238E27FC236}">
                <a16:creationId xmlns:a16="http://schemas.microsoft.com/office/drawing/2014/main" id="{A0F5CB8F-2E38-2611-A742-7C2560438BED}"/>
              </a:ext>
            </a:extLst>
          </p:cNvPr>
          <p:cNvSpPr>
            <a:spLocks/>
          </p:cNvSpPr>
          <p:nvPr/>
        </p:nvSpPr>
        <p:spPr bwMode="auto">
          <a:xfrm>
            <a:off x="6360460" y="2749710"/>
            <a:ext cx="225795" cy="224185"/>
          </a:xfrm>
          <a:custGeom>
            <a:avLst/>
            <a:gdLst>
              <a:gd name="T0" fmla="*/ 1457 w 1484"/>
              <a:gd name="T1" fmla="*/ 240 h 1480"/>
              <a:gd name="T2" fmla="*/ 1458 w 1484"/>
              <a:gd name="T3" fmla="*/ 145 h 1480"/>
              <a:gd name="T4" fmla="*/ 1356 w 1484"/>
              <a:gd name="T5" fmla="*/ 41 h 1480"/>
              <a:gd name="T6" fmla="*/ 1261 w 1484"/>
              <a:gd name="T7" fmla="*/ 40 h 1480"/>
              <a:gd name="T8" fmla="*/ 785 w 1484"/>
              <a:gd name="T9" fmla="*/ 504 h 1480"/>
              <a:gd name="T10" fmla="*/ 690 w 1484"/>
              <a:gd name="T11" fmla="*/ 502 h 1480"/>
              <a:gd name="T12" fmla="*/ 227 w 1484"/>
              <a:gd name="T13" fmla="*/ 27 h 1480"/>
              <a:gd name="T14" fmla="*/ 132 w 1484"/>
              <a:gd name="T15" fmla="*/ 25 h 1480"/>
              <a:gd name="T16" fmla="*/ 27 w 1484"/>
              <a:gd name="T17" fmla="*/ 127 h 1480"/>
              <a:gd name="T18" fmla="*/ 26 w 1484"/>
              <a:gd name="T19" fmla="*/ 222 h 1480"/>
              <a:gd name="T20" fmla="*/ 490 w 1484"/>
              <a:gd name="T21" fmla="*/ 698 h 1480"/>
              <a:gd name="T22" fmla="*/ 488 w 1484"/>
              <a:gd name="T23" fmla="*/ 793 h 1480"/>
              <a:gd name="T24" fmla="*/ 30 w 1484"/>
              <a:gd name="T25" fmla="*/ 1240 h 1480"/>
              <a:gd name="T26" fmla="*/ 29 w 1484"/>
              <a:gd name="T27" fmla="*/ 1335 h 1480"/>
              <a:gd name="T28" fmla="*/ 130 w 1484"/>
              <a:gd name="T29" fmla="*/ 1439 h 1480"/>
              <a:gd name="T30" fmla="*/ 225 w 1484"/>
              <a:gd name="T31" fmla="*/ 1440 h 1480"/>
              <a:gd name="T32" fmla="*/ 684 w 1484"/>
              <a:gd name="T33" fmla="*/ 993 h 1480"/>
              <a:gd name="T34" fmla="*/ 779 w 1484"/>
              <a:gd name="T35" fmla="*/ 995 h 1480"/>
              <a:gd name="T36" fmla="*/ 1226 w 1484"/>
              <a:gd name="T37" fmla="*/ 1453 h 1480"/>
              <a:gd name="T38" fmla="*/ 1321 w 1484"/>
              <a:gd name="T39" fmla="*/ 1455 h 1480"/>
              <a:gd name="T40" fmla="*/ 1425 w 1484"/>
              <a:gd name="T41" fmla="*/ 1353 h 1480"/>
              <a:gd name="T42" fmla="*/ 1427 w 1484"/>
              <a:gd name="T43" fmla="*/ 1258 h 1480"/>
              <a:gd name="T44" fmla="*/ 980 w 1484"/>
              <a:gd name="T45" fmla="*/ 799 h 1480"/>
              <a:gd name="T46" fmla="*/ 981 w 1484"/>
              <a:gd name="T47" fmla="*/ 704 h 1480"/>
              <a:gd name="T48" fmla="*/ 1457 w 1484"/>
              <a:gd name="T49" fmla="*/ 24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 h="1480">
                <a:moveTo>
                  <a:pt x="1457" y="240"/>
                </a:moveTo>
                <a:cubicBezTo>
                  <a:pt x="1483" y="214"/>
                  <a:pt x="1484" y="172"/>
                  <a:pt x="1458" y="145"/>
                </a:cubicBezTo>
                <a:cubicBezTo>
                  <a:pt x="1356" y="41"/>
                  <a:pt x="1356" y="41"/>
                  <a:pt x="1356" y="41"/>
                </a:cubicBezTo>
                <a:cubicBezTo>
                  <a:pt x="1330" y="14"/>
                  <a:pt x="1288" y="14"/>
                  <a:pt x="1261" y="40"/>
                </a:cubicBezTo>
                <a:cubicBezTo>
                  <a:pt x="785" y="504"/>
                  <a:pt x="785" y="504"/>
                  <a:pt x="785" y="504"/>
                </a:cubicBezTo>
                <a:cubicBezTo>
                  <a:pt x="759" y="529"/>
                  <a:pt x="716" y="529"/>
                  <a:pt x="690" y="502"/>
                </a:cubicBezTo>
                <a:cubicBezTo>
                  <a:pt x="227" y="27"/>
                  <a:pt x="227" y="27"/>
                  <a:pt x="227" y="27"/>
                </a:cubicBezTo>
                <a:cubicBezTo>
                  <a:pt x="201" y="0"/>
                  <a:pt x="158" y="0"/>
                  <a:pt x="132" y="25"/>
                </a:cubicBezTo>
                <a:cubicBezTo>
                  <a:pt x="27" y="127"/>
                  <a:pt x="27" y="127"/>
                  <a:pt x="27" y="127"/>
                </a:cubicBezTo>
                <a:cubicBezTo>
                  <a:pt x="1" y="153"/>
                  <a:pt x="0" y="195"/>
                  <a:pt x="26" y="222"/>
                </a:cubicBezTo>
                <a:cubicBezTo>
                  <a:pt x="490" y="698"/>
                  <a:pt x="490" y="698"/>
                  <a:pt x="490" y="698"/>
                </a:cubicBezTo>
                <a:cubicBezTo>
                  <a:pt x="515" y="724"/>
                  <a:pt x="515" y="767"/>
                  <a:pt x="488" y="793"/>
                </a:cubicBezTo>
                <a:cubicBezTo>
                  <a:pt x="30" y="1240"/>
                  <a:pt x="30" y="1240"/>
                  <a:pt x="30" y="1240"/>
                </a:cubicBezTo>
                <a:cubicBezTo>
                  <a:pt x="3" y="1266"/>
                  <a:pt x="3" y="1308"/>
                  <a:pt x="29" y="1335"/>
                </a:cubicBezTo>
                <a:cubicBezTo>
                  <a:pt x="130" y="1439"/>
                  <a:pt x="130" y="1439"/>
                  <a:pt x="130" y="1439"/>
                </a:cubicBezTo>
                <a:cubicBezTo>
                  <a:pt x="156" y="1466"/>
                  <a:pt x="199" y="1466"/>
                  <a:pt x="225" y="1440"/>
                </a:cubicBezTo>
                <a:cubicBezTo>
                  <a:pt x="684" y="993"/>
                  <a:pt x="684" y="993"/>
                  <a:pt x="684" y="993"/>
                </a:cubicBezTo>
                <a:cubicBezTo>
                  <a:pt x="711" y="968"/>
                  <a:pt x="753" y="968"/>
                  <a:pt x="779" y="995"/>
                </a:cubicBezTo>
                <a:cubicBezTo>
                  <a:pt x="1226" y="1453"/>
                  <a:pt x="1226" y="1453"/>
                  <a:pt x="1226" y="1453"/>
                </a:cubicBezTo>
                <a:cubicBezTo>
                  <a:pt x="1252" y="1480"/>
                  <a:pt x="1294" y="1480"/>
                  <a:pt x="1321" y="1455"/>
                </a:cubicBezTo>
                <a:cubicBezTo>
                  <a:pt x="1425" y="1353"/>
                  <a:pt x="1425" y="1353"/>
                  <a:pt x="1425" y="1353"/>
                </a:cubicBezTo>
                <a:cubicBezTo>
                  <a:pt x="1452" y="1327"/>
                  <a:pt x="1452" y="1285"/>
                  <a:pt x="1427" y="1258"/>
                </a:cubicBezTo>
                <a:cubicBezTo>
                  <a:pt x="980" y="799"/>
                  <a:pt x="980" y="799"/>
                  <a:pt x="980" y="799"/>
                </a:cubicBezTo>
                <a:cubicBezTo>
                  <a:pt x="954" y="773"/>
                  <a:pt x="954" y="730"/>
                  <a:pt x="981" y="704"/>
                </a:cubicBezTo>
                <a:lnTo>
                  <a:pt x="1457"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39" name="Freeform 14">
            <a:extLst>
              <a:ext uri="{FF2B5EF4-FFF2-40B4-BE49-F238E27FC236}">
                <a16:creationId xmlns:a16="http://schemas.microsoft.com/office/drawing/2014/main" id="{CBDBDD82-AE50-3E0B-CC9E-D0CC7CFC93A3}"/>
              </a:ext>
            </a:extLst>
          </p:cNvPr>
          <p:cNvSpPr>
            <a:spLocks/>
          </p:cNvSpPr>
          <p:nvPr/>
        </p:nvSpPr>
        <p:spPr bwMode="auto">
          <a:xfrm>
            <a:off x="6366938" y="3353769"/>
            <a:ext cx="225795" cy="224185"/>
          </a:xfrm>
          <a:custGeom>
            <a:avLst/>
            <a:gdLst>
              <a:gd name="T0" fmla="*/ 1457 w 1484"/>
              <a:gd name="T1" fmla="*/ 240 h 1480"/>
              <a:gd name="T2" fmla="*/ 1458 w 1484"/>
              <a:gd name="T3" fmla="*/ 145 h 1480"/>
              <a:gd name="T4" fmla="*/ 1356 w 1484"/>
              <a:gd name="T5" fmla="*/ 41 h 1480"/>
              <a:gd name="T6" fmla="*/ 1261 w 1484"/>
              <a:gd name="T7" fmla="*/ 40 h 1480"/>
              <a:gd name="T8" fmla="*/ 785 w 1484"/>
              <a:gd name="T9" fmla="*/ 504 h 1480"/>
              <a:gd name="T10" fmla="*/ 690 w 1484"/>
              <a:gd name="T11" fmla="*/ 502 h 1480"/>
              <a:gd name="T12" fmla="*/ 227 w 1484"/>
              <a:gd name="T13" fmla="*/ 27 h 1480"/>
              <a:gd name="T14" fmla="*/ 132 w 1484"/>
              <a:gd name="T15" fmla="*/ 25 h 1480"/>
              <a:gd name="T16" fmla="*/ 27 w 1484"/>
              <a:gd name="T17" fmla="*/ 127 h 1480"/>
              <a:gd name="T18" fmla="*/ 26 w 1484"/>
              <a:gd name="T19" fmla="*/ 222 h 1480"/>
              <a:gd name="T20" fmla="*/ 490 w 1484"/>
              <a:gd name="T21" fmla="*/ 698 h 1480"/>
              <a:gd name="T22" fmla="*/ 488 w 1484"/>
              <a:gd name="T23" fmla="*/ 793 h 1480"/>
              <a:gd name="T24" fmla="*/ 30 w 1484"/>
              <a:gd name="T25" fmla="*/ 1240 h 1480"/>
              <a:gd name="T26" fmla="*/ 29 w 1484"/>
              <a:gd name="T27" fmla="*/ 1335 h 1480"/>
              <a:gd name="T28" fmla="*/ 130 w 1484"/>
              <a:gd name="T29" fmla="*/ 1439 h 1480"/>
              <a:gd name="T30" fmla="*/ 225 w 1484"/>
              <a:gd name="T31" fmla="*/ 1440 h 1480"/>
              <a:gd name="T32" fmla="*/ 684 w 1484"/>
              <a:gd name="T33" fmla="*/ 993 h 1480"/>
              <a:gd name="T34" fmla="*/ 779 w 1484"/>
              <a:gd name="T35" fmla="*/ 995 h 1480"/>
              <a:gd name="T36" fmla="*/ 1226 w 1484"/>
              <a:gd name="T37" fmla="*/ 1453 h 1480"/>
              <a:gd name="T38" fmla="*/ 1321 w 1484"/>
              <a:gd name="T39" fmla="*/ 1455 h 1480"/>
              <a:gd name="T40" fmla="*/ 1425 w 1484"/>
              <a:gd name="T41" fmla="*/ 1353 h 1480"/>
              <a:gd name="T42" fmla="*/ 1427 w 1484"/>
              <a:gd name="T43" fmla="*/ 1258 h 1480"/>
              <a:gd name="T44" fmla="*/ 980 w 1484"/>
              <a:gd name="T45" fmla="*/ 799 h 1480"/>
              <a:gd name="T46" fmla="*/ 981 w 1484"/>
              <a:gd name="T47" fmla="*/ 704 h 1480"/>
              <a:gd name="T48" fmla="*/ 1457 w 1484"/>
              <a:gd name="T49" fmla="*/ 24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4" h="1480">
                <a:moveTo>
                  <a:pt x="1457" y="240"/>
                </a:moveTo>
                <a:cubicBezTo>
                  <a:pt x="1483" y="214"/>
                  <a:pt x="1484" y="172"/>
                  <a:pt x="1458" y="145"/>
                </a:cubicBezTo>
                <a:cubicBezTo>
                  <a:pt x="1356" y="41"/>
                  <a:pt x="1356" y="41"/>
                  <a:pt x="1356" y="41"/>
                </a:cubicBezTo>
                <a:cubicBezTo>
                  <a:pt x="1330" y="14"/>
                  <a:pt x="1288" y="14"/>
                  <a:pt x="1261" y="40"/>
                </a:cubicBezTo>
                <a:cubicBezTo>
                  <a:pt x="785" y="504"/>
                  <a:pt x="785" y="504"/>
                  <a:pt x="785" y="504"/>
                </a:cubicBezTo>
                <a:cubicBezTo>
                  <a:pt x="759" y="529"/>
                  <a:pt x="716" y="529"/>
                  <a:pt x="690" y="502"/>
                </a:cubicBezTo>
                <a:cubicBezTo>
                  <a:pt x="227" y="27"/>
                  <a:pt x="227" y="27"/>
                  <a:pt x="227" y="27"/>
                </a:cubicBezTo>
                <a:cubicBezTo>
                  <a:pt x="201" y="0"/>
                  <a:pt x="158" y="0"/>
                  <a:pt x="132" y="25"/>
                </a:cubicBezTo>
                <a:cubicBezTo>
                  <a:pt x="27" y="127"/>
                  <a:pt x="27" y="127"/>
                  <a:pt x="27" y="127"/>
                </a:cubicBezTo>
                <a:cubicBezTo>
                  <a:pt x="1" y="153"/>
                  <a:pt x="0" y="195"/>
                  <a:pt x="26" y="222"/>
                </a:cubicBezTo>
                <a:cubicBezTo>
                  <a:pt x="490" y="698"/>
                  <a:pt x="490" y="698"/>
                  <a:pt x="490" y="698"/>
                </a:cubicBezTo>
                <a:cubicBezTo>
                  <a:pt x="515" y="724"/>
                  <a:pt x="515" y="767"/>
                  <a:pt x="488" y="793"/>
                </a:cubicBezTo>
                <a:cubicBezTo>
                  <a:pt x="30" y="1240"/>
                  <a:pt x="30" y="1240"/>
                  <a:pt x="30" y="1240"/>
                </a:cubicBezTo>
                <a:cubicBezTo>
                  <a:pt x="3" y="1266"/>
                  <a:pt x="3" y="1308"/>
                  <a:pt x="29" y="1335"/>
                </a:cubicBezTo>
                <a:cubicBezTo>
                  <a:pt x="130" y="1439"/>
                  <a:pt x="130" y="1439"/>
                  <a:pt x="130" y="1439"/>
                </a:cubicBezTo>
                <a:cubicBezTo>
                  <a:pt x="156" y="1466"/>
                  <a:pt x="199" y="1466"/>
                  <a:pt x="225" y="1440"/>
                </a:cubicBezTo>
                <a:cubicBezTo>
                  <a:pt x="684" y="993"/>
                  <a:pt x="684" y="993"/>
                  <a:pt x="684" y="993"/>
                </a:cubicBezTo>
                <a:cubicBezTo>
                  <a:pt x="711" y="968"/>
                  <a:pt x="753" y="968"/>
                  <a:pt x="779" y="995"/>
                </a:cubicBezTo>
                <a:cubicBezTo>
                  <a:pt x="1226" y="1453"/>
                  <a:pt x="1226" y="1453"/>
                  <a:pt x="1226" y="1453"/>
                </a:cubicBezTo>
                <a:cubicBezTo>
                  <a:pt x="1252" y="1480"/>
                  <a:pt x="1294" y="1480"/>
                  <a:pt x="1321" y="1455"/>
                </a:cubicBezTo>
                <a:cubicBezTo>
                  <a:pt x="1425" y="1353"/>
                  <a:pt x="1425" y="1353"/>
                  <a:pt x="1425" y="1353"/>
                </a:cubicBezTo>
                <a:cubicBezTo>
                  <a:pt x="1452" y="1327"/>
                  <a:pt x="1452" y="1285"/>
                  <a:pt x="1427" y="1258"/>
                </a:cubicBezTo>
                <a:cubicBezTo>
                  <a:pt x="980" y="799"/>
                  <a:pt x="980" y="799"/>
                  <a:pt x="980" y="799"/>
                </a:cubicBezTo>
                <a:cubicBezTo>
                  <a:pt x="954" y="773"/>
                  <a:pt x="954" y="730"/>
                  <a:pt x="981" y="704"/>
                </a:cubicBezTo>
                <a:lnTo>
                  <a:pt x="1457"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a:p>
        </p:txBody>
      </p:sp>
      <p:sp>
        <p:nvSpPr>
          <p:cNvPr id="42" name="Freeform: Shape 17">
            <a:extLst>
              <a:ext uri="{FF2B5EF4-FFF2-40B4-BE49-F238E27FC236}">
                <a16:creationId xmlns:a16="http://schemas.microsoft.com/office/drawing/2014/main" id="{30004138-137F-5AA8-7DD3-CA7F3F446414}"/>
              </a:ext>
            </a:extLst>
          </p:cNvPr>
          <p:cNvSpPr/>
          <p:nvPr/>
        </p:nvSpPr>
        <p:spPr>
          <a:xfrm>
            <a:off x="3408148" y="2017465"/>
            <a:ext cx="1159910" cy="2362541"/>
          </a:xfrm>
          <a:custGeom>
            <a:avLst/>
            <a:gdLst>
              <a:gd name="connsiteX0" fmla="*/ 1215070 w 1215070"/>
              <a:gd name="connsiteY0" fmla="*/ 0 h 2474896"/>
              <a:gd name="connsiteX1" fmla="*/ 1215070 w 1215070"/>
              <a:gd name="connsiteY1" fmla="*/ 2474896 h 2474896"/>
              <a:gd name="connsiteX2" fmla="*/ 1111994 w 1215070"/>
              <a:gd name="connsiteY2" fmla="*/ 2469691 h 2474896"/>
              <a:gd name="connsiteX3" fmla="*/ 0 w 1215070"/>
              <a:gd name="connsiteY3" fmla="*/ 1237448 h 2474896"/>
              <a:gd name="connsiteX4" fmla="*/ 1111994 w 1215070"/>
              <a:gd name="connsiteY4" fmla="*/ 5205 h 2474896"/>
              <a:gd name="connsiteX5" fmla="*/ 1215070 w 1215070"/>
              <a:gd name="connsiteY5" fmla="*/ 0 h 247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5070" h="2474896">
                <a:moveTo>
                  <a:pt x="1215070" y="0"/>
                </a:moveTo>
                <a:lnTo>
                  <a:pt x="1215070" y="2474896"/>
                </a:lnTo>
                <a:lnTo>
                  <a:pt x="1111994" y="2469691"/>
                </a:lnTo>
                <a:cubicBezTo>
                  <a:pt x="487403" y="2406261"/>
                  <a:pt x="0" y="1878774"/>
                  <a:pt x="0" y="1237448"/>
                </a:cubicBezTo>
                <a:cubicBezTo>
                  <a:pt x="0" y="596122"/>
                  <a:pt x="487403" y="68636"/>
                  <a:pt x="1111994" y="5205"/>
                </a:cubicBezTo>
                <a:lnTo>
                  <a:pt x="1215070" y="0"/>
                </a:lnTo>
                <a:close/>
              </a:path>
            </a:pathLst>
          </a:custGeom>
          <a:solidFill>
            <a:srgbClr val="003299"/>
          </a:solidFill>
          <a:ln>
            <a:solidFill>
              <a:srgbClr val="003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rgbClr val="003299"/>
              </a:solidFill>
            </a:endParaRPr>
          </a:p>
        </p:txBody>
      </p:sp>
      <p:sp>
        <p:nvSpPr>
          <p:cNvPr id="43" name="Freeform: Shape 16">
            <a:extLst>
              <a:ext uri="{FF2B5EF4-FFF2-40B4-BE49-F238E27FC236}">
                <a16:creationId xmlns:a16="http://schemas.microsoft.com/office/drawing/2014/main" id="{5B2EBE01-34E2-9F7F-3554-1C208D91F5B3}"/>
              </a:ext>
            </a:extLst>
          </p:cNvPr>
          <p:cNvSpPr/>
          <p:nvPr/>
        </p:nvSpPr>
        <p:spPr>
          <a:xfrm>
            <a:off x="4613056" y="2017465"/>
            <a:ext cx="1159909" cy="2362541"/>
          </a:xfrm>
          <a:custGeom>
            <a:avLst/>
            <a:gdLst>
              <a:gd name="connsiteX0" fmla="*/ 0 w 1215069"/>
              <a:gd name="connsiteY0" fmla="*/ 0 h 2474896"/>
              <a:gd name="connsiteX1" fmla="*/ 103075 w 1215069"/>
              <a:gd name="connsiteY1" fmla="*/ 5205 h 2474896"/>
              <a:gd name="connsiteX2" fmla="*/ 1215069 w 1215069"/>
              <a:gd name="connsiteY2" fmla="*/ 1237448 h 2474896"/>
              <a:gd name="connsiteX3" fmla="*/ 103075 w 1215069"/>
              <a:gd name="connsiteY3" fmla="*/ 2469691 h 2474896"/>
              <a:gd name="connsiteX4" fmla="*/ 0 w 1215069"/>
              <a:gd name="connsiteY4" fmla="*/ 2474896 h 2474896"/>
              <a:gd name="connsiteX5" fmla="*/ 0 w 1215069"/>
              <a:gd name="connsiteY5" fmla="*/ 0 h 247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5069" h="2474896">
                <a:moveTo>
                  <a:pt x="0" y="0"/>
                </a:moveTo>
                <a:lnTo>
                  <a:pt x="103075" y="5205"/>
                </a:lnTo>
                <a:cubicBezTo>
                  <a:pt x="727666" y="68636"/>
                  <a:pt x="1215069" y="596122"/>
                  <a:pt x="1215069" y="1237448"/>
                </a:cubicBezTo>
                <a:cubicBezTo>
                  <a:pt x="1215069" y="1878774"/>
                  <a:pt x="727666" y="2406261"/>
                  <a:pt x="103075" y="2469691"/>
                </a:cubicBezTo>
                <a:lnTo>
                  <a:pt x="0" y="2474896"/>
                </a:lnTo>
                <a:lnTo>
                  <a:pt x="0"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7" name="TextBox 6">
            <a:extLst>
              <a:ext uri="{FF2B5EF4-FFF2-40B4-BE49-F238E27FC236}">
                <a16:creationId xmlns:a16="http://schemas.microsoft.com/office/drawing/2014/main" id="{43E93F59-4113-DA81-E310-19E978A47E6E}"/>
              </a:ext>
            </a:extLst>
          </p:cNvPr>
          <p:cNvSpPr txBox="1"/>
          <p:nvPr/>
        </p:nvSpPr>
        <p:spPr>
          <a:xfrm>
            <a:off x="223690" y="2682658"/>
            <a:ext cx="2269988" cy="523220"/>
          </a:xfrm>
          <a:prstGeom prst="rect">
            <a:avLst/>
          </a:prstGeom>
          <a:noFill/>
        </p:spPr>
        <p:txBody>
          <a:bodyPr wrap="square" rtlCol="0" anchor="ctr">
            <a:spAutoFit/>
          </a:bodyPr>
          <a:lstStyle/>
          <a:p>
            <a:pPr algn="r"/>
            <a:r>
              <a:rPr lang="en-US" sz="1400" dirty="0"/>
              <a:t>O</a:t>
            </a:r>
            <a:r>
              <a:rPr lang="en-GB" sz="1400" dirty="0" err="1"/>
              <a:t>ver</a:t>
            </a:r>
            <a:r>
              <a:rPr lang="en-GB" sz="1400" dirty="0"/>
              <a:t> half of Europe's </a:t>
            </a:r>
            <a:r>
              <a:rPr lang="en-GB" sz="1400" b="1" dirty="0"/>
              <a:t>endemic trees </a:t>
            </a:r>
            <a:r>
              <a:rPr lang="en-GB" sz="1400" dirty="0"/>
              <a:t>are at risk </a:t>
            </a:r>
          </a:p>
        </p:txBody>
      </p:sp>
      <p:sp>
        <p:nvSpPr>
          <p:cNvPr id="16" name="TextBox 15">
            <a:extLst>
              <a:ext uri="{FF2B5EF4-FFF2-40B4-BE49-F238E27FC236}">
                <a16:creationId xmlns:a16="http://schemas.microsoft.com/office/drawing/2014/main" id="{3E552388-A2AD-44AD-79FE-EC93DF6438CE}"/>
              </a:ext>
            </a:extLst>
          </p:cNvPr>
          <p:cNvSpPr txBox="1"/>
          <p:nvPr/>
        </p:nvSpPr>
        <p:spPr>
          <a:xfrm>
            <a:off x="223690" y="3500211"/>
            <a:ext cx="2269988" cy="523220"/>
          </a:xfrm>
          <a:prstGeom prst="rect">
            <a:avLst/>
          </a:prstGeom>
          <a:noFill/>
        </p:spPr>
        <p:txBody>
          <a:bodyPr wrap="square" rtlCol="0" anchor="ctr">
            <a:spAutoFit/>
          </a:bodyPr>
          <a:lstStyle/>
          <a:p>
            <a:pPr algn="r"/>
            <a:r>
              <a:rPr lang="en-GB" sz="1400" dirty="0"/>
              <a:t>13 % of </a:t>
            </a:r>
            <a:r>
              <a:rPr lang="en-GB" sz="1400" b="1" dirty="0"/>
              <a:t>soils </a:t>
            </a:r>
            <a:r>
              <a:rPr lang="en-GB" sz="1400" dirty="0"/>
              <a:t>in EU suffer from high level of </a:t>
            </a:r>
            <a:r>
              <a:rPr lang="en-GB" sz="1400" b="1" dirty="0"/>
              <a:t>erosion</a:t>
            </a:r>
          </a:p>
        </p:txBody>
      </p:sp>
      <p:sp>
        <p:nvSpPr>
          <p:cNvPr id="46" name="TextBox 45">
            <a:extLst>
              <a:ext uri="{FF2B5EF4-FFF2-40B4-BE49-F238E27FC236}">
                <a16:creationId xmlns:a16="http://schemas.microsoft.com/office/drawing/2014/main" id="{612B70E4-156B-2FAB-078F-04CD05E21B71}"/>
              </a:ext>
            </a:extLst>
          </p:cNvPr>
          <p:cNvSpPr txBox="1"/>
          <p:nvPr/>
        </p:nvSpPr>
        <p:spPr>
          <a:xfrm>
            <a:off x="223690" y="4317763"/>
            <a:ext cx="2269988" cy="307777"/>
          </a:xfrm>
          <a:prstGeom prst="rect">
            <a:avLst/>
          </a:prstGeom>
          <a:noFill/>
        </p:spPr>
        <p:txBody>
          <a:bodyPr wrap="square" rtlCol="0" anchor="ctr">
            <a:spAutoFit/>
          </a:bodyPr>
          <a:lstStyle/>
          <a:p>
            <a:pPr algn="r"/>
            <a:r>
              <a:rPr lang="en-GB" sz="1400" b="1" dirty="0"/>
              <a:t>Pollinators</a:t>
            </a:r>
            <a:r>
              <a:rPr lang="en-GB" sz="1400" dirty="0"/>
              <a:t> are declining</a:t>
            </a:r>
          </a:p>
        </p:txBody>
      </p:sp>
      <p:sp>
        <p:nvSpPr>
          <p:cNvPr id="48" name="TextBox 47">
            <a:extLst>
              <a:ext uri="{FF2B5EF4-FFF2-40B4-BE49-F238E27FC236}">
                <a16:creationId xmlns:a16="http://schemas.microsoft.com/office/drawing/2014/main" id="{8DEBB2A0-D5C7-52D8-9CBC-3732A5C3F592}"/>
              </a:ext>
            </a:extLst>
          </p:cNvPr>
          <p:cNvSpPr txBox="1"/>
          <p:nvPr/>
        </p:nvSpPr>
        <p:spPr>
          <a:xfrm>
            <a:off x="2490925" y="1895040"/>
            <a:ext cx="1307306" cy="461665"/>
          </a:xfrm>
          <a:prstGeom prst="rect">
            <a:avLst/>
          </a:prstGeom>
          <a:noFill/>
        </p:spPr>
        <p:txBody>
          <a:bodyPr wrap="square">
            <a:spAutoFit/>
          </a:bodyPr>
          <a:lstStyle/>
          <a:p>
            <a:r>
              <a:rPr lang="en-IN" sz="2400" b="1" dirty="0">
                <a:solidFill>
                  <a:srgbClr val="003299"/>
                </a:solidFill>
              </a:rPr>
              <a:t>1677+</a:t>
            </a:r>
            <a:endParaRPr lang="en-GB" sz="2400" dirty="0"/>
          </a:p>
        </p:txBody>
      </p:sp>
      <p:sp>
        <p:nvSpPr>
          <p:cNvPr id="49" name="TextBox 48">
            <a:extLst>
              <a:ext uri="{FF2B5EF4-FFF2-40B4-BE49-F238E27FC236}">
                <a16:creationId xmlns:a16="http://schemas.microsoft.com/office/drawing/2014/main" id="{CD15C0EE-D94C-8097-1C70-4D8E7A6B6B8D}"/>
              </a:ext>
            </a:extLst>
          </p:cNvPr>
          <p:cNvSpPr txBox="1"/>
          <p:nvPr/>
        </p:nvSpPr>
        <p:spPr>
          <a:xfrm>
            <a:off x="2492184" y="2710998"/>
            <a:ext cx="917503" cy="461665"/>
          </a:xfrm>
          <a:prstGeom prst="rect">
            <a:avLst/>
          </a:prstGeom>
          <a:noFill/>
        </p:spPr>
        <p:txBody>
          <a:bodyPr wrap="square">
            <a:spAutoFit/>
          </a:bodyPr>
          <a:lstStyle/>
          <a:p>
            <a:r>
              <a:rPr lang="en-IN" sz="2400" b="1">
                <a:solidFill>
                  <a:srgbClr val="003299"/>
                </a:solidFill>
              </a:rPr>
              <a:t>50%</a:t>
            </a:r>
            <a:endParaRPr lang="en-GB" sz="2400"/>
          </a:p>
        </p:txBody>
      </p:sp>
      <p:sp>
        <p:nvSpPr>
          <p:cNvPr id="50" name="TextBox 49">
            <a:extLst>
              <a:ext uri="{FF2B5EF4-FFF2-40B4-BE49-F238E27FC236}">
                <a16:creationId xmlns:a16="http://schemas.microsoft.com/office/drawing/2014/main" id="{50C8CBB3-20C6-A892-9DD4-D47FB353360D}"/>
              </a:ext>
            </a:extLst>
          </p:cNvPr>
          <p:cNvSpPr txBox="1"/>
          <p:nvPr/>
        </p:nvSpPr>
        <p:spPr>
          <a:xfrm>
            <a:off x="2450390" y="3557127"/>
            <a:ext cx="795583" cy="461665"/>
          </a:xfrm>
          <a:prstGeom prst="rect">
            <a:avLst/>
          </a:prstGeom>
          <a:noFill/>
        </p:spPr>
        <p:txBody>
          <a:bodyPr wrap="square">
            <a:spAutoFit/>
          </a:bodyPr>
          <a:lstStyle/>
          <a:p>
            <a:r>
              <a:rPr lang="en-IN" sz="2400" b="1" dirty="0">
                <a:solidFill>
                  <a:srgbClr val="003299"/>
                </a:solidFill>
              </a:rPr>
              <a:t>13%</a:t>
            </a:r>
            <a:endParaRPr lang="en-GB" sz="2400" dirty="0"/>
          </a:p>
        </p:txBody>
      </p:sp>
      <p:pic>
        <p:nvPicPr>
          <p:cNvPr id="52" name="Graphic 51" descr="Downward trend graph with solid fill">
            <a:extLst>
              <a:ext uri="{FF2B5EF4-FFF2-40B4-BE49-F238E27FC236}">
                <a16:creationId xmlns:a16="http://schemas.microsoft.com/office/drawing/2014/main" id="{4CAA6384-FB2D-0044-DE8C-55A22594E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5205" y="4044481"/>
            <a:ext cx="730237" cy="730237"/>
          </a:xfrm>
          <a:prstGeom prst="rect">
            <a:avLst/>
          </a:prstGeom>
        </p:spPr>
      </p:pic>
      <p:sp>
        <p:nvSpPr>
          <p:cNvPr id="54" name="TextBox 53">
            <a:extLst>
              <a:ext uri="{FF2B5EF4-FFF2-40B4-BE49-F238E27FC236}">
                <a16:creationId xmlns:a16="http://schemas.microsoft.com/office/drawing/2014/main" id="{6E380291-CD7E-A959-881A-25B40A73A936}"/>
              </a:ext>
            </a:extLst>
          </p:cNvPr>
          <p:cNvSpPr txBox="1"/>
          <p:nvPr/>
        </p:nvSpPr>
        <p:spPr>
          <a:xfrm>
            <a:off x="6504601" y="1802753"/>
            <a:ext cx="2400807" cy="738664"/>
          </a:xfrm>
          <a:prstGeom prst="rect">
            <a:avLst/>
          </a:prstGeom>
          <a:noFill/>
        </p:spPr>
        <p:txBody>
          <a:bodyPr wrap="square" rtlCol="0" anchor="ctr">
            <a:spAutoFit/>
          </a:bodyPr>
          <a:lstStyle/>
          <a:p>
            <a:r>
              <a:rPr lang="en-GB" sz="1400" dirty="0"/>
              <a:t>Global </a:t>
            </a:r>
            <a:r>
              <a:rPr lang="en-GB" sz="1400" b="1" dirty="0"/>
              <a:t>biodiversity declined by 70%</a:t>
            </a:r>
            <a:r>
              <a:rPr lang="en-GB" sz="1400" dirty="0"/>
              <a:t> since 1970</a:t>
            </a:r>
          </a:p>
        </p:txBody>
      </p:sp>
      <p:sp>
        <p:nvSpPr>
          <p:cNvPr id="55" name="TextBox 54">
            <a:extLst>
              <a:ext uri="{FF2B5EF4-FFF2-40B4-BE49-F238E27FC236}">
                <a16:creationId xmlns:a16="http://schemas.microsoft.com/office/drawing/2014/main" id="{0AAA7843-D121-D9D0-293C-9DE62062AC74}"/>
              </a:ext>
            </a:extLst>
          </p:cNvPr>
          <p:cNvSpPr txBox="1"/>
          <p:nvPr/>
        </p:nvSpPr>
        <p:spPr>
          <a:xfrm>
            <a:off x="6504601" y="2682379"/>
            <a:ext cx="2436101" cy="523220"/>
          </a:xfrm>
          <a:prstGeom prst="rect">
            <a:avLst/>
          </a:prstGeom>
          <a:noFill/>
        </p:spPr>
        <p:txBody>
          <a:bodyPr wrap="square" rtlCol="0" anchor="ctr">
            <a:spAutoFit/>
          </a:bodyPr>
          <a:lstStyle/>
          <a:p>
            <a:r>
              <a:rPr lang="en-GB" sz="1400"/>
              <a:t>Numerous </a:t>
            </a:r>
            <a:r>
              <a:rPr lang="en-GB" sz="1400" b="1"/>
              <a:t>protection policies </a:t>
            </a:r>
            <a:r>
              <a:rPr lang="en-GB" sz="1400"/>
              <a:t>have been adopted</a:t>
            </a:r>
          </a:p>
        </p:txBody>
      </p:sp>
      <p:pic>
        <p:nvPicPr>
          <p:cNvPr id="59" name="Graphic 58" descr="Shield Tick with solid fill">
            <a:extLst>
              <a:ext uri="{FF2B5EF4-FFF2-40B4-BE49-F238E27FC236}">
                <a16:creationId xmlns:a16="http://schemas.microsoft.com/office/drawing/2014/main" id="{8301F377-7DE7-6266-3782-9FC69F349F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6767" y="2708015"/>
            <a:ext cx="625669" cy="625669"/>
          </a:xfrm>
          <a:prstGeom prst="rect">
            <a:avLst/>
          </a:prstGeom>
        </p:spPr>
      </p:pic>
      <p:sp>
        <p:nvSpPr>
          <p:cNvPr id="61" name="Rectangle: Rounded Corners 60">
            <a:extLst>
              <a:ext uri="{FF2B5EF4-FFF2-40B4-BE49-F238E27FC236}">
                <a16:creationId xmlns:a16="http://schemas.microsoft.com/office/drawing/2014/main" id="{9819EACC-E60E-B29E-1143-1F54F7F35025}"/>
              </a:ext>
            </a:extLst>
          </p:cNvPr>
          <p:cNvSpPr/>
          <p:nvPr/>
        </p:nvSpPr>
        <p:spPr bwMode="auto">
          <a:xfrm>
            <a:off x="3634012" y="2875090"/>
            <a:ext cx="1865929" cy="71508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spAutoFit/>
          </a:bodyPr>
          <a:lstStyle/>
          <a:p>
            <a:pPr algn="ctr" defTabSz="914378" eaLnBrk="0" hangingPunct="0">
              <a:spcBef>
                <a:spcPct val="50000"/>
              </a:spcBef>
            </a:pPr>
            <a:r>
              <a:rPr lang="en-US" b="1" dirty="0">
                <a:solidFill>
                  <a:schemeClr val="tx1"/>
                </a:solidFill>
                <a:latin typeface="Arial" charset="0"/>
                <a:ea typeface="ヒラギノ角ゴ Pro W3" pitchFamily="-64" charset="-128"/>
              </a:rPr>
              <a:t>Nature-related </a:t>
            </a:r>
            <a:br>
              <a:rPr lang="en-US" b="1" dirty="0">
                <a:solidFill>
                  <a:schemeClr val="tx1"/>
                </a:solidFill>
                <a:latin typeface="Arial" charset="0"/>
                <a:ea typeface="ヒラギノ角ゴ Pro W3" pitchFamily="-64" charset="-128"/>
              </a:rPr>
            </a:br>
            <a:r>
              <a:rPr lang="en-US" b="1" dirty="0">
                <a:solidFill>
                  <a:schemeClr val="tx1"/>
                </a:solidFill>
                <a:latin typeface="Arial" charset="0"/>
                <a:ea typeface="ヒラギノ角ゴ Pro W3" pitchFamily="-64" charset="-128"/>
              </a:rPr>
              <a:t>risks</a:t>
            </a:r>
            <a:endParaRPr lang="en-GB" b="1" dirty="0">
              <a:solidFill>
                <a:schemeClr val="tx1"/>
              </a:solidFill>
              <a:latin typeface="Arial" charset="0"/>
              <a:ea typeface="ヒラギノ角ゴ Pro W3" pitchFamily="-64" charset="-128"/>
            </a:endParaRPr>
          </a:p>
        </p:txBody>
      </p:sp>
      <p:sp>
        <p:nvSpPr>
          <p:cNvPr id="67" name="TextBox 66">
            <a:extLst>
              <a:ext uri="{FF2B5EF4-FFF2-40B4-BE49-F238E27FC236}">
                <a16:creationId xmlns:a16="http://schemas.microsoft.com/office/drawing/2014/main" id="{4D3271A0-7205-08BC-D793-0FEAB36CC5E3}"/>
              </a:ext>
            </a:extLst>
          </p:cNvPr>
          <p:cNvSpPr txBox="1"/>
          <p:nvPr/>
        </p:nvSpPr>
        <p:spPr>
          <a:xfrm>
            <a:off x="166831" y="927739"/>
            <a:ext cx="4126568" cy="646986"/>
          </a:xfrm>
          <a:prstGeom prst="roundRect">
            <a:avLst/>
          </a:prstGeom>
          <a:ln w="127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pPr algn="ctr"/>
            <a:r>
              <a:rPr lang="en-GB" sz="1600">
                <a:latin typeface="Arial" panose="020B0604020202020204" pitchFamily="34" charset="0"/>
                <a:ea typeface="Times New Roman" panose="02020603050405020304" pitchFamily="18" charset="0"/>
                <a:cs typeface="Times New Roman" panose="02020603050405020304" pitchFamily="18" charset="0"/>
              </a:rPr>
              <a:t>Physical risk may be </a:t>
            </a:r>
            <a:r>
              <a:rPr lang="en-GB" sz="1600" b="1">
                <a:latin typeface="Arial" panose="020B0604020202020204" pitchFamily="34" charset="0"/>
                <a:ea typeface="Times New Roman" panose="02020603050405020304" pitchFamily="18" charset="0"/>
                <a:cs typeface="Times New Roman" panose="02020603050405020304" pitchFamily="18" charset="0"/>
              </a:rPr>
              <a:t>acute risks</a:t>
            </a:r>
            <a:r>
              <a:rPr lang="en-GB" sz="1600">
                <a:latin typeface="Arial" panose="020B0604020202020204" pitchFamily="34" charset="0"/>
                <a:ea typeface="Times New Roman" panose="02020603050405020304" pitchFamily="18" charset="0"/>
                <a:cs typeface="Times New Roman" panose="02020603050405020304" pitchFamily="18" charset="0"/>
              </a:rPr>
              <a:t>, like severe natural disasters, or </a:t>
            </a:r>
            <a:r>
              <a:rPr lang="en-GB" sz="1600" b="1">
                <a:latin typeface="Arial" panose="020B0604020202020204" pitchFamily="34" charset="0"/>
                <a:ea typeface="Times New Roman" panose="02020603050405020304" pitchFamily="18" charset="0"/>
                <a:cs typeface="Times New Roman" panose="02020603050405020304" pitchFamily="18" charset="0"/>
              </a:rPr>
              <a:t>chronic risks</a:t>
            </a:r>
            <a:endParaRPr lang="en-GB" sz="1600" b="1"/>
          </a:p>
        </p:txBody>
      </p:sp>
      <p:sp>
        <p:nvSpPr>
          <p:cNvPr id="68" name="TextBox 67">
            <a:extLst>
              <a:ext uri="{FF2B5EF4-FFF2-40B4-BE49-F238E27FC236}">
                <a16:creationId xmlns:a16="http://schemas.microsoft.com/office/drawing/2014/main" id="{2266F39F-A5B4-6A43-F3E0-A0EDCB1ED075}"/>
              </a:ext>
            </a:extLst>
          </p:cNvPr>
          <p:cNvSpPr txBox="1"/>
          <p:nvPr/>
        </p:nvSpPr>
        <p:spPr>
          <a:xfrm>
            <a:off x="4209110" y="883078"/>
            <a:ext cx="5027833" cy="919401"/>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pPr algn="ctr"/>
            <a:r>
              <a:rPr lang="en-US" sz="1600" b="1" dirty="0">
                <a:latin typeface="Arial"/>
                <a:cs typeface="Times New Roman"/>
              </a:rPr>
              <a:t>R</a:t>
            </a:r>
            <a:r>
              <a:rPr lang="en-GB" sz="1600" b="1" dirty="0" err="1">
                <a:latin typeface="Arial"/>
                <a:cs typeface="Times New Roman"/>
              </a:rPr>
              <a:t>egulations</a:t>
            </a:r>
            <a:r>
              <a:rPr lang="en-GB" sz="1600" b="1" dirty="0">
                <a:latin typeface="Arial"/>
                <a:cs typeface="Times New Roman"/>
              </a:rPr>
              <a:t> or change in preferences</a:t>
            </a:r>
            <a:r>
              <a:rPr lang="en-GB" sz="1600" dirty="0">
                <a:latin typeface="Arial"/>
                <a:cs typeface="Times New Roman"/>
              </a:rPr>
              <a:t> can transition the economy towards less impactful activities</a:t>
            </a:r>
            <a:endParaRPr lang="en-GB" sz="1600" b="1" dirty="0">
              <a:latin typeface="Arial"/>
              <a:cs typeface="Times New Roman"/>
            </a:endParaRPr>
          </a:p>
        </p:txBody>
      </p:sp>
      <p:cxnSp>
        <p:nvCxnSpPr>
          <p:cNvPr id="70" name="Straight Connector 69">
            <a:extLst>
              <a:ext uri="{FF2B5EF4-FFF2-40B4-BE49-F238E27FC236}">
                <a16:creationId xmlns:a16="http://schemas.microsoft.com/office/drawing/2014/main" id="{D3EBFDB5-9B1E-1E7F-7BC3-3674553FF491}"/>
              </a:ext>
            </a:extLst>
          </p:cNvPr>
          <p:cNvCxnSpPr>
            <a:cxnSpLocks/>
          </p:cNvCxnSpPr>
          <p:nvPr/>
        </p:nvCxnSpPr>
        <p:spPr bwMode="auto">
          <a:xfrm>
            <a:off x="392909" y="1739036"/>
            <a:ext cx="3900489"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7E23EE59-B2AD-FF36-349C-6B35C01F9436}"/>
              </a:ext>
            </a:extLst>
          </p:cNvPr>
          <p:cNvCxnSpPr>
            <a:cxnSpLocks/>
          </p:cNvCxnSpPr>
          <p:nvPr/>
        </p:nvCxnSpPr>
        <p:spPr bwMode="auto">
          <a:xfrm>
            <a:off x="5004919" y="1739036"/>
            <a:ext cx="3900489"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416D6F50-9E43-7D76-3BED-7FACF82BB269}"/>
              </a:ext>
            </a:extLst>
          </p:cNvPr>
          <p:cNvSpPr txBox="1"/>
          <p:nvPr/>
        </p:nvSpPr>
        <p:spPr>
          <a:xfrm>
            <a:off x="5604027" y="1895040"/>
            <a:ext cx="951476" cy="461665"/>
          </a:xfrm>
          <a:prstGeom prst="rect">
            <a:avLst/>
          </a:prstGeom>
          <a:noFill/>
        </p:spPr>
        <p:txBody>
          <a:bodyPr wrap="square">
            <a:spAutoFit/>
          </a:bodyPr>
          <a:lstStyle/>
          <a:p>
            <a:r>
              <a:rPr lang="en-IN" sz="2400" b="1" dirty="0">
                <a:solidFill>
                  <a:srgbClr val="FFC000"/>
                </a:solidFill>
              </a:rPr>
              <a:t>70%</a:t>
            </a:r>
            <a:endParaRPr lang="en-GB" sz="2400" dirty="0">
              <a:solidFill>
                <a:srgbClr val="FFC000"/>
              </a:solidFill>
            </a:endParaRPr>
          </a:p>
        </p:txBody>
      </p:sp>
      <p:sp>
        <p:nvSpPr>
          <p:cNvPr id="6" name="Google Shape;568;p19">
            <a:extLst>
              <a:ext uri="{FF2B5EF4-FFF2-40B4-BE49-F238E27FC236}">
                <a16:creationId xmlns:a16="http://schemas.microsoft.com/office/drawing/2014/main" id="{AF2946F0-2D5D-4DCA-2DFF-7A6AB4A0F523}"/>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spcBef>
                <a:spcPts val="0"/>
              </a:spcBef>
              <a:spcAft>
                <a:spcPts val="0"/>
              </a:spcAft>
            </a:pPr>
            <a:r>
              <a:rPr lang="en-US" b="1" dirty="0"/>
              <a:t>Nature related risks for economy and banks</a:t>
            </a:r>
            <a:endParaRPr b="1" dirty="0"/>
          </a:p>
        </p:txBody>
      </p:sp>
    </p:spTree>
    <p:extLst>
      <p:ext uri="{BB962C8B-B14F-4D97-AF65-F5344CB8AC3E}">
        <p14:creationId xmlns:p14="http://schemas.microsoft.com/office/powerpoint/2010/main" val="219690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9"/>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b="1" dirty="0"/>
              <a:t>Nature related risks for economy and banks</a:t>
            </a:r>
            <a:endParaRPr b="1" dirty="0"/>
          </a:p>
        </p:txBody>
      </p:sp>
      <p:pic>
        <p:nvPicPr>
          <p:cNvPr id="569" name="Google Shape;569;p1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10630" y="722377"/>
            <a:ext cx="8128212" cy="36237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0503FD-98C1-433C-9DA9-52F3FDF08E31}"/>
              </a:ext>
            </a:extLst>
          </p:cNvPr>
          <p:cNvSpPr>
            <a:spLocks noGrp="1"/>
          </p:cNvSpPr>
          <p:nvPr>
            <p:ph type="sldNum" sz="quarter" idx="16"/>
          </p:nvPr>
        </p:nvSpPr>
        <p:spPr/>
        <p:txBody>
          <a:bodyPr/>
          <a:lstStyle/>
          <a:p>
            <a:pPr>
              <a:defRPr/>
            </a:pPr>
            <a:fld id="{D5A8A81F-602E-4F8A-A59F-1CB8EC3665FC}" type="slidenum">
              <a:rPr lang="en-GB" smtClean="0"/>
              <a:pPr>
                <a:defRPr/>
              </a:pPr>
              <a:t>17</a:t>
            </a:fld>
            <a:endParaRPr lang="en-GB"/>
          </a:p>
        </p:txBody>
      </p:sp>
      <p:sp>
        <p:nvSpPr>
          <p:cNvPr id="14" name="TextBox 13">
            <a:extLst>
              <a:ext uri="{FF2B5EF4-FFF2-40B4-BE49-F238E27FC236}">
                <a16:creationId xmlns:a16="http://schemas.microsoft.com/office/drawing/2014/main" id="{5E02A6D6-63DD-41F4-8F78-F44BC2684DF4}"/>
              </a:ext>
            </a:extLst>
          </p:cNvPr>
          <p:cNvSpPr txBox="1"/>
          <p:nvPr/>
        </p:nvSpPr>
        <p:spPr>
          <a:xfrm>
            <a:off x="194203" y="1111872"/>
            <a:ext cx="3942422" cy="2758447"/>
          </a:xfrm>
          <a:prstGeom prst="rect">
            <a:avLst/>
          </a:prstGeom>
          <a:noFill/>
        </p:spPr>
        <p:txBody>
          <a:bodyPr wrap="square" lIns="91440" tIns="45720" rIns="91440" bIns="45720" rtlCol="0" anchor="t">
            <a:spAutoFit/>
          </a:bodyPr>
          <a:lstStyle/>
          <a:p>
            <a:pPr marL="285743" indent="-285743">
              <a:buFont typeface="Arial" panose="020B0604020202020204" pitchFamily="34" charset="0"/>
              <a:buChar char="•"/>
            </a:pPr>
            <a:r>
              <a:rPr lang="en-US" sz="1575" dirty="0"/>
              <a:t>For each firm we assess which </a:t>
            </a:r>
            <a:r>
              <a:rPr lang="en-US" sz="1575" b="1" dirty="0">
                <a:solidFill>
                  <a:srgbClr val="003299"/>
                </a:solidFill>
              </a:rPr>
              <a:t>ecosystem services are necessary for their economic activity</a:t>
            </a:r>
            <a:r>
              <a:rPr lang="en-US" sz="1575" dirty="0"/>
              <a:t>. We consider also the dependency on</a:t>
            </a:r>
            <a:r>
              <a:rPr lang="en-US" sz="1575" b="1" dirty="0">
                <a:solidFill>
                  <a:schemeClr val="tx2"/>
                </a:solidFill>
              </a:rPr>
              <a:t> </a:t>
            </a:r>
            <a:r>
              <a:rPr lang="en-US" sz="1575" b="1" dirty="0">
                <a:solidFill>
                  <a:srgbClr val="003299"/>
                </a:solidFill>
              </a:rPr>
              <a:t>supply chain.</a:t>
            </a:r>
          </a:p>
          <a:p>
            <a:pPr marL="285743" indent="-285743">
              <a:buFont typeface="Arial" panose="020B0604020202020204" pitchFamily="34" charset="0"/>
              <a:buChar char="•"/>
            </a:pPr>
            <a:r>
              <a:rPr lang="en-US" sz="1575" dirty="0"/>
              <a:t>The most important ecosystem services: </a:t>
            </a:r>
            <a:r>
              <a:rPr lang="en-US" sz="1575" i="1" dirty="0"/>
              <a:t>surface water, mass stabilization and erosion control, ground water, climate regulation, flood protection </a:t>
            </a:r>
          </a:p>
          <a:p>
            <a:endParaRPr lang="en-US" sz="1575" dirty="0"/>
          </a:p>
        </p:txBody>
      </p:sp>
      <p:pic>
        <p:nvPicPr>
          <p:cNvPr id="6" name="Picture 5">
            <a:extLst>
              <a:ext uri="{FF2B5EF4-FFF2-40B4-BE49-F238E27FC236}">
                <a16:creationId xmlns:a16="http://schemas.microsoft.com/office/drawing/2014/main" id="{B9D8E203-B8B7-45D6-6AD4-C032AE96D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626" y="828230"/>
            <a:ext cx="4793825" cy="3546242"/>
          </a:xfrm>
          <a:prstGeom prst="rect">
            <a:avLst/>
          </a:prstGeom>
        </p:spPr>
      </p:pic>
      <p:sp>
        <p:nvSpPr>
          <p:cNvPr id="9" name="Google Shape;568;p19">
            <a:extLst>
              <a:ext uri="{FF2B5EF4-FFF2-40B4-BE49-F238E27FC236}">
                <a16:creationId xmlns:a16="http://schemas.microsoft.com/office/drawing/2014/main" id="{FC8FAD8C-BE26-9666-3E72-F30D6522FE9B}"/>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spcBef>
                <a:spcPts val="0"/>
              </a:spcBef>
              <a:spcAft>
                <a:spcPts val="0"/>
              </a:spcAft>
            </a:pPr>
            <a:r>
              <a:rPr lang="en-US" sz="2025" b="1" dirty="0"/>
              <a:t>Nature related risks for economy and banks</a:t>
            </a:r>
            <a:endParaRPr sz="2025" b="1" dirty="0"/>
          </a:p>
        </p:txBody>
      </p:sp>
      <p:sp>
        <p:nvSpPr>
          <p:cNvPr id="11" name="Google Shape;604;p23">
            <a:extLst>
              <a:ext uri="{FF2B5EF4-FFF2-40B4-BE49-F238E27FC236}">
                <a16:creationId xmlns:a16="http://schemas.microsoft.com/office/drawing/2014/main" id="{91E16126-E4D6-E672-FA1D-EA0196B9B2D6}"/>
              </a:ext>
            </a:extLst>
          </p:cNvPr>
          <p:cNvSpPr txBox="1"/>
          <p:nvPr/>
        </p:nvSpPr>
        <p:spPr>
          <a:xfrm>
            <a:off x="3582138" y="4374472"/>
            <a:ext cx="5561863" cy="20771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solidFill>
                  <a:schemeClr val="dk1"/>
                </a:solidFill>
                <a:latin typeface="Arial"/>
                <a:ea typeface="Arial"/>
                <a:cs typeface="Arial"/>
                <a:sym typeface="Arial"/>
              </a:rPr>
              <a:t>Ceglar et al., The relationship between the European banks and nature, submitted to Nature Sustainability</a:t>
            </a:r>
            <a:endParaRPr dirty="0"/>
          </a:p>
        </p:txBody>
      </p:sp>
    </p:spTree>
    <p:extLst>
      <p:ext uri="{BB962C8B-B14F-4D97-AF65-F5344CB8AC3E}">
        <p14:creationId xmlns:p14="http://schemas.microsoft.com/office/powerpoint/2010/main" val="257213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1"/>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pPr>
                <a:spcAft>
                  <a:spcPts val="0"/>
                </a:spcAft>
              </a:pPr>
              <a:t>18</a:t>
            </a:fld>
            <a:endParaRPr/>
          </a:p>
        </p:txBody>
      </p:sp>
      <p:sp>
        <p:nvSpPr>
          <p:cNvPr id="584" name="Google Shape;584;p21"/>
          <p:cNvSpPr txBox="1">
            <a:spLocks noGrp="1"/>
          </p:cNvSpPr>
          <p:nvPr>
            <p:ph type="body" idx="4294967295"/>
          </p:nvPr>
        </p:nvSpPr>
        <p:spPr>
          <a:xfrm>
            <a:off x="419128" y="864216"/>
            <a:ext cx="3737338" cy="1977805"/>
          </a:xfrm>
          <a:prstGeom prst="rect">
            <a:avLst/>
          </a:prstGeom>
          <a:noFill/>
          <a:ln>
            <a:noFill/>
          </a:ln>
        </p:spPr>
        <p:txBody>
          <a:bodyPr spcFirstLastPara="1" vert="horz" wrap="square" lIns="0" tIns="0" rIns="0" bIns="0" numCol="1" anchor="t" anchorCtr="0" compatLnSpc="1">
            <a:prstTxWarp prst="textNoShape">
              <a:avLst/>
            </a:prstTxWarp>
            <a:noAutofit/>
          </a:bodyPr>
          <a:lstStyle/>
          <a:p>
            <a:pPr marL="285729" indent="-285729">
              <a:spcBef>
                <a:spcPts val="0"/>
              </a:spcBef>
              <a:spcAft>
                <a:spcPts val="0"/>
              </a:spcAft>
              <a:buSzPts val="2400"/>
              <a:buFont typeface="Arial"/>
              <a:buChar char="•"/>
            </a:pPr>
            <a:r>
              <a:rPr lang="en-US" sz="1800" b="1" dirty="0">
                <a:solidFill>
                  <a:schemeClr val="dk2"/>
                </a:solidFill>
              </a:rPr>
              <a:t>72 % of NFCs </a:t>
            </a:r>
            <a:r>
              <a:rPr lang="en-US" sz="1800" dirty="0"/>
              <a:t>(nearly 3 million) highly depend on at least one ecosystem service</a:t>
            </a:r>
            <a:endParaRPr sz="1800" dirty="0"/>
          </a:p>
          <a:p>
            <a:pPr marL="285729" indent="-285729">
              <a:spcBef>
                <a:spcPts val="938"/>
              </a:spcBef>
              <a:spcAft>
                <a:spcPts val="0"/>
              </a:spcAft>
              <a:buSzPts val="2400"/>
              <a:buFont typeface="Arial"/>
              <a:buChar char="•"/>
            </a:pPr>
            <a:r>
              <a:rPr lang="en-US" sz="1800" b="1" dirty="0">
                <a:solidFill>
                  <a:schemeClr val="dk2"/>
                </a:solidFill>
              </a:rPr>
              <a:t>75 % of corporate loans are given to NFCs </a:t>
            </a:r>
            <a:r>
              <a:rPr lang="en-US" sz="1800" dirty="0"/>
              <a:t>with high dependency on ecosystems</a:t>
            </a:r>
            <a:endParaRPr sz="1800" dirty="0"/>
          </a:p>
        </p:txBody>
      </p:sp>
      <p:pic>
        <p:nvPicPr>
          <p:cNvPr id="585" name="Google Shape;585;p2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263560" y="1179476"/>
            <a:ext cx="4260253" cy="3311636"/>
          </a:xfrm>
          <a:prstGeom prst="rect">
            <a:avLst/>
          </a:prstGeom>
          <a:noFill/>
          <a:ln>
            <a:noFill/>
          </a:ln>
        </p:spPr>
      </p:pic>
      <p:pic>
        <p:nvPicPr>
          <p:cNvPr id="586" name="Google Shape;586;p21"/>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4357689" y="548442"/>
            <a:ext cx="3927348" cy="692480"/>
          </a:xfrm>
          <a:prstGeom prst="rect">
            <a:avLst/>
          </a:prstGeom>
          <a:noFill/>
          <a:ln>
            <a:noFill/>
          </a:ln>
        </p:spPr>
      </p:pic>
      <p:sp>
        <p:nvSpPr>
          <p:cNvPr id="4" name="Google Shape;568;p19">
            <a:extLst>
              <a:ext uri="{FF2B5EF4-FFF2-40B4-BE49-F238E27FC236}">
                <a16:creationId xmlns:a16="http://schemas.microsoft.com/office/drawing/2014/main" id="{C8E0EE94-1AFC-2C6D-4CCE-6C43902B0727}"/>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sz="2025" b="1" dirty="0"/>
              <a:t>Nature related risks for economy and banks</a:t>
            </a:r>
            <a:endParaRPr sz="2025" b="1" dirty="0"/>
          </a:p>
        </p:txBody>
      </p:sp>
      <p:sp>
        <p:nvSpPr>
          <p:cNvPr id="2" name="Google Shape;604;p23">
            <a:extLst>
              <a:ext uri="{FF2B5EF4-FFF2-40B4-BE49-F238E27FC236}">
                <a16:creationId xmlns:a16="http://schemas.microsoft.com/office/drawing/2014/main" id="{A7558CA5-CF89-4596-F887-C990708805BA}"/>
              </a:ext>
            </a:extLst>
          </p:cNvPr>
          <p:cNvSpPr txBox="1"/>
          <p:nvPr/>
        </p:nvSpPr>
        <p:spPr>
          <a:xfrm>
            <a:off x="4174754" y="4529792"/>
            <a:ext cx="4693023" cy="20771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solidFill>
                  <a:schemeClr val="dk1"/>
                </a:solidFill>
              </a:rPr>
              <a:t>Boldrini</a:t>
            </a:r>
            <a:r>
              <a:rPr lang="en-US" sz="900" dirty="0">
                <a:solidFill>
                  <a:schemeClr val="dk1"/>
                </a:solidFill>
                <a:latin typeface="Arial"/>
                <a:ea typeface="Arial"/>
                <a:cs typeface="Arial"/>
                <a:sym typeface="Arial"/>
              </a:rPr>
              <a:t> et al.,  2023. Living in a world of disappearing nature: physical risk. ECB OP 333</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1"/>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pPr>
                <a:spcAft>
                  <a:spcPts val="0"/>
                </a:spcAft>
              </a:pPr>
              <a:t>19</a:t>
            </a:fld>
            <a:endParaRPr/>
          </a:p>
        </p:txBody>
      </p:sp>
      <p:sp>
        <p:nvSpPr>
          <p:cNvPr id="584" name="Google Shape;584;p21"/>
          <p:cNvSpPr txBox="1">
            <a:spLocks noGrp="1"/>
          </p:cNvSpPr>
          <p:nvPr>
            <p:ph type="body" idx="4294967295"/>
          </p:nvPr>
        </p:nvSpPr>
        <p:spPr>
          <a:xfrm>
            <a:off x="463551" y="729530"/>
            <a:ext cx="8404225" cy="1310492"/>
          </a:xfrm>
          <a:prstGeom prst="rect">
            <a:avLst/>
          </a:prstGeom>
          <a:noFill/>
          <a:ln>
            <a:noFill/>
          </a:ln>
        </p:spPr>
        <p:txBody>
          <a:bodyPr spcFirstLastPara="1" vert="horz" wrap="square" lIns="0" tIns="0" rIns="0" bIns="0" numCol="1" anchor="t" anchorCtr="0" compatLnSpc="1">
            <a:prstTxWarp prst="textNoShape">
              <a:avLst/>
            </a:prstTxWarp>
            <a:noAutofit/>
          </a:bodyPr>
          <a:lstStyle/>
          <a:p>
            <a:pPr marL="285729" indent="-285729">
              <a:spcBef>
                <a:spcPts val="0"/>
              </a:spcBef>
              <a:spcAft>
                <a:spcPts val="0"/>
              </a:spcAft>
              <a:buSzPts val="2400"/>
              <a:buFont typeface="Arial"/>
              <a:buChar char="•"/>
            </a:pPr>
            <a:r>
              <a:rPr lang="en-GB" sz="1800" dirty="0"/>
              <a:t>How does biodiversity loss affect banks losses? </a:t>
            </a:r>
            <a:endParaRPr sz="1800" dirty="0"/>
          </a:p>
        </p:txBody>
      </p:sp>
      <p:sp>
        <p:nvSpPr>
          <p:cNvPr id="4" name="Google Shape;568;p19">
            <a:extLst>
              <a:ext uri="{FF2B5EF4-FFF2-40B4-BE49-F238E27FC236}">
                <a16:creationId xmlns:a16="http://schemas.microsoft.com/office/drawing/2014/main" id="{07D40A27-CF2F-8F68-0756-47A0DAD3B407}"/>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sz="2025" b="1" dirty="0"/>
              <a:t>Nature related risks for economy and banks</a:t>
            </a:r>
            <a:endParaRPr sz="2025" b="1" dirty="0"/>
          </a:p>
        </p:txBody>
      </p:sp>
      <p:pic>
        <p:nvPicPr>
          <p:cNvPr id="6" name="Picture 5">
            <a:extLst>
              <a:ext uri="{FF2B5EF4-FFF2-40B4-BE49-F238E27FC236}">
                <a16:creationId xmlns:a16="http://schemas.microsoft.com/office/drawing/2014/main" id="{AD765E0B-5594-F6A8-3486-43328BE1E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93" y="1402823"/>
            <a:ext cx="8096743" cy="2477362"/>
          </a:xfrm>
          <a:prstGeom prst="rect">
            <a:avLst/>
          </a:prstGeom>
        </p:spPr>
      </p:pic>
      <p:sp>
        <p:nvSpPr>
          <p:cNvPr id="2" name="Google Shape;604;p23">
            <a:extLst>
              <a:ext uri="{FF2B5EF4-FFF2-40B4-BE49-F238E27FC236}">
                <a16:creationId xmlns:a16="http://schemas.microsoft.com/office/drawing/2014/main" id="{E86989FB-34B2-0976-477F-E79C36D4FC9D}"/>
              </a:ext>
            </a:extLst>
          </p:cNvPr>
          <p:cNvSpPr txBox="1"/>
          <p:nvPr/>
        </p:nvSpPr>
        <p:spPr>
          <a:xfrm>
            <a:off x="1861718" y="3927250"/>
            <a:ext cx="5607890" cy="20771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solidFill>
                  <a:schemeClr val="dk1"/>
                </a:solidFill>
                <a:latin typeface="Arial"/>
                <a:ea typeface="Arial"/>
                <a:cs typeface="Arial"/>
                <a:sym typeface="Arial"/>
              </a:rPr>
              <a:t>Schipper et al.,  2020. Projecting terrestrial biodiversity intactness with GLOBIO 4, Global Change Biology </a:t>
            </a:r>
          </a:p>
        </p:txBody>
      </p:sp>
    </p:spTree>
    <p:extLst>
      <p:ext uri="{BB962C8B-B14F-4D97-AF65-F5344CB8AC3E}">
        <p14:creationId xmlns:p14="http://schemas.microsoft.com/office/powerpoint/2010/main" val="426702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39" name="Rectangle 3"/>
          <p:cNvSpPr>
            <a:spLocks noGrp="1" noChangeArrowheads="1"/>
          </p:cNvSpPr>
          <p:nvPr>
            <p:ph idx="4294967295"/>
          </p:nvPr>
        </p:nvSpPr>
        <p:spPr>
          <a:xfrm>
            <a:off x="468313" y="2293620"/>
            <a:ext cx="8194675" cy="2208530"/>
          </a:xfrm>
        </p:spPr>
        <p:txBody>
          <a:bodyPr/>
          <a:lstStyle/>
          <a:p>
            <a:pPr eaLnBrk="1" hangingPunct="1"/>
            <a:r>
              <a:rPr lang="en-GB" altLang="en-US" sz="1900" b="1" dirty="0">
                <a:solidFill>
                  <a:schemeClr val="tx2"/>
                </a:solidFill>
              </a:rPr>
              <a:t>Views expressed here are those of the speakers and not necessarily those of the European Central Bank or of its Governing Council.</a:t>
            </a:r>
          </a:p>
        </p:txBody>
      </p:sp>
      <p:sp>
        <p:nvSpPr>
          <p:cNvPr id="2" name="Rectangle 2"/>
          <p:cNvSpPr>
            <a:spLocks noGrp="1" noChangeArrowheads="1"/>
          </p:cNvSpPr>
          <p:nvPr>
            <p:ph type="title"/>
          </p:nvPr>
        </p:nvSpPr>
        <p:spPr>
          <a:xfrm>
            <a:off x="468313" y="411163"/>
            <a:ext cx="8194675" cy="635000"/>
          </a:xfrm>
        </p:spPr>
        <p:txBody>
          <a:bodyPr/>
          <a:lstStyle/>
          <a:p>
            <a:pPr>
              <a:lnSpc>
                <a:spcPts val="2800"/>
              </a:lnSpc>
              <a:defRPr/>
            </a:pPr>
            <a:r>
              <a:rPr lang="en-GB" dirty="0"/>
              <a:t>Disclaimer</a:t>
            </a:r>
            <a:endParaRPr dirty="0"/>
          </a:p>
        </p:txBody>
      </p: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2</a:t>
            </a:fld>
            <a:endParaRPr altLang="en-US" sz="900">
              <a:solidFill>
                <a:schemeClr val="bg1"/>
              </a:solidFill>
              <a:ea typeface="ヒラギノ角ゴ Pro W3"/>
              <a:cs typeface="ヒラギノ角ゴ Pro W3"/>
            </a:endParaRPr>
          </a:p>
        </p:txBody>
      </p:sp>
    </p:spTree>
    <p:extLst>
      <p:ext uri="{BB962C8B-B14F-4D97-AF65-F5344CB8AC3E}">
        <p14:creationId xmlns:p14="http://schemas.microsoft.com/office/powerpoint/2010/main" val="93094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1"/>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pPr>
                <a:spcAft>
                  <a:spcPts val="0"/>
                </a:spcAft>
              </a:pPr>
              <a:t>20</a:t>
            </a:fld>
            <a:endParaRPr/>
          </a:p>
        </p:txBody>
      </p:sp>
      <p:sp>
        <p:nvSpPr>
          <p:cNvPr id="584" name="Google Shape;584;p21"/>
          <p:cNvSpPr txBox="1">
            <a:spLocks noGrp="1"/>
          </p:cNvSpPr>
          <p:nvPr>
            <p:ph type="body" idx="4294967295"/>
          </p:nvPr>
        </p:nvSpPr>
        <p:spPr>
          <a:xfrm>
            <a:off x="463551" y="729530"/>
            <a:ext cx="8404225" cy="1310492"/>
          </a:xfrm>
          <a:prstGeom prst="rect">
            <a:avLst/>
          </a:prstGeom>
          <a:noFill/>
          <a:ln>
            <a:noFill/>
          </a:ln>
        </p:spPr>
        <p:txBody>
          <a:bodyPr spcFirstLastPara="1" vert="horz" wrap="square" lIns="0" tIns="0" rIns="0" bIns="0" numCol="1" anchor="t" anchorCtr="0" compatLnSpc="1">
            <a:prstTxWarp prst="textNoShape">
              <a:avLst/>
            </a:prstTxWarp>
            <a:noAutofit/>
          </a:bodyPr>
          <a:lstStyle/>
          <a:p>
            <a:pPr marL="285729" indent="-285729">
              <a:spcBef>
                <a:spcPts val="0"/>
              </a:spcBef>
              <a:spcAft>
                <a:spcPts val="0"/>
              </a:spcAft>
              <a:buSzPts val="2400"/>
              <a:buFont typeface="Arial"/>
              <a:buChar char="•"/>
            </a:pPr>
            <a:r>
              <a:rPr lang="en-GB" sz="1800" dirty="0"/>
              <a:t>How does biodiversity loss affect banks losses? </a:t>
            </a:r>
            <a:endParaRPr sz="1800" dirty="0"/>
          </a:p>
        </p:txBody>
      </p:sp>
      <p:sp>
        <p:nvSpPr>
          <p:cNvPr id="4" name="Google Shape;568;p19">
            <a:extLst>
              <a:ext uri="{FF2B5EF4-FFF2-40B4-BE49-F238E27FC236}">
                <a16:creationId xmlns:a16="http://schemas.microsoft.com/office/drawing/2014/main" id="{07D40A27-CF2F-8F68-0756-47A0DAD3B407}"/>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sz="2025" b="1" dirty="0"/>
              <a:t>Nature related risks for economy and banks</a:t>
            </a:r>
            <a:endParaRPr sz="2025" b="1" dirty="0"/>
          </a:p>
        </p:txBody>
      </p:sp>
      <p:pic>
        <p:nvPicPr>
          <p:cNvPr id="3" name="Picture 2">
            <a:extLst>
              <a:ext uri="{FF2B5EF4-FFF2-40B4-BE49-F238E27FC236}">
                <a16:creationId xmlns:a16="http://schemas.microsoft.com/office/drawing/2014/main" id="{0FF5FDC8-B6AA-5680-0FC7-D3ADE9DED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707" y="1024743"/>
            <a:ext cx="5906513" cy="3676597"/>
          </a:xfrm>
          <a:prstGeom prst="rect">
            <a:avLst/>
          </a:prstGeom>
        </p:spPr>
      </p:pic>
    </p:spTree>
    <p:extLst>
      <p:ext uri="{BB962C8B-B14F-4D97-AF65-F5344CB8AC3E}">
        <p14:creationId xmlns:p14="http://schemas.microsoft.com/office/powerpoint/2010/main" val="406102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627355-5CC6-4CAD-DD67-E500A4AAA9F3}"/>
              </a:ext>
            </a:extLst>
          </p:cNvPr>
          <p:cNvSpPr>
            <a:spLocks noGrp="1"/>
          </p:cNvSpPr>
          <p:nvPr>
            <p:ph type="sldNum" sz="quarter" idx="10"/>
          </p:nvPr>
        </p:nvSpPr>
        <p:spPr>
          <a:xfrm>
            <a:off x="4357689" y="4856163"/>
            <a:ext cx="414337" cy="138112"/>
          </a:xfrm>
        </p:spPr>
        <p:txBody>
          <a:bodyPr/>
          <a:lstStyle/>
          <a:p>
            <a:pPr>
              <a:defRPr/>
            </a:pPr>
            <a:fld id="{44320B71-EC71-4A7E-8C8A-9C555B387A1C}" type="slidenum">
              <a:rPr lang="en-GB" smtClean="0"/>
              <a:pPr>
                <a:defRPr/>
              </a:pPr>
              <a:t>21</a:t>
            </a:fld>
            <a:endParaRPr lang="en-GB"/>
          </a:p>
        </p:txBody>
      </p:sp>
      <p:sp>
        <p:nvSpPr>
          <p:cNvPr id="7" name="Content Placeholder 1">
            <a:extLst>
              <a:ext uri="{FF2B5EF4-FFF2-40B4-BE49-F238E27FC236}">
                <a16:creationId xmlns:a16="http://schemas.microsoft.com/office/drawing/2014/main" id="{3F36CC77-D67E-815A-C1D2-F849261843BD}"/>
              </a:ext>
            </a:extLst>
          </p:cNvPr>
          <p:cNvSpPr>
            <a:spLocks noGrp="1"/>
          </p:cNvSpPr>
          <p:nvPr>
            <p:ph idx="4294967295"/>
          </p:nvPr>
        </p:nvSpPr>
        <p:spPr>
          <a:xfrm>
            <a:off x="500481" y="634740"/>
            <a:ext cx="8143038" cy="3152889"/>
          </a:xfrm>
        </p:spPr>
        <p:txBody>
          <a:bodyPr/>
          <a:lstStyle/>
          <a:p>
            <a:r>
              <a:rPr lang="en-GB" sz="1800" dirty="0"/>
              <a:t>- Euro area NFCs generate an impact comparable to </a:t>
            </a:r>
            <a:r>
              <a:rPr lang="en-GB" sz="1800" b="1" dirty="0">
                <a:solidFill>
                  <a:schemeClr val="dk2"/>
                </a:solidFill>
              </a:rPr>
              <a:t>the loss of more than 580 million hectares </a:t>
            </a:r>
            <a:r>
              <a:rPr lang="en-GB" sz="1800" dirty="0"/>
              <a:t>of pristine nature worldwide  </a:t>
            </a:r>
            <a:endParaRPr lang="en-GB" sz="1800" b="1" dirty="0">
              <a:solidFill>
                <a:schemeClr val="tx2"/>
              </a:solidFill>
            </a:endParaRPr>
          </a:p>
          <a:p>
            <a:pPr marL="342892" indent="-342892">
              <a:buFontTx/>
              <a:buChar char="-"/>
            </a:pPr>
            <a:endParaRPr lang="en-GB" sz="1800" dirty="0"/>
          </a:p>
          <a:p>
            <a:pPr marL="342892" indent="-342892">
              <a:buFontTx/>
              <a:buChar char="-"/>
            </a:pPr>
            <a:endParaRPr lang="en-GB" sz="2000" dirty="0"/>
          </a:p>
          <a:p>
            <a:pPr marL="342892" indent="-342892">
              <a:buFontTx/>
              <a:buChar char="-"/>
            </a:pPr>
            <a:endParaRPr lang="en-GB" sz="2000" dirty="0"/>
          </a:p>
        </p:txBody>
      </p:sp>
      <p:grpSp>
        <p:nvGrpSpPr>
          <p:cNvPr id="12" name="Group 11">
            <a:extLst>
              <a:ext uri="{FF2B5EF4-FFF2-40B4-BE49-F238E27FC236}">
                <a16:creationId xmlns:a16="http://schemas.microsoft.com/office/drawing/2014/main" id="{2BEE3A8B-6673-811E-412D-E3F72BE99C93}"/>
              </a:ext>
            </a:extLst>
          </p:cNvPr>
          <p:cNvGrpSpPr/>
          <p:nvPr/>
        </p:nvGrpSpPr>
        <p:grpSpPr>
          <a:xfrm>
            <a:off x="1190649" y="1262978"/>
            <a:ext cx="7166839" cy="3245782"/>
            <a:chOff x="1263643" y="1421336"/>
            <a:chExt cx="7166839" cy="3245782"/>
          </a:xfrm>
        </p:grpSpPr>
        <p:grpSp>
          <p:nvGrpSpPr>
            <p:cNvPr id="11" name="Group 10">
              <a:extLst>
                <a:ext uri="{FF2B5EF4-FFF2-40B4-BE49-F238E27FC236}">
                  <a16:creationId xmlns:a16="http://schemas.microsoft.com/office/drawing/2014/main" id="{E8CD820B-D01A-BEF5-A9E9-237FDAA5178C}"/>
                </a:ext>
              </a:extLst>
            </p:cNvPr>
            <p:cNvGrpSpPr/>
            <p:nvPr/>
          </p:nvGrpSpPr>
          <p:grpSpPr>
            <a:xfrm>
              <a:off x="1263643" y="1421336"/>
              <a:ext cx="2889482" cy="3217974"/>
              <a:chOff x="1263643" y="1421336"/>
              <a:chExt cx="2889482" cy="3217974"/>
            </a:xfrm>
          </p:grpSpPr>
          <p:pic>
            <p:nvPicPr>
              <p:cNvPr id="8" name="Picture 7">
                <a:extLst>
                  <a:ext uri="{FF2B5EF4-FFF2-40B4-BE49-F238E27FC236}">
                    <a16:creationId xmlns:a16="http://schemas.microsoft.com/office/drawing/2014/main" id="{2C2E6FAA-EFAA-7EBA-36A5-CD35A1083D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133" r="62882" b="14859"/>
              <a:stretch/>
            </p:blipFill>
            <p:spPr>
              <a:xfrm>
                <a:off x="1263643" y="2179838"/>
                <a:ext cx="2827923" cy="2459472"/>
              </a:xfrm>
              <a:prstGeom prst="rect">
                <a:avLst/>
              </a:prstGeom>
            </p:spPr>
          </p:pic>
          <p:sp>
            <p:nvSpPr>
              <p:cNvPr id="2" name="TextBox 1">
                <a:extLst>
                  <a:ext uri="{FF2B5EF4-FFF2-40B4-BE49-F238E27FC236}">
                    <a16:creationId xmlns:a16="http://schemas.microsoft.com/office/drawing/2014/main" id="{69F89674-3395-780D-0F2B-BB67413B5D50}"/>
                  </a:ext>
                </a:extLst>
              </p:cNvPr>
              <p:cNvSpPr txBox="1"/>
              <p:nvPr/>
            </p:nvSpPr>
            <p:spPr>
              <a:xfrm>
                <a:off x="1458400" y="1421336"/>
                <a:ext cx="2694725" cy="577081"/>
              </a:xfrm>
              <a:prstGeom prst="rect">
                <a:avLst/>
              </a:prstGeom>
              <a:noFill/>
            </p:spPr>
            <p:txBody>
              <a:bodyPr wrap="square" rtlCol="0">
                <a:spAutoFit/>
              </a:bodyPr>
              <a:lstStyle/>
              <a:p>
                <a:r>
                  <a:rPr lang="en-US" sz="1050" b="1" dirty="0"/>
                  <a:t>a) EA NFCs impact by debtor country</a:t>
                </a:r>
              </a:p>
              <a:p>
                <a:endParaRPr lang="en-US" sz="1050" b="1" dirty="0"/>
              </a:p>
              <a:p>
                <a:r>
                  <a:rPr lang="en-GB" sz="1050" dirty="0">
                    <a:solidFill>
                      <a:srgbClr val="003299"/>
                    </a:solidFill>
                  </a:rPr>
                  <a:t>(Million MSA. ha. </a:t>
                </a:r>
                <a:r>
                  <a:rPr lang="en-GB" sz="1050" dirty="0" err="1">
                    <a:solidFill>
                      <a:srgbClr val="003299"/>
                    </a:solidFill>
                  </a:rPr>
                  <a:t>yr</a:t>
                </a:r>
                <a:r>
                  <a:rPr lang="en-GB" sz="1050" dirty="0">
                    <a:solidFill>
                      <a:srgbClr val="003299"/>
                    </a:solidFill>
                  </a:rPr>
                  <a:t>, percentages)</a:t>
                </a:r>
              </a:p>
            </p:txBody>
          </p:sp>
        </p:grpSp>
        <p:grpSp>
          <p:nvGrpSpPr>
            <p:cNvPr id="10" name="Group 9">
              <a:extLst>
                <a:ext uri="{FF2B5EF4-FFF2-40B4-BE49-F238E27FC236}">
                  <a16:creationId xmlns:a16="http://schemas.microsoft.com/office/drawing/2014/main" id="{CAEB442D-7D71-09C3-291A-BE2B93CEA966}"/>
                </a:ext>
              </a:extLst>
            </p:cNvPr>
            <p:cNvGrpSpPr/>
            <p:nvPr/>
          </p:nvGrpSpPr>
          <p:grpSpPr>
            <a:xfrm>
              <a:off x="4695449" y="1421336"/>
              <a:ext cx="3735033" cy="3245782"/>
              <a:chOff x="4695449" y="1421336"/>
              <a:chExt cx="3735033" cy="3245782"/>
            </a:xfrm>
          </p:grpSpPr>
          <p:pic>
            <p:nvPicPr>
              <p:cNvPr id="9" name="Picture 8">
                <a:extLst>
                  <a:ext uri="{FF2B5EF4-FFF2-40B4-BE49-F238E27FC236}">
                    <a16:creationId xmlns:a16="http://schemas.microsoft.com/office/drawing/2014/main" id="{7E83695D-130F-62DE-8B22-2170ED58DD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258" r="61411" b="15903"/>
              <a:stretch/>
            </p:blipFill>
            <p:spPr>
              <a:xfrm>
                <a:off x="4695449" y="2160000"/>
                <a:ext cx="2982002" cy="2507118"/>
              </a:xfrm>
              <a:prstGeom prst="rect">
                <a:avLst/>
              </a:prstGeom>
            </p:spPr>
          </p:pic>
          <p:sp>
            <p:nvSpPr>
              <p:cNvPr id="6" name="TextBox 5">
                <a:extLst>
                  <a:ext uri="{FF2B5EF4-FFF2-40B4-BE49-F238E27FC236}">
                    <a16:creationId xmlns:a16="http://schemas.microsoft.com/office/drawing/2014/main" id="{257011BE-ADC3-EA3B-8421-5157D980BFBD}"/>
                  </a:ext>
                </a:extLst>
              </p:cNvPr>
              <p:cNvSpPr txBox="1"/>
              <p:nvPr/>
            </p:nvSpPr>
            <p:spPr>
              <a:xfrm>
                <a:off x="4958830" y="1421336"/>
                <a:ext cx="3471652" cy="577081"/>
              </a:xfrm>
              <a:prstGeom prst="rect">
                <a:avLst/>
              </a:prstGeom>
              <a:noFill/>
            </p:spPr>
            <p:txBody>
              <a:bodyPr wrap="square" rtlCol="0">
                <a:spAutoFit/>
              </a:bodyPr>
              <a:lstStyle/>
              <a:p>
                <a:r>
                  <a:rPr lang="en-US" sz="1050" b="1" dirty="0"/>
                  <a:t>b) Banks’ financed impact by headquarter country</a:t>
                </a:r>
              </a:p>
              <a:p>
                <a:endParaRPr lang="en-US" sz="1050" b="1" dirty="0"/>
              </a:p>
              <a:p>
                <a:r>
                  <a:rPr lang="en-GB" sz="1050" dirty="0">
                    <a:solidFill>
                      <a:srgbClr val="003299"/>
                    </a:solidFill>
                  </a:rPr>
                  <a:t>(Million MSA. ha. </a:t>
                </a:r>
                <a:r>
                  <a:rPr lang="en-GB" sz="1050" dirty="0" err="1">
                    <a:solidFill>
                      <a:srgbClr val="003299"/>
                    </a:solidFill>
                  </a:rPr>
                  <a:t>yr</a:t>
                </a:r>
                <a:r>
                  <a:rPr lang="en-GB" sz="1050" dirty="0">
                    <a:solidFill>
                      <a:srgbClr val="003299"/>
                    </a:solidFill>
                  </a:rPr>
                  <a:t>, percentages)</a:t>
                </a:r>
              </a:p>
            </p:txBody>
          </p:sp>
        </p:grpSp>
      </p:grpSp>
      <p:sp>
        <p:nvSpPr>
          <p:cNvPr id="14" name="Google Shape;568;p19">
            <a:extLst>
              <a:ext uri="{FF2B5EF4-FFF2-40B4-BE49-F238E27FC236}">
                <a16:creationId xmlns:a16="http://schemas.microsoft.com/office/drawing/2014/main" id="{C8DBD4EA-B2E9-0D17-4D70-55A6BEE1E6FC}"/>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spcBef>
                <a:spcPts val="0"/>
              </a:spcBef>
              <a:spcAft>
                <a:spcPts val="0"/>
              </a:spcAft>
            </a:pPr>
            <a:r>
              <a:rPr lang="en-US" sz="2025" b="1" dirty="0"/>
              <a:t>Nature related risks for economy and banks</a:t>
            </a:r>
            <a:endParaRPr sz="2025" b="1" dirty="0"/>
          </a:p>
        </p:txBody>
      </p:sp>
      <p:sp>
        <p:nvSpPr>
          <p:cNvPr id="3" name="Google Shape;604;p23">
            <a:extLst>
              <a:ext uri="{FF2B5EF4-FFF2-40B4-BE49-F238E27FC236}">
                <a16:creationId xmlns:a16="http://schemas.microsoft.com/office/drawing/2014/main" id="{BFDAC4FA-49D9-6CB8-D384-F69E8E4C5FA8}"/>
              </a:ext>
            </a:extLst>
          </p:cNvPr>
          <p:cNvSpPr txBox="1"/>
          <p:nvPr/>
        </p:nvSpPr>
        <p:spPr>
          <a:xfrm>
            <a:off x="1670701" y="4500790"/>
            <a:ext cx="6070811" cy="20771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solidFill>
                  <a:schemeClr val="dk1"/>
                </a:solidFill>
                <a:latin typeface="Arial"/>
                <a:ea typeface="Arial"/>
                <a:cs typeface="Arial"/>
                <a:sym typeface="Arial"/>
              </a:rPr>
              <a:t>Ceglar et al., 2023. The impact of the euro area economy and banks on biodiversity. Accepted for publication </a:t>
            </a:r>
            <a:endParaRPr lang="en-US" dirty="0"/>
          </a:p>
        </p:txBody>
      </p:sp>
    </p:spTree>
    <p:extLst>
      <p:ext uri="{BB962C8B-B14F-4D97-AF65-F5344CB8AC3E}">
        <p14:creationId xmlns:p14="http://schemas.microsoft.com/office/powerpoint/2010/main" val="380173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2"/>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pPr>
                <a:spcAft>
                  <a:spcPts val="0"/>
                </a:spcAft>
              </a:pPr>
              <a:t>22</a:t>
            </a:fld>
            <a:endParaRPr/>
          </a:p>
        </p:txBody>
      </p:sp>
      <p:sp>
        <p:nvSpPr>
          <p:cNvPr id="3" name="Recorded changes in the atmosphere, oceans, cryosphere and biosphere provide evidence of a warming world…">
            <a:extLst>
              <a:ext uri="{FF2B5EF4-FFF2-40B4-BE49-F238E27FC236}">
                <a16:creationId xmlns:a16="http://schemas.microsoft.com/office/drawing/2014/main" id="{0B2343C6-0932-F9F6-3E8E-8520C138549F}"/>
              </a:ext>
            </a:extLst>
          </p:cNvPr>
          <p:cNvSpPr txBox="1">
            <a:spLocks/>
          </p:cNvSpPr>
          <p:nvPr/>
        </p:nvSpPr>
        <p:spPr>
          <a:xfrm>
            <a:off x="276600" y="800947"/>
            <a:ext cx="8404226" cy="25877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880"/>
              </a:spcBef>
              <a:spcAft>
                <a:spcPts val="0"/>
              </a:spcAft>
              <a:buClr>
                <a:srgbClr val="000000"/>
              </a:buClr>
              <a:buSzPts val="1400"/>
              <a:buFont typeface="Arial"/>
              <a:buNone/>
              <a:defRPr sz="2933"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133"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133"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133" b="0" i="1" u="none" strike="noStrike" cap="none">
                <a:solidFill>
                  <a:schemeClr val="dk1"/>
                </a:solidFill>
                <a:latin typeface="Arial"/>
                <a:ea typeface="Arial"/>
                <a:cs typeface="Arial"/>
                <a:sym typeface="Arial"/>
              </a:defRPr>
            </a:lvl5pPr>
            <a:lvl6pPr marL="2743200" marR="0" lvl="5" indent="-364045" algn="l" rtl="0">
              <a:lnSpc>
                <a:spcPct val="100000"/>
              </a:lnSpc>
              <a:spcBef>
                <a:spcPts val="0"/>
              </a:spcBef>
              <a:spcAft>
                <a:spcPts val="0"/>
              </a:spcAft>
              <a:buClr>
                <a:schemeClr val="dk1"/>
              </a:buClr>
              <a:buSzPts val="2133"/>
              <a:buFont typeface="Times"/>
              <a:buChar char="•"/>
              <a:defRPr sz="2133" b="0" i="1" u="none" strike="noStrike" cap="none">
                <a:solidFill>
                  <a:schemeClr val="dk1"/>
                </a:solidFill>
                <a:latin typeface="Arial"/>
                <a:ea typeface="Arial"/>
                <a:cs typeface="Arial"/>
                <a:sym typeface="Arial"/>
              </a:defRPr>
            </a:lvl6pPr>
            <a:lvl7pPr marL="3200400" marR="0" lvl="6" indent="-364045" algn="l" rtl="0">
              <a:lnSpc>
                <a:spcPct val="100000"/>
              </a:lnSpc>
              <a:spcBef>
                <a:spcPts val="0"/>
              </a:spcBef>
              <a:spcAft>
                <a:spcPts val="0"/>
              </a:spcAft>
              <a:buClr>
                <a:schemeClr val="dk1"/>
              </a:buClr>
              <a:buSzPts val="2133"/>
              <a:buFont typeface="Times"/>
              <a:buChar char="•"/>
              <a:defRPr sz="2133" b="0" i="1" u="none" strike="noStrike" cap="none">
                <a:solidFill>
                  <a:schemeClr val="dk1"/>
                </a:solidFill>
                <a:latin typeface="Arial"/>
                <a:ea typeface="Arial"/>
                <a:cs typeface="Arial"/>
                <a:sym typeface="Arial"/>
              </a:defRPr>
            </a:lvl7pPr>
            <a:lvl8pPr marL="3657600" marR="0" lvl="7" indent="-364045" algn="l" rtl="0">
              <a:lnSpc>
                <a:spcPct val="100000"/>
              </a:lnSpc>
              <a:spcBef>
                <a:spcPts val="0"/>
              </a:spcBef>
              <a:spcAft>
                <a:spcPts val="0"/>
              </a:spcAft>
              <a:buClr>
                <a:schemeClr val="dk1"/>
              </a:buClr>
              <a:buSzPts val="2133"/>
              <a:buFont typeface="Times"/>
              <a:buChar char="•"/>
              <a:defRPr sz="2133" b="0" i="1" u="none" strike="noStrike" cap="none">
                <a:solidFill>
                  <a:schemeClr val="dk1"/>
                </a:solidFill>
                <a:latin typeface="Arial"/>
                <a:ea typeface="Arial"/>
                <a:cs typeface="Arial"/>
                <a:sym typeface="Arial"/>
              </a:defRPr>
            </a:lvl8pPr>
            <a:lvl9pPr marL="4114800" marR="0" lvl="8" indent="-364045" algn="l" rtl="0">
              <a:lnSpc>
                <a:spcPct val="100000"/>
              </a:lnSpc>
              <a:spcBef>
                <a:spcPts val="0"/>
              </a:spcBef>
              <a:spcAft>
                <a:spcPts val="0"/>
              </a:spcAft>
              <a:buClr>
                <a:schemeClr val="dk1"/>
              </a:buClr>
              <a:buSzPts val="2133"/>
              <a:buFont typeface="Times"/>
              <a:buChar char="•"/>
              <a:defRPr sz="2133" b="0" i="1" u="none" strike="noStrike" cap="none">
                <a:solidFill>
                  <a:schemeClr val="dk1"/>
                </a:solidFill>
                <a:latin typeface="Arial"/>
                <a:ea typeface="Arial"/>
                <a:cs typeface="Arial"/>
                <a:sym typeface="Arial"/>
              </a:defRPr>
            </a:lvl9pPr>
          </a:lstStyle>
          <a:p>
            <a:pPr marL="584171" lvl="1" indent="-285736">
              <a:spcBef>
                <a:spcPts val="938"/>
              </a:spcBef>
              <a:buFont typeface="Arial" panose="020B0604020202020204" pitchFamily="34" charset="0"/>
              <a:buChar char="•"/>
            </a:pPr>
            <a:r>
              <a:rPr lang="en-US" dirty="0"/>
              <a:t>Nature and climate related risks are </a:t>
            </a:r>
            <a:r>
              <a:rPr lang="en-US" altLang="en-US" b="1" dirty="0">
                <a:solidFill>
                  <a:schemeClr val="dk2"/>
                </a:solidFill>
              </a:rPr>
              <a:t>interconnected</a:t>
            </a:r>
          </a:p>
          <a:p>
            <a:pPr marL="584171" lvl="1" indent="-285736">
              <a:spcBef>
                <a:spcPts val="938"/>
              </a:spcBef>
              <a:buFont typeface="Arial" panose="020B0604020202020204" pitchFamily="34" charset="0"/>
              <a:buChar char="•"/>
            </a:pPr>
            <a:r>
              <a:rPr lang="en-US" dirty="0"/>
              <a:t>Biodiversity and ecosystem services play essential role for </a:t>
            </a:r>
            <a:r>
              <a:rPr lang="en-US" b="1" dirty="0">
                <a:solidFill>
                  <a:schemeClr val="dk2"/>
                </a:solidFill>
              </a:rPr>
              <a:t>climate regulation</a:t>
            </a:r>
          </a:p>
          <a:p>
            <a:pPr marL="539714" lvl="1" indent="-285736">
              <a:spcBef>
                <a:spcPts val="938"/>
              </a:spcBef>
              <a:buFont typeface="Arial" panose="020B0604020202020204" pitchFamily="34" charset="0"/>
              <a:buChar char="•"/>
            </a:pPr>
            <a:r>
              <a:rPr lang="en-US" dirty="0"/>
              <a:t>The </a:t>
            </a:r>
            <a:r>
              <a:rPr lang="en-US" b="1" dirty="0">
                <a:solidFill>
                  <a:schemeClr val="dk2"/>
                </a:solidFill>
              </a:rPr>
              <a:t>loss of biodiversity </a:t>
            </a:r>
            <a:r>
              <a:rPr lang="en-US" dirty="0"/>
              <a:t>will further </a:t>
            </a:r>
            <a:r>
              <a:rPr lang="en-US" b="1" dirty="0">
                <a:solidFill>
                  <a:schemeClr val="dk2"/>
                </a:solidFill>
              </a:rPr>
              <a:t>accelerate climate change </a:t>
            </a:r>
            <a:r>
              <a:rPr lang="en-US" dirty="0"/>
              <a:t>if ecosystems are not effectively protected</a:t>
            </a:r>
          </a:p>
          <a:p>
            <a:pPr marL="539714" lvl="1" indent="-285736">
              <a:spcBef>
                <a:spcPts val="938"/>
              </a:spcBef>
              <a:buFont typeface="Arial" panose="020B0604020202020204" pitchFamily="34" charset="0"/>
              <a:buChar char="•"/>
            </a:pPr>
            <a:r>
              <a:rPr lang="en-US" b="1" dirty="0">
                <a:solidFill>
                  <a:schemeClr val="dk2"/>
                </a:solidFill>
              </a:rPr>
              <a:t>Climate change </a:t>
            </a:r>
            <a:r>
              <a:rPr lang="en-US" dirty="0"/>
              <a:t>contributes to the </a:t>
            </a:r>
            <a:r>
              <a:rPr lang="en-US" b="1" dirty="0">
                <a:solidFill>
                  <a:schemeClr val="dk2"/>
                </a:solidFill>
              </a:rPr>
              <a:t>loss of biodiversity</a:t>
            </a:r>
            <a:r>
              <a:rPr lang="en-US" b="1" dirty="0">
                <a:solidFill>
                  <a:schemeClr val="tx2"/>
                </a:solidFill>
                <a:ea typeface="+mj-ea"/>
                <a:cs typeface="+mj-cs"/>
              </a:rPr>
              <a:t> </a:t>
            </a:r>
            <a:r>
              <a:rPr lang="en-US" dirty="0"/>
              <a:t>and ecosystems (ecological regime shifts, disruption of critical ecosystem services, irreversible impacts)</a:t>
            </a:r>
          </a:p>
          <a:p>
            <a:pPr marL="584171" lvl="1" indent="-285736">
              <a:spcBef>
                <a:spcPts val="938"/>
              </a:spcBef>
              <a:buFont typeface="Arial" panose="020B0604020202020204" pitchFamily="34" charset="0"/>
              <a:buChar char="•"/>
            </a:pPr>
            <a:endParaRPr lang="en-US" b="1" dirty="0">
              <a:solidFill>
                <a:schemeClr val="tx2"/>
              </a:solidFill>
            </a:endParaRPr>
          </a:p>
          <a:p>
            <a:pPr marL="882614" lvl="2" indent="-285736">
              <a:spcBef>
                <a:spcPts val="938"/>
              </a:spcBef>
              <a:buFont typeface="Arial" panose="020B0604020202020204" pitchFamily="34" charset="0"/>
              <a:buChar char="•"/>
            </a:pPr>
            <a:endParaRPr lang="en-US" sz="1800" b="1" dirty="0">
              <a:solidFill>
                <a:schemeClr val="tx2"/>
              </a:solidFill>
            </a:endParaRPr>
          </a:p>
          <a:p>
            <a:pPr marL="584165" lvl="1" indent="-285736">
              <a:spcBef>
                <a:spcPts val="938"/>
              </a:spcBef>
              <a:buFont typeface="Arial" panose="020B0604020202020204" pitchFamily="34" charset="0"/>
              <a:buChar char="•"/>
            </a:pPr>
            <a:endParaRPr lang="en-GB" dirty="0"/>
          </a:p>
        </p:txBody>
      </p:sp>
      <p:sp>
        <p:nvSpPr>
          <p:cNvPr id="9" name="Google Shape;545;p16">
            <a:extLst>
              <a:ext uri="{FF2B5EF4-FFF2-40B4-BE49-F238E27FC236}">
                <a16:creationId xmlns:a16="http://schemas.microsoft.com/office/drawing/2014/main" id="{FC38E512-75F3-877D-C4F9-EEDCFB9E357E}"/>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b="1" dirty="0"/>
              <a:t>Compound shocks from climate change and biodiversity loss</a:t>
            </a:r>
            <a:endParaRPr b="1" dirty="0"/>
          </a:p>
        </p:txBody>
      </p:sp>
    </p:spTree>
    <p:extLst>
      <p:ext uri="{BB962C8B-B14F-4D97-AF65-F5344CB8AC3E}">
        <p14:creationId xmlns:p14="http://schemas.microsoft.com/office/powerpoint/2010/main" val="3080480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2" name="Google Shape;612;p24"/>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solidFill>
                  <a:srgbClr val="FFFFFF"/>
                </a:solidFill>
                <a:latin typeface="Arial"/>
                <a:ea typeface="Arial"/>
                <a:cs typeface="Arial"/>
                <a:sym typeface="Arial"/>
              </a:rPr>
              <a:pPr>
                <a:spcAft>
                  <a:spcPts val="0"/>
                </a:spcAft>
              </a:pPr>
              <a:t>23</a:t>
            </a:fld>
            <a:endParaRPr>
              <a:solidFill>
                <a:srgbClr val="FFFFFF"/>
              </a:solidFill>
              <a:latin typeface="Arial"/>
              <a:ea typeface="Arial"/>
              <a:cs typeface="Arial"/>
              <a:sym typeface="Arial"/>
            </a:endParaRPr>
          </a:p>
        </p:txBody>
      </p:sp>
      <p:sp>
        <p:nvSpPr>
          <p:cNvPr id="8" name="Google Shape;604;p23">
            <a:extLst>
              <a:ext uri="{FF2B5EF4-FFF2-40B4-BE49-F238E27FC236}">
                <a16:creationId xmlns:a16="http://schemas.microsoft.com/office/drawing/2014/main" id="{BCF22EF9-80B8-38A8-012A-357C3C2FC959}"/>
              </a:ext>
            </a:extLst>
          </p:cNvPr>
          <p:cNvSpPr txBox="1"/>
          <p:nvPr/>
        </p:nvSpPr>
        <p:spPr>
          <a:xfrm>
            <a:off x="1934048" y="4469474"/>
            <a:ext cx="6070811" cy="20771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solidFill>
                  <a:schemeClr val="dk1"/>
                </a:solidFill>
                <a:latin typeface="Arial"/>
                <a:ea typeface="Arial"/>
                <a:cs typeface="Arial"/>
                <a:sym typeface="Arial"/>
              </a:rPr>
              <a:t>Ceglar et al., The relationship between the European banks and nature, submitted to Nature Sustainability</a:t>
            </a:r>
            <a:endParaRPr dirty="0"/>
          </a:p>
        </p:txBody>
      </p:sp>
      <p:sp>
        <p:nvSpPr>
          <p:cNvPr id="11" name="Google Shape;545;p16">
            <a:extLst>
              <a:ext uri="{FF2B5EF4-FFF2-40B4-BE49-F238E27FC236}">
                <a16:creationId xmlns:a16="http://schemas.microsoft.com/office/drawing/2014/main" id="{54707849-F01B-3CCB-D6F0-D527E464554A}"/>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b="1" dirty="0"/>
              <a:t>Compound shocks from climate change and biodiversity loss</a:t>
            </a:r>
            <a:endParaRPr b="1" dirty="0"/>
          </a:p>
        </p:txBody>
      </p:sp>
      <p:pic>
        <p:nvPicPr>
          <p:cNvPr id="2" name="Picture 1">
            <a:extLst>
              <a:ext uri="{FF2B5EF4-FFF2-40B4-BE49-F238E27FC236}">
                <a16:creationId xmlns:a16="http://schemas.microsoft.com/office/drawing/2014/main" id="{CF6D9082-2027-BF57-2610-FD15ECAE4FB1}"/>
              </a:ext>
            </a:extLst>
          </p:cNvPr>
          <p:cNvPicPr>
            <a:picLocks noChangeAspect="1"/>
          </p:cNvPicPr>
          <p:nvPr/>
        </p:nvPicPr>
        <p:blipFill>
          <a:blip r:embed="rId3"/>
          <a:stretch>
            <a:fillRect/>
          </a:stretch>
        </p:blipFill>
        <p:spPr>
          <a:xfrm>
            <a:off x="2001283" y="521827"/>
            <a:ext cx="5541485" cy="39764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9"/>
          <p:cNvSpPr txBox="1">
            <a:spLocks noGrp="1"/>
          </p:cNvSpPr>
          <p:nvPr>
            <p:ph type="sldNum" idx="12"/>
          </p:nvPr>
        </p:nvSpPr>
        <p:spPr>
          <a:xfrm>
            <a:off x="4357689" y="440340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pPr>
                <a:spcAft>
                  <a:spcPts val="0"/>
                </a:spcAft>
              </a:pPr>
              <a:t>24</a:t>
            </a:fld>
            <a:endParaRPr/>
          </a:p>
        </p:txBody>
      </p:sp>
      <p:sp>
        <p:nvSpPr>
          <p:cNvPr id="476" name="Google Shape;476;p9"/>
          <p:cNvSpPr txBox="1">
            <a:spLocks noGrp="1"/>
          </p:cNvSpPr>
          <p:nvPr>
            <p:ph type="body" idx="4294967295"/>
          </p:nvPr>
        </p:nvSpPr>
        <p:spPr>
          <a:xfrm>
            <a:off x="122988" y="601986"/>
            <a:ext cx="8255837" cy="4114880"/>
          </a:xfrm>
          <a:prstGeom prst="rect">
            <a:avLst/>
          </a:prstGeom>
          <a:noFill/>
          <a:ln>
            <a:noFill/>
          </a:ln>
        </p:spPr>
        <p:txBody>
          <a:bodyPr spcFirstLastPara="1" vert="horz" wrap="square" lIns="0" tIns="0" rIns="0" bIns="0" numCol="1" anchor="t" anchorCtr="0" compatLnSpc="1">
            <a:prstTxWarp prst="textNoShape">
              <a:avLst/>
            </a:prstTxWarp>
            <a:noAutofit/>
          </a:bodyPr>
          <a:lstStyle/>
          <a:p>
            <a:pPr marL="584171" lvl="1" indent="-285736">
              <a:spcBef>
                <a:spcPts val="0"/>
              </a:spcBef>
              <a:spcAft>
                <a:spcPts val="0"/>
              </a:spcAft>
              <a:buClr>
                <a:schemeClr val="dk2"/>
              </a:buClr>
              <a:buSzPts val="2133"/>
              <a:buFont typeface="Arial"/>
              <a:buChar char="•"/>
            </a:pPr>
            <a:r>
              <a:rPr lang="en-US" sz="1600" b="1" dirty="0">
                <a:solidFill>
                  <a:schemeClr val="dk2"/>
                </a:solidFill>
              </a:rPr>
              <a:t>Forests and their sustainable management is important for atmospheric CO2 uptake and storage, mitigate climate hazards such as droughts, heat waves and floods</a:t>
            </a:r>
            <a:endParaRPr sz="1600" i="1" dirty="0">
              <a:solidFill>
                <a:schemeClr val="dk2"/>
              </a:solidFill>
            </a:endParaRPr>
          </a:p>
          <a:p>
            <a:pPr marL="882614" lvl="2" indent="-285735">
              <a:spcBef>
                <a:spcPts val="938"/>
              </a:spcBef>
              <a:spcAft>
                <a:spcPts val="0"/>
              </a:spcAft>
              <a:buClr>
                <a:schemeClr val="dk1"/>
              </a:buClr>
              <a:buSzPts val="1867"/>
              <a:buFont typeface="Arial"/>
              <a:buChar char="•"/>
            </a:pPr>
            <a:r>
              <a:rPr lang="en-GB" sz="1400" dirty="0"/>
              <a:t>Deforestation and unsustainable forest management reduces their capability to mitigate climate extremes</a:t>
            </a:r>
            <a:endParaRPr lang="sl-SI" sz="1400" dirty="0"/>
          </a:p>
          <a:p>
            <a:pPr marL="882614" lvl="2" indent="-285735">
              <a:spcBef>
                <a:spcPts val="938"/>
              </a:spcBef>
              <a:spcAft>
                <a:spcPts val="0"/>
              </a:spcAft>
              <a:buClr>
                <a:schemeClr val="dk1"/>
              </a:buClr>
              <a:buSzPts val="1867"/>
              <a:buFont typeface="Arial"/>
              <a:buChar char="•"/>
            </a:pPr>
            <a:r>
              <a:rPr lang="en-GB" sz="1400" dirty="0"/>
              <a:t>Climate change is increasing the risk of forest fires, insect and disease outbreaks, windstorms</a:t>
            </a:r>
            <a:endParaRPr lang="sl-SI" sz="1400" dirty="0"/>
          </a:p>
          <a:p>
            <a:pPr marL="882614" lvl="2" indent="-285735">
              <a:spcBef>
                <a:spcPts val="938"/>
              </a:spcBef>
              <a:spcAft>
                <a:spcPts val="0"/>
              </a:spcAft>
              <a:buClr>
                <a:schemeClr val="dk1"/>
              </a:buClr>
              <a:buSzPts val="1867"/>
              <a:buFont typeface="Arial"/>
              <a:buChar char="•"/>
            </a:pPr>
            <a:r>
              <a:rPr lang="en-GB" sz="1400" dirty="0"/>
              <a:t>Example</a:t>
            </a:r>
            <a:r>
              <a:rPr lang="sl-SI" sz="1400" dirty="0"/>
              <a:t>: </a:t>
            </a:r>
            <a:r>
              <a:rPr lang="en-GB" sz="1400" dirty="0"/>
              <a:t>compound event in August 2023 flooding in Slovenia caused direct damage of around 5 % of national GDP (European Commission, 2023)</a:t>
            </a:r>
            <a:endParaRPr sz="1400" dirty="0"/>
          </a:p>
          <a:p>
            <a:pPr marL="882614" lvl="2" indent="-184151">
              <a:spcBef>
                <a:spcPts val="938"/>
              </a:spcBef>
              <a:spcAft>
                <a:spcPts val="0"/>
              </a:spcAft>
              <a:buClr>
                <a:schemeClr val="dk1"/>
              </a:buClr>
              <a:buSzPts val="2133"/>
            </a:pPr>
            <a:endParaRPr dirty="0">
              <a:solidFill>
                <a:schemeClr val="dk2"/>
              </a:solidFill>
            </a:endParaRPr>
          </a:p>
          <a:p>
            <a:pPr marL="882614" lvl="2" indent="-196820">
              <a:spcBef>
                <a:spcPts val="938"/>
              </a:spcBef>
              <a:spcAft>
                <a:spcPts val="0"/>
              </a:spcAft>
              <a:buClr>
                <a:schemeClr val="dk1"/>
              </a:buClr>
              <a:buSzPts val="1867"/>
            </a:pPr>
            <a:endParaRPr sz="1400" b="1" dirty="0">
              <a:solidFill>
                <a:schemeClr val="dk2"/>
              </a:solidFill>
            </a:endParaRPr>
          </a:p>
          <a:p>
            <a:pPr marL="584165" lvl="1" indent="-184151">
              <a:spcBef>
                <a:spcPts val="938"/>
              </a:spcBef>
              <a:spcAft>
                <a:spcPts val="0"/>
              </a:spcAft>
              <a:buClr>
                <a:schemeClr val="dk1"/>
              </a:buClr>
              <a:buSzPts val="2133"/>
            </a:pPr>
            <a:endParaRPr sz="1600" dirty="0"/>
          </a:p>
          <a:p>
            <a:pPr marL="584165" lvl="1" indent="-184151">
              <a:spcBef>
                <a:spcPts val="938"/>
              </a:spcBef>
              <a:spcAft>
                <a:spcPts val="0"/>
              </a:spcAft>
              <a:buClr>
                <a:schemeClr val="dk1"/>
              </a:buClr>
              <a:buSzPts val="2133"/>
            </a:pPr>
            <a:endParaRPr sz="1600" dirty="0"/>
          </a:p>
        </p:txBody>
      </p:sp>
      <p:sp>
        <p:nvSpPr>
          <p:cNvPr id="478" name="Google Shape;478;p9"/>
          <p:cNvSpPr/>
          <p:nvPr/>
        </p:nvSpPr>
        <p:spPr>
          <a:xfrm rot="2520579">
            <a:off x="2930387" y="3943223"/>
            <a:ext cx="2271915" cy="681605"/>
          </a:xfrm>
          <a:prstGeom prst="ellipse">
            <a:avLst/>
          </a:prstGeom>
          <a:solidFill>
            <a:schemeClr val="dk2">
              <a:alpha val="32941"/>
            </a:schemeClr>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spAutoFit/>
          </a:bodyPr>
          <a:lstStyle/>
          <a:p>
            <a:pPr algn="ctr">
              <a:spcBef>
                <a:spcPts val="0"/>
              </a:spcBef>
              <a:spcAft>
                <a:spcPts val="0"/>
              </a:spcAft>
              <a:buClr>
                <a:schemeClr val="dk1"/>
              </a:buClr>
              <a:buSzPts val="1800"/>
            </a:pPr>
            <a:r>
              <a:rPr lang="en-US" sz="1350" dirty="0">
                <a:solidFill>
                  <a:schemeClr val="dk1"/>
                </a:solidFill>
              </a:rPr>
              <a:t>Forest disturbances</a:t>
            </a:r>
            <a:endParaRPr sz="1350" dirty="0">
              <a:solidFill>
                <a:schemeClr val="dk1"/>
              </a:solidFill>
              <a:latin typeface="Arial"/>
              <a:ea typeface="Arial"/>
              <a:cs typeface="Arial"/>
              <a:sym typeface="Arial"/>
            </a:endParaRPr>
          </a:p>
        </p:txBody>
      </p:sp>
      <p:sp>
        <p:nvSpPr>
          <p:cNvPr id="479" name="Google Shape;479;p9"/>
          <p:cNvSpPr/>
          <p:nvPr/>
        </p:nvSpPr>
        <p:spPr>
          <a:xfrm rot="-1343524">
            <a:off x="3082190" y="3010315"/>
            <a:ext cx="2337434" cy="681605"/>
          </a:xfrm>
          <a:prstGeom prst="ellipse">
            <a:avLst/>
          </a:prstGeom>
          <a:solidFill>
            <a:schemeClr val="dk2">
              <a:alpha val="33725"/>
            </a:schemeClr>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spAutoFit/>
          </a:bodyPr>
          <a:lstStyle/>
          <a:p>
            <a:pPr algn="ctr">
              <a:spcBef>
                <a:spcPts val="0"/>
              </a:spcBef>
              <a:spcAft>
                <a:spcPts val="0"/>
              </a:spcAft>
              <a:buClr>
                <a:schemeClr val="dk1"/>
              </a:buClr>
              <a:buSzPts val="1800"/>
            </a:pPr>
            <a:r>
              <a:rPr lang="en-US" sz="1350" dirty="0">
                <a:solidFill>
                  <a:schemeClr val="dk1"/>
                </a:solidFill>
                <a:latin typeface="Arial"/>
                <a:ea typeface="Arial"/>
                <a:cs typeface="Arial"/>
                <a:sym typeface="Arial"/>
              </a:rPr>
              <a:t>Extreme precipitation</a:t>
            </a:r>
            <a:endParaRPr sz="1350" dirty="0">
              <a:solidFill>
                <a:schemeClr val="dk1"/>
              </a:solidFill>
              <a:latin typeface="Arial"/>
              <a:ea typeface="Arial"/>
              <a:cs typeface="Arial"/>
              <a:sym typeface="Arial"/>
            </a:endParaRPr>
          </a:p>
        </p:txBody>
      </p:sp>
      <p:sp>
        <p:nvSpPr>
          <p:cNvPr id="480" name="Google Shape;480;p9"/>
          <p:cNvSpPr/>
          <p:nvPr/>
        </p:nvSpPr>
        <p:spPr>
          <a:xfrm>
            <a:off x="1335957" y="3337939"/>
            <a:ext cx="2337435" cy="681605"/>
          </a:xfrm>
          <a:prstGeom prst="ellipse">
            <a:avLst/>
          </a:prstGeom>
          <a:solidFill>
            <a:schemeClr val="dk2">
              <a:alpha val="32941"/>
            </a:schemeClr>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spAutoFit/>
          </a:bodyPr>
          <a:lstStyle/>
          <a:p>
            <a:pPr algn="ctr">
              <a:spcBef>
                <a:spcPts val="0"/>
              </a:spcBef>
              <a:spcAft>
                <a:spcPts val="0"/>
              </a:spcAft>
              <a:buClr>
                <a:schemeClr val="dk1"/>
              </a:buClr>
              <a:buSzPts val="1800"/>
            </a:pPr>
            <a:r>
              <a:rPr lang="en-US" sz="1350" dirty="0">
                <a:solidFill>
                  <a:schemeClr val="dk1"/>
                </a:solidFill>
                <a:latin typeface="Arial"/>
                <a:ea typeface="Arial"/>
                <a:cs typeface="Arial"/>
                <a:sym typeface="Arial"/>
              </a:rPr>
              <a:t>Preceding saturated soils</a:t>
            </a:r>
            <a:endParaRPr sz="1350" dirty="0">
              <a:solidFill>
                <a:schemeClr val="dk1"/>
              </a:solidFill>
              <a:latin typeface="Arial"/>
              <a:ea typeface="Arial"/>
              <a:cs typeface="Arial"/>
              <a:sym typeface="Arial"/>
            </a:endParaRPr>
          </a:p>
        </p:txBody>
      </p:sp>
      <p:cxnSp>
        <p:nvCxnSpPr>
          <p:cNvPr id="481" name="Google Shape;481;p9"/>
          <p:cNvCxnSpPr/>
          <p:nvPr/>
        </p:nvCxnSpPr>
        <p:spPr>
          <a:xfrm rot="10800000">
            <a:off x="3382483" y="3688785"/>
            <a:ext cx="2396447" cy="0"/>
          </a:xfrm>
          <a:prstGeom prst="straightConnector1">
            <a:avLst/>
          </a:prstGeom>
          <a:solidFill>
            <a:schemeClr val="dk2"/>
          </a:solidFill>
          <a:ln w="47625" cap="flat" cmpd="sng">
            <a:solidFill>
              <a:srgbClr val="4E2225"/>
            </a:solidFill>
            <a:prstDash val="solid"/>
            <a:round/>
            <a:headEnd type="none" w="sm" len="sm"/>
            <a:tailEnd type="triangle" w="med" len="med"/>
          </a:ln>
        </p:spPr>
      </p:cxnSp>
      <p:sp>
        <p:nvSpPr>
          <p:cNvPr id="482" name="Google Shape;482;p9"/>
          <p:cNvSpPr txBox="1"/>
          <p:nvPr/>
        </p:nvSpPr>
        <p:spPr>
          <a:xfrm>
            <a:off x="5761519" y="3418972"/>
            <a:ext cx="1715890" cy="692467"/>
          </a:xfrm>
          <a:prstGeom prst="rect">
            <a:avLst/>
          </a:prstGeom>
          <a:noFill/>
          <a:ln>
            <a:noFill/>
          </a:ln>
        </p:spPr>
        <p:txBody>
          <a:bodyPr spcFirstLastPara="1" wrap="square" lIns="68569" tIns="34275" rIns="68569" bIns="34275" anchor="t" anchorCtr="0">
            <a:spAutoFit/>
          </a:bodyPr>
          <a:lstStyle/>
          <a:p>
            <a:pPr algn="ctr">
              <a:spcBef>
                <a:spcPts val="0"/>
              </a:spcBef>
              <a:spcAft>
                <a:spcPts val="0"/>
              </a:spcAft>
            </a:pPr>
            <a:r>
              <a:rPr lang="en-US" sz="1350" dirty="0">
                <a:solidFill>
                  <a:schemeClr val="dk1"/>
                </a:solidFill>
                <a:latin typeface="Arial"/>
                <a:ea typeface="Arial"/>
                <a:cs typeface="Arial"/>
                <a:sym typeface="Arial"/>
              </a:rPr>
              <a:t>Events leading to high economic damage</a:t>
            </a:r>
            <a:endParaRPr sz="1350" dirty="0">
              <a:solidFill>
                <a:schemeClr val="dk1"/>
              </a:solidFill>
              <a:latin typeface="Arial"/>
              <a:ea typeface="Arial"/>
              <a:cs typeface="Arial"/>
              <a:sym typeface="Arial"/>
            </a:endParaRPr>
          </a:p>
        </p:txBody>
      </p:sp>
      <p:sp>
        <p:nvSpPr>
          <p:cNvPr id="4" name="Google Shape;545;p16">
            <a:extLst>
              <a:ext uri="{FF2B5EF4-FFF2-40B4-BE49-F238E27FC236}">
                <a16:creationId xmlns:a16="http://schemas.microsoft.com/office/drawing/2014/main" id="{1D785679-F822-4028-1D7F-3F1B5CB1D1F9}"/>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b="1" dirty="0"/>
              <a:t>Compound shocks from climate change and biodiversity loss</a:t>
            </a:r>
            <a:endParaRP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3"/>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pPr>
                <a:spcAft>
                  <a:spcPts val="0"/>
                </a:spcAft>
              </a:pPr>
              <a:t>25</a:t>
            </a:fld>
            <a:endParaRPr/>
          </a:p>
        </p:txBody>
      </p:sp>
      <p:sp>
        <p:nvSpPr>
          <p:cNvPr id="601" name="Google Shape;601;p23"/>
          <p:cNvSpPr txBox="1">
            <a:spLocks noGrp="1"/>
          </p:cNvSpPr>
          <p:nvPr>
            <p:ph type="body" idx="4294967295"/>
          </p:nvPr>
        </p:nvSpPr>
        <p:spPr>
          <a:xfrm>
            <a:off x="419883" y="752079"/>
            <a:ext cx="8304235" cy="3997166"/>
          </a:xfrm>
          <a:prstGeom prst="rect">
            <a:avLst/>
          </a:prstGeom>
          <a:noFill/>
          <a:ln>
            <a:noFill/>
          </a:ln>
        </p:spPr>
        <p:txBody>
          <a:bodyPr spcFirstLastPara="1" vert="horz" wrap="square" lIns="0" tIns="0" rIns="0" bIns="0" numCol="1" anchor="t" anchorCtr="0" compatLnSpc="1">
            <a:prstTxWarp prst="textNoShape">
              <a:avLst/>
            </a:prstTxWarp>
            <a:noAutofit/>
          </a:bodyPr>
          <a:lstStyle/>
          <a:p>
            <a:pPr marL="285729" indent="-285729">
              <a:spcBef>
                <a:spcPts val="0"/>
              </a:spcBef>
              <a:spcAft>
                <a:spcPts val="0"/>
              </a:spcAft>
              <a:buSzPts val="2400"/>
              <a:buFont typeface="Arial"/>
              <a:buChar char="•"/>
            </a:pPr>
            <a:r>
              <a:rPr lang="en-GB" sz="1800" dirty="0"/>
              <a:t>How can climate hazards and ecosystem degradation compound to amplify the risks? </a:t>
            </a:r>
            <a:endParaRPr dirty="0"/>
          </a:p>
          <a:p>
            <a:pPr marL="584171" lvl="1" indent="-285736">
              <a:spcBef>
                <a:spcPts val="938"/>
              </a:spcBef>
              <a:spcAft>
                <a:spcPts val="0"/>
              </a:spcAft>
              <a:buClr>
                <a:schemeClr val="dk1"/>
              </a:buClr>
              <a:buSzPts val="2000"/>
              <a:buFont typeface="Arial"/>
              <a:buChar char="•"/>
            </a:pPr>
            <a:r>
              <a:rPr lang="en-US" sz="1500" dirty="0"/>
              <a:t>Case study: droughts and dependency of economic activities on surface water provision </a:t>
            </a:r>
            <a:endParaRPr sz="1500" dirty="0"/>
          </a:p>
        </p:txBody>
      </p:sp>
      <p:pic>
        <p:nvPicPr>
          <p:cNvPr id="602" name="Google Shape;602;p23"/>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799616" y="1878320"/>
            <a:ext cx="7543800" cy="2571750"/>
          </a:xfrm>
          <a:prstGeom prst="rect">
            <a:avLst/>
          </a:prstGeom>
          <a:noFill/>
          <a:ln>
            <a:noFill/>
          </a:ln>
        </p:spPr>
      </p:pic>
      <p:sp>
        <p:nvSpPr>
          <p:cNvPr id="604" name="Google Shape;604;p23"/>
          <p:cNvSpPr txBox="1"/>
          <p:nvPr/>
        </p:nvSpPr>
        <p:spPr>
          <a:xfrm>
            <a:off x="1536595" y="4450070"/>
            <a:ext cx="6070811" cy="20771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solidFill>
                  <a:schemeClr val="dk1"/>
                </a:solidFill>
                <a:latin typeface="Arial"/>
                <a:ea typeface="Arial"/>
                <a:cs typeface="Arial"/>
                <a:sym typeface="Arial"/>
              </a:rPr>
              <a:t>Ceglar et al., The relationship between the European banks and nature, submitted to Nature Sustainability</a:t>
            </a:r>
            <a:endParaRPr dirty="0"/>
          </a:p>
        </p:txBody>
      </p:sp>
      <p:sp>
        <p:nvSpPr>
          <p:cNvPr id="4" name="Google Shape;545;p16">
            <a:extLst>
              <a:ext uri="{FF2B5EF4-FFF2-40B4-BE49-F238E27FC236}">
                <a16:creationId xmlns:a16="http://schemas.microsoft.com/office/drawing/2014/main" id="{6F09B7BB-0AD3-0ADD-3CEF-17EFEAFF884E}"/>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b="1" dirty="0"/>
              <a:t>Compound shocks from climate change and biodiversity loss</a:t>
            </a:r>
            <a:endParaRPr b="1" dirty="0"/>
          </a:p>
        </p:txBody>
      </p:sp>
    </p:spTree>
    <p:extLst>
      <p:ext uri="{BB962C8B-B14F-4D97-AF65-F5344CB8AC3E}">
        <p14:creationId xmlns:p14="http://schemas.microsoft.com/office/powerpoint/2010/main" val="801685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4"/>
          <p:cNvSpPr txBox="1">
            <a:spLocks noGrp="1"/>
          </p:cNvSpPr>
          <p:nvPr>
            <p:ph type="body" idx="4294967295"/>
          </p:nvPr>
        </p:nvSpPr>
        <p:spPr>
          <a:xfrm>
            <a:off x="319517" y="598192"/>
            <a:ext cx="8504966" cy="1727026"/>
          </a:xfrm>
          <a:prstGeom prst="rect">
            <a:avLst/>
          </a:prstGeom>
          <a:noFill/>
          <a:ln>
            <a:noFill/>
          </a:ln>
        </p:spPr>
        <p:txBody>
          <a:bodyPr spcFirstLastPara="1" vert="horz" wrap="square" lIns="0" tIns="0" rIns="0" bIns="0" numCol="1" anchor="t" anchorCtr="0" compatLnSpc="1">
            <a:prstTxWarp prst="textNoShape">
              <a:avLst/>
            </a:prstTxWarp>
            <a:noAutofit/>
          </a:bodyPr>
          <a:lstStyle/>
          <a:p>
            <a:pPr marL="285729" indent="-285729">
              <a:spcBef>
                <a:spcPts val="0"/>
              </a:spcBef>
              <a:buSzPts val="2400"/>
              <a:buFont typeface="Arial"/>
              <a:buChar char="•"/>
            </a:pPr>
            <a:r>
              <a:rPr lang="en-GB" sz="1800" dirty="0"/>
              <a:t>Materialization of shocks depend on the region of analysis</a:t>
            </a:r>
          </a:p>
          <a:p>
            <a:pPr marL="285729" indent="-285729">
              <a:spcBef>
                <a:spcPts val="0"/>
              </a:spcBef>
              <a:buSzPts val="2400"/>
              <a:buFont typeface="Arial"/>
              <a:buChar char="•"/>
            </a:pPr>
            <a:r>
              <a:rPr lang="en-US" sz="1800" dirty="0"/>
              <a:t>Incorporating shocks into scenario analysis:</a:t>
            </a:r>
          </a:p>
          <a:p>
            <a:pPr marL="882614" lvl="2" indent="-285735">
              <a:spcBef>
                <a:spcPts val="938"/>
              </a:spcBef>
              <a:buClr>
                <a:schemeClr val="dk1"/>
              </a:buClr>
              <a:buSzPts val="1867"/>
              <a:buFont typeface="Arial"/>
              <a:buChar char="•"/>
            </a:pPr>
            <a:r>
              <a:rPr lang="en-US" sz="1400" dirty="0"/>
              <a:t>Develop the narratives</a:t>
            </a:r>
          </a:p>
          <a:p>
            <a:pPr marL="882614" lvl="2" indent="-285735">
              <a:spcBef>
                <a:spcPts val="938"/>
              </a:spcBef>
              <a:buClr>
                <a:schemeClr val="dk1"/>
              </a:buClr>
              <a:buSzPts val="1867"/>
              <a:buFont typeface="Arial"/>
              <a:buChar char="•"/>
            </a:pPr>
            <a:r>
              <a:rPr lang="en-US" sz="1400" dirty="0"/>
              <a:t>Work with scientific community to add quantification to these scenarios</a:t>
            </a:r>
          </a:p>
          <a:p>
            <a:pPr marL="882614" lvl="2" indent="-285735">
              <a:spcBef>
                <a:spcPts val="938"/>
              </a:spcBef>
              <a:buClr>
                <a:schemeClr val="dk1"/>
              </a:buClr>
              <a:buSzPts val="1867"/>
              <a:buFont typeface="Arial"/>
              <a:buChar char="•"/>
            </a:pPr>
            <a:r>
              <a:rPr lang="en-US" sz="1400" dirty="0"/>
              <a:t>Incorporate these scenarios into existing toolbox of financial institutions</a:t>
            </a:r>
          </a:p>
          <a:p>
            <a:pPr marL="882614" lvl="2" indent="-285735">
              <a:spcBef>
                <a:spcPts val="938"/>
              </a:spcBef>
              <a:buClr>
                <a:schemeClr val="dk1"/>
              </a:buClr>
              <a:buSzPts val="1867"/>
              <a:buFont typeface="Arial"/>
              <a:buChar char="•"/>
            </a:pPr>
            <a:endParaRPr lang="en-US" sz="1400" dirty="0"/>
          </a:p>
        </p:txBody>
      </p:sp>
      <p:sp>
        <p:nvSpPr>
          <p:cNvPr id="612" name="Google Shape;612;p24"/>
          <p:cNvSpPr txBox="1">
            <a:spLocks noGrp="1"/>
          </p:cNvSpPr>
          <p:nvPr>
            <p:ph type="sldNum" idx="12"/>
          </p:nvPr>
        </p:nvSpPr>
        <p:spPr>
          <a:xfrm>
            <a:off x="4357689" y="4856163"/>
            <a:ext cx="414337" cy="138112"/>
          </a:xfrm>
          <a:prstGeom prst="rect">
            <a:avLst/>
          </a:prstGeom>
          <a:noFill/>
          <a:ln>
            <a:noFill/>
          </a:ln>
        </p:spPr>
        <p:txBody>
          <a:bodyPr spcFirstLastPara="1" wrap="square" lIns="0" tIns="0" rIns="0" bIns="0" anchor="ctr" anchorCtr="0">
            <a:noAutofit/>
          </a:bodyPr>
          <a:lstStyle/>
          <a:p>
            <a:pPr>
              <a:spcAft>
                <a:spcPts val="0"/>
              </a:spcAft>
            </a:pPr>
            <a:fld id="{00000000-1234-1234-1234-123412341234}" type="slidenum">
              <a:rPr lang="en-US">
                <a:solidFill>
                  <a:srgbClr val="FFFFFF"/>
                </a:solidFill>
                <a:latin typeface="Arial"/>
                <a:ea typeface="Arial"/>
                <a:cs typeface="Arial"/>
                <a:sym typeface="Arial"/>
              </a:rPr>
              <a:pPr>
                <a:spcAft>
                  <a:spcPts val="0"/>
                </a:spcAft>
              </a:pPr>
              <a:t>26</a:t>
            </a:fld>
            <a:endParaRPr>
              <a:solidFill>
                <a:srgbClr val="FFFFFF"/>
              </a:solidFill>
              <a:latin typeface="Arial"/>
              <a:ea typeface="Arial"/>
              <a:cs typeface="Arial"/>
              <a:sym typeface="Arial"/>
            </a:endParaRPr>
          </a:p>
        </p:txBody>
      </p:sp>
      <p:sp>
        <p:nvSpPr>
          <p:cNvPr id="6" name="Google Shape;545;p16">
            <a:extLst>
              <a:ext uri="{FF2B5EF4-FFF2-40B4-BE49-F238E27FC236}">
                <a16:creationId xmlns:a16="http://schemas.microsoft.com/office/drawing/2014/main" id="{F433FF89-A7BF-750E-A85D-1E68FE68B8B3}"/>
              </a:ext>
            </a:extLst>
          </p:cNvPr>
          <p:cNvSpPr txBox="1">
            <a:spLocks noGrp="1"/>
          </p:cNvSpPr>
          <p:nvPr>
            <p:ph type="title"/>
          </p:nvPr>
        </p:nvSpPr>
        <p:spPr>
          <a:xfrm>
            <a:off x="463552" y="126933"/>
            <a:ext cx="8404225" cy="407441"/>
          </a:xfrm>
          <a:prstGeom prst="rect">
            <a:avLst/>
          </a:prstGeom>
          <a:noFill/>
          <a:ln>
            <a:noFill/>
          </a:ln>
        </p:spPr>
        <p:txBody>
          <a:bodyPr spcFirstLastPara="1" vert="horz" wrap="square" lIns="0" tIns="0" rIns="0" bIns="0" numCol="1" anchor="t" anchorCtr="0" compatLnSpc="1">
            <a:prstTxWarp prst="textNoShape">
              <a:avLst/>
            </a:prstTxWarp>
            <a:noAutofit/>
          </a:bodyPr>
          <a:lstStyle/>
          <a:p>
            <a:pPr>
              <a:lnSpc>
                <a:spcPct val="138461"/>
              </a:lnSpc>
            </a:pPr>
            <a:r>
              <a:rPr lang="en-US" b="1" dirty="0"/>
              <a:t>Materialization of shocks – integrated climate-nature scenarios</a:t>
            </a:r>
            <a:endParaRPr b="1" dirty="0"/>
          </a:p>
        </p:txBody>
      </p:sp>
      <p:pic>
        <p:nvPicPr>
          <p:cNvPr id="8" name="Picture 7">
            <a:extLst>
              <a:ext uri="{FF2B5EF4-FFF2-40B4-BE49-F238E27FC236}">
                <a16:creationId xmlns:a16="http://schemas.microsoft.com/office/drawing/2014/main" id="{84A20C58-5824-CEA0-C55B-84497CB44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19" y="2265639"/>
            <a:ext cx="2904906" cy="2417333"/>
          </a:xfrm>
          <a:prstGeom prst="rect">
            <a:avLst/>
          </a:prstGeom>
        </p:spPr>
      </p:pic>
      <p:pic>
        <p:nvPicPr>
          <p:cNvPr id="10" name="Picture 9">
            <a:extLst>
              <a:ext uri="{FF2B5EF4-FFF2-40B4-BE49-F238E27FC236}">
                <a16:creationId xmlns:a16="http://schemas.microsoft.com/office/drawing/2014/main" id="{AC21C5B8-9DBB-3B02-7245-84A260378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133" y="2265639"/>
            <a:ext cx="4622089" cy="2019998"/>
          </a:xfrm>
          <a:prstGeom prst="rect">
            <a:avLst/>
          </a:prstGeom>
        </p:spPr>
      </p:pic>
      <p:sp>
        <p:nvSpPr>
          <p:cNvPr id="11" name="Google Shape;604;p23">
            <a:extLst>
              <a:ext uri="{FF2B5EF4-FFF2-40B4-BE49-F238E27FC236}">
                <a16:creationId xmlns:a16="http://schemas.microsoft.com/office/drawing/2014/main" id="{53D8557F-65B2-DE9E-E826-D6DF981C5A52}"/>
              </a:ext>
            </a:extLst>
          </p:cNvPr>
          <p:cNvSpPr txBox="1"/>
          <p:nvPr/>
        </p:nvSpPr>
        <p:spPr>
          <a:xfrm>
            <a:off x="3833689" y="4272493"/>
            <a:ext cx="4908597" cy="3462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dirty="0">
                <a:solidFill>
                  <a:schemeClr val="dk1"/>
                </a:solidFill>
              </a:rPr>
              <a:t>Stevanovic et al., Integrated climate-nature scenarios for financial risk assessment. In preparation</a:t>
            </a:r>
            <a:endParaRPr dirty="0"/>
          </a:p>
        </p:txBody>
      </p:sp>
    </p:spTree>
    <p:extLst>
      <p:ext uri="{BB962C8B-B14F-4D97-AF65-F5344CB8AC3E}">
        <p14:creationId xmlns:p14="http://schemas.microsoft.com/office/powerpoint/2010/main" val="170752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589444-772F-AC57-6F35-2B4E9E271B4F}"/>
              </a:ext>
            </a:extLst>
          </p:cNvPr>
          <p:cNvSpPr>
            <a:spLocks noGrp="1"/>
          </p:cNvSpPr>
          <p:nvPr>
            <p:ph idx="4294967295"/>
          </p:nvPr>
        </p:nvSpPr>
        <p:spPr>
          <a:xfrm>
            <a:off x="311453" y="756502"/>
            <a:ext cx="8504966" cy="3278399"/>
          </a:xfrm>
        </p:spPr>
        <p:txBody>
          <a:bodyPr/>
          <a:lstStyle/>
          <a:p>
            <a:pPr marL="342892" indent="-342892">
              <a:buFontTx/>
              <a:buChar char="-"/>
            </a:pPr>
            <a:r>
              <a:rPr lang="en-GB" sz="1800" dirty="0"/>
              <a:t>High dependence of economy and banks on nature, as well as high impact on biodiversity</a:t>
            </a:r>
          </a:p>
          <a:p>
            <a:pPr marL="342892" indent="-342892">
              <a:buFontTx/>
              <a:buChar char="-"/>
            </a:pPr>
            <a:r>
              <a:rPr lang="en-GB" sz="1800" dirty="0"/>
              <a:t>The highest impact on economy in the future will likely materialize through a compound effect of climate change and nature degradation (and/or other types of compound events)</a:t>
            </a:r>
          </a:p>
          <a:p>
            <a:pPr marL="342892" indent="-342892">
              <a:buFontTx/>
              <a:buChar char="-"/>
            </a:pPr>
            <a:r>
              <a:rPr lang="en-GB" sz="1800" dirty="0"/>
              <a:t>The risk can spread to the financial system, potentially triggering instability</a:t>
            </a:r>
          </a:p>
          <a:p>
            <a:pPr marL="342892" indent="-342892">
              <a:buFontTx/>
              <a:buChar char="-"/>
            </a:pPr>
            <a:r>
              <a:rPr lang="en-GB" sz="1800" dirty="0"/>
              <a:t>We need to better understand the cascading effects of nature degradation and climate change on the economy and financial stability</a:t>
            </a:r>
          </a:p>
          <a:p>
            <a:pPr marL="641334" lvl="1" indent="-342892">
              <a:buFontTx/>
              <a:buChar char="-"/>
            </a:pPr>
            <a:r>
              <a:rPr lang="en-US" sz="1500" dirty="0">
                <a:solidFill>
                  <a:srgbClr val="555555"/>
                </a:solidFill>
                <a:latin typeface="Open Sans" panose="020B0606030504020204" pitchFamily="34" charset="0"/>
              </a:rPr>
              <a:t>impacts, non-linearities, tipping points and irreversibility</a:t>
            </a:r>
            <a:endParaRPr lang="en-GB" sz="1500" dirty="0"/>
          </a:p>
          <a:p>
            <a:pPr marL="342892" indent="-342892">
              <a:buFontTx/>
              <a:buChar char="-"/>
            </a:pPr>
            <a:r>
              <a:rPr lang="en-GB" sz="1800" dirty="0"/>
              <a:t>An integrated approach is necessary (i.e. nature-climate nexus)</a:t>
            </a:r>
          </a:p>
          <a:p>
            <a:endParaRPr lang="en-GB" sz="2000" dirty="0"/>
          </a:p>
        </p:txBody>
      </p:sp>
      <p:sp>
        <p:nvSpPr>
          <p:cNvPr id="3" name="Title 2">
            <a:extLst>
              <a:ext uri="{FF2B5EF4-FFF2-40B4-BE49-F238E27FC236}">
                <a16:creationId xmlns:a16="http://schemas.microsoft.com/office/drawing/2014/main" id="{BE393695-3FD3-A205-4C28-B980E5DDB943}"/>
              </a:ext>
            </a:extLst>
          </p:cNvPr>
          <p:cNvSpPr>
            <a:spLocks noGrp="1"/>
          </p:cNvSpPr>
          <p:nvPr>
            <p:ph type="title"/>
          </p:nvPr>
        </p:nvSpPr>
        <p:spPr>
          <a:xfrm>
            <a:off x="490185" y="313331"/>
            <a:ext cx="8404225" cy="381151"/>
          </a:xfrm>
        </p:spPr>
        <p:txBody>
          <a:bodyPr/>
          <a:lstStyle/>
          <a:p>
            <a:r>
              <a:rPr lang="en-US" altLang="en-US" sz="2025" b="1" dirty="0"/>
              <a:t>Some final thoughts</a:t>
            </a:r>
            <a:endParaRPr lang="en-GB" altLang="en-US" sz="2025" b="1" dirty="0"/>
          </a:p>
        </p:txBody>
      </p:sp>
      <p:sp>
        <p:nvSpPr>
          <p:cNvPr id="4" name="Slide Number Placeholder 3">
            <a:extLst>
              <a:ext uri="{FF2B5EF4-FFF2-40B4-BE49-F238E27FC236}">
                <a16:creationId xmlns:a16="http://schemas.microsoft.com/office/drawing/2014/main" id="{ED627355-5CC6-4CAD-DD67-E500A4AAA9F3}"/>
              </a:ext>
            </a:extLst>
          </p:cNvPr>
          <p:cNvSpPr>
            <a:spLocks noGrp="1"/>
          </p:cNvSpPr>
          <p:nvPr>
            <p:ph type="sldNum" sz="quarter" idx="10"/>
          </p:nvPr>
        </p:nvSpPr>
        <p:spPr/>
        <p:txBody>
          <a:bodyPr/>
          <a:lstStyle/>
          <a:p>
            <a:pPr defTabSz="914378">
              <a:defRPr/>
            </a:pPr>
            <a:fld id="{44320B71-EC71-4A7E-8C8A-9C555B387A1C}" type="slidenum">
              <a:rPr lang="en-GB">
                <a:solidFill>
                  <a:srgbClr val="FFFFFF"/>
                </a:solidFill>
                <a:latin typeface="Arial" pitchFamily="34" charset="0"/>
                <a:cs typeface="Arial" pitchFamily="34" charset="0"/>
              </a:rPr>
              <a:pPr defTabSz="914378">
                <a:defRPr/>
              </a:pPr>
              <a:t>27</a:t>
            </a:fld>
            <a:endParaRPr lang="en-GB"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68326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5"/>
          <p:cNvSpPr txBox="1">
            <a:spLocks noGrp="1"/>
          </p:cNvSpPr>
          <p:nvPr>
            <p:ph type="ctrTitle"/>
          </p:nvPr>
        </p:nvSpPr>
        <p:spPr>
          <a:xfrm>
            <a:off x="1859437" y="1195458"/>
            <a:ext cx="5176721" cy="491686"/>
          </a:xfrm>
          <a:prstGeom prst="rect">
            <a:avLst/>
          </a:prstGeom>
          <a:noFill/>
          <a:ln>
            <a:noFill/>
          </a:ln>
        </p:spPr>
        <p:txBody>
          <a:bodyPr spcFirstLastPara="1" vert="horz" wrap="square" lIns="0" tIns="0" rIns="0" bIns="0" numCol="1" anchor="ctr" anchorCtr="0" compatLnSpc="1">
            <a:prstTxWarp prst="textNoShape">
              <a:avLst/>
            </a:prstTxWarp>
            <a:noAutofit/>
          </a:bodyPr>
          <a:lstStyle/>
          <a:p>
            <a:pPr algn="ctr">
              <a:lnSpc>
                <a:spcPct val="145843"/>
              </a:lnSpc>
            </a:pPr>
            <a:r>
              <a:rPr lang="en-US" sz="2400" b="1" dirty="0"/>
              <a:t>Thank you for your attention!</a:t>
            </a:r>
            <a:endParaRPr dirty="0"/>
          </a:p>
        </p:txBody>
      </p:sp>
      <p:sp>
        <p:nvSpPr>
          <p:cNvPr id="619" name="Google Shape;619;p25"/>
          <p:cNvSpPr txBox="1"/>
          <p:nvPr/>
        </p:nvSpPr>
        <p:spPr>
          <a:xfrm>
            <a:off x="169697" y="1841785"/>
            <a:ext cx="8804606" cy="1425756"/>
          </a:xfrm>
          <a:prstGeom prst="rect">
            <a:avLst/>
          </a:prstGeom>
          <a:noFill/>
          <a:ln>
            <a:noFill/>
          </a:ln>
        </p:spPr>
        <p:txBody>
          <a:bodyPr spcFirstLastPara="1" wrap="square" lIns="0" tIns="0" rIns="0" bIns="0" anchor="ctr" anchorCtr="0">
            <a:noAutofit/>
          </a:bodyPr>
          <a:lstStyle/>
          <a:p>
            <a:pPr algn="ctr">
              <a:lnSpc>
                <a:spcPct val="150000"/>
              </a:lnSpc>
              <a:spcBef>
                <a:spcPts val="0"/>
              </a:spcBef>
              <a:spcAft>
                <a:spcPts val="0"/>
              </a:spcAft>
            </a:pPr>
            <a:r>
              <a:rPr lang="en-US" sz="900" b="1" u="sng" dirty="0">
                <a:solidFill>
                  <a:srgbClr val="003299"/>
                </a:solidFill>
                <a:latin typeface="Arial"/>
                <a:ea typeface="Arial"/>
                <a:cs typeface="Arial"/>
                <a:sym typeface="Arial"/>
                <a:hlinkClick r:id="rId3">
                  <a:extLst>
                    <a:ext uri="{A12FA001-AC4F-418D-AE19-62706E023703}">
                      <ahyp:hlinkClr xmlns:ahyp="http://schemas.microsoft.com/office/drawing/2018/hyperlinkcolor" val="tx"/>
                    </a:ext>
                  </a:extLst>
                </a:hlinkClick>
              </a:rPr>
              <a:t>ECB blog on nature: https://www.ecb.europa.eu/press/blog/date/2023/html/ecb.blog230608~5cffb7c349.en.html</a:t>
            </a:r>
            <a:endParaRPr dirty="0"/>
          </a:p>
          <a:p>
            <a:pPr algn="ctr">
              <a:lnSpc>
                <a:spcPct val="150000"/>
              </a:lnSpc>
              <a:spcBef>
                <a:spcPts val="0"/>
              </a:spcBef>
              <a:spcAft>
                <a:spcPts val="0"/>
              </a:spcAft>
            </a:pPr>
            <a:r>
              <a:rPr lang="en-US" sz="900" b="1" u="sng" dirty="0">
                <a:solidFill>
                  <a:srgbClr val="003299"/>
                </a:solidFill>
                <a:latin typeface="Arial"/>
                <a:ea typeface="Arial"/>
                <a:cs typeface="Arial"/>
                <a:sym typeface="Arial"/>
                <a:hlinkClick r:id="rId3">
                  <a:extLst>
                    <a:ext uri="{A12FA001-AC4F-418D-AE19-62706E023703}">
                      <ahyp:hlinkClr xmlns:ahyp="http://schemas.microsoft.com/office/drawing/2018/hyperlinkcolor" val="tx"/>
                    </a:ext>
                  </a:extLst>
                </a:hlinkClick>
              </a:rPr>
              <a:t>Financial Times article: </a:t>
            </a:r>
            <a:r>
              <a:rPr lang="en-US" sz="900" b="1" u="sng" dirty="0">
                <a:solidFill>
                  <a:srgbClr val="003299"/>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https://www.ft.com/content/d83602d0-1296-4928-b58a-21cf2a6d2a0f</a:t>
            </a:r>
            <a:endParaRPr lang="en-US" sz="900" b="1" u="sng" dirty="0">
              <a:solidFill>
                <a:srgbClr val="003299"/>
              </a:solidFill>
              <a:latin typeface="Arial"/>
              <a:ea typeface="Arial"/>
              <a:cs typeface="Arial"/>
              <a:sym typeface="Arial"/>
            </a:endParaRPr>
          </a:p>
          <a:p>
            <a:pPr algn="ctr">
              <a:lnSpc>
                <a:spcPct val="150000"/>
              </a:lnSpc>
              <a:spcBef>
                <a:spcPts val="0"/>
              </a:spcBef>
              <a:spcAft>
                <a:spcPts val="0"/>
              </a:spcAft>
            </a:pPr>
            <a:r>
              <a:rPr lang="en-GB" sz="900" b="1" u="sng" dirty="0">
                <a:solidFill>
                  <a:srgbClr val="003299"/>
                </a:solidFill>
              </a:rPr>
              <a:t>Economic bulletin article: </a:t>
            </a:r>
            <a:r>
              <a:rPr lang="en-GB" sz="900" b="1" u="sng" dirty="0">
                <a:solidFill>
                  <a:srgbClr val="003299"/>
                </a:solidFill>
                <a:hlinkClick r:id="rId5">
                  <a:extLst>
                    <a:ext uri="{A12FA001-AC4F-418D-AE19-62706E023703}">
                      <ahyp:hlinkClr xmlns:ahyp="http://schemas.microsoft.com/office/drawing/2018/hyperlinkcolor" val="tx"/>
                    </a:ext>
                  </a:extLst>
                </a:hlinkClick>
              </a:rPr>
              <a:t>https://www.ecb.europa.eu/pub/economic-bulletin/articles/2023/html/ecb.ebart202306_02~0535282388.en.html</a:t>
            </a:r>
            <a:endParaRPr sz="900" b="1" u="sng" dirty="0">
              <a:solidFill>
                <a:srgbClr val="003299"/>
              </a:solidFill>
            </a:endParaRPr>
          </a:p>
          <a:p>
            <a:pPr algn="ctr">
              <a:lnSpc>
                <a:spcPct val="150000"/>
              </a:lnSpc>
              <a:spcBef>
                <a:spcPts val="0"/>
              </a:spcBef>
              <a:spcAft>
                <a:spcPts val="0"/>
              </a:spcAft>
            </a:pPr>
            <a:r>
              <a:rPr lang="en-GB" sz="900" b="1" u="sng" dirty="0">
                <a:solidFill>
                  <a:srgbClr val="003299"/>
                </a:solidFill>
                <a:latin typeface="Arial"/>
                <a:ea typeface="Arial"/>
                <a:cs typeface="Arial"/>
                <a:sym typeface="Arial"/>
                <a:hlinkClick r:id="rId3">
                  <a:extLst>
                    <a:ext uri="{A12FA001-AC4F-418D-AE19-62706E023703}">
                      <ahyp:hlinkClr xmlns:ahyp="http://schemas.microsoft.com/office/drawing/2018/hyperlinkcolor" val="tx"/>
                    </a:ext>
                  </a:extLst>
                </a:hlinkClick>
              </a:rPr>
              <a:t>Occasional paper: https://www.ecb.europa.eu/pub/pdf/scpops/ecb.op333~1b97e436be.en.pdf?90e7aaae4ef927f887a787587a22adba</a:t>
            </a:r>
          </a:p>
          <a:p>
            <a:pPr algn="ctr">
              <a:lnSpc>
                <a:spcPct val="150000"/>
              </a:lnSpc>
              <a:spcBef>
                <a:spcPts val="0"/>
              </a:spcBef>
              <a:spcAft>
                <a:spcPts val="0"/>
              </a:spcAft>
            </a:pPr>
            <a:endParaRPr lang="en-US" sz="900" b="1" u="sng" dirty="0">
              <a:solidFill>
                <a:srgbClr val="003299"/>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algn="ctr">
              <a:lnSpc>
                <a:spcPct val="150000"/>
              </a:lnSpc>
              <a:spcBef>
                <a:spcPts val="0"/>
              </a:spcBef>
              <a:spcAft>
                <a:spcPts val="0"/>
              </a:spcAft>
            </a:pPr>
            <a:r>
              <a:rPr lang="en-US" sz="900" b="1" u="sng" dirty="0">
                <a:solidFill>
                  <a:srgbClr val="003299"/>
                </a:solidFill>
                <a:latin typeface="Arial"/>
                <a:ea typeface="Arial"/>
                <a:cs typeface="Arial"/>
                <a:sym typeface="Arial"/>
                <a:hlinkClick r:id="rId3">
                  <a:extLst>
                    <a:ext uri="{A12FA001-AC4F-418D-AE19-62706E023703}">
                      <ahyp:hlinkClr xmlns:ahyp="http://schemas.microsoft.com/office/drawing/2018/hyperlinkcolor" val="tx"/>
                    </a:ext>
                  </a:extLst>
                </a:hlinkClick>
              </a:rPr>
              <a:t>https://scholar.google.com/citations?user=mh5HwKYAAAAJ&amp;hl=en</a:t>
            </a:r>
            <a:endParaRPr sz="900" b="1" dirty="0">
              <a:solidFill>
                <a:srgbClr val="003299"/>
              </a:solidFill>
              <a:latin typeface="Arial"/>
              <a:ea typeface="Arial"/>
              <a:cs typeface="Arial"/>
              <a:sym typeface="Arial"/>
            </a:endParaRPr>
          </a:p>
          <a:p>
            <a:pPr algn="ctr">
              <a:lnSpc>
                <a:spcPct val="150000"/>
              </a:lnSpc>
              <a:spcBef>
                <a:spcPts val="0"/>
              </a:spcBef>
              <a:spcAft>
                <a:spcPts val="0"/>
              </a:spcAft>
            </a:pPr>
            <a:r>
              <a:rPr lang="en-US" sz="900" b="1" dirty="0">
                <a:solidFill>
                  <a:srgbClr val="003299"/>
                </a:solidFill>
                <a:latin typeface="Arial"/>
                <a:ea typeface="Arial"/>
                <a:cs typeface="Arial"/>
                <a:sym typeface="Arial"/>
              </a:rPr>
              <a:t>https://www.researchgate.net/profile/Andrej-Ceglar</a:t>
            </a:r>
            <a:endParaRPr dirty="0"/>
          </a:p>
        </p:txBody>
      </p:sp>
      <p:pic>
        <p:nvPicPr>
          <p:cNvPr id="620" name="Google Shape;620;p25"/>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7172126" y="66816"/>
            <a:ext cx="1908213" cy="2072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16475" y="906463"/>
            <a:ext cx="3968750" cy="1130300"/>
          </a:xfrm>
        </p:spPr>
        <p:txBody>
          <a:bodyPr/>
          <a:lstStyle/>
          <a:p>
            <a:pPr>
              <a:defRPr/>
            </a:pPr>
            <a:r>
              <a:rPr lang="en-GB" dirty="0"/>
              <a:t> </a:t>
            </a:r>
          </a:p>
        </p:txBody>
      </p:sp>
      <p:sp>
        <p:nvSpPr>
          <p:cNvPr id="8" name="Text Placeholder 7"/>
          <p:cNvSpPr>
            <a:spLocks noGrp="1"/>
          </p:cNvSpPr>
          <p:nvPr>
            <p:ph type="body" sz="quarter" idx="15"/>
          </p:nvPr>
        </p:nvSpPr>
        <p:spPr>
          <a:xfrm>
            <a:off x="4811713" y="2138363"/>
            <a:ext cx="3968750" cy="1262062"/>
          </a:xfrm>
        </p:spPr>
        <p:txBody>
          <a:bodyPr/>
          <a:lstStyle/>
          <a:p>
            <a:pPr>
              <a:lnSpc>
                <a:spcPts val="3500"/>
              </a:lnSpc>
              <a:spcBef>
                <a:spcPct val="0"/>
              </a:spcBef>
              <a:defRPr/>
            </a:pPr>
            <a:r>
              <a:rPr lang="en-US" dirty="0"/>
              <a:t>Climate change and potential output</a:t>
            </a:r>
            <a:endParaRPr lang="en-GB" dirty="0"/>
          </a:p>
        </p:txBody>
      </p:sp>
      <p:sp>
        <p:nvSpPr>
          <p:cNvPr id="10" name="Text Placeholder 9"/>
          <p:cNvSpPr>
            <a:spLocks noGrp="1"/>
          </p:cNvSpPr>
          <p:nvPr>
            <p:ph type="body" sz="quarter" idx="17"/>
          </p:nvPr>
        </p:nvSpPr>
        <p:spPr/>
        <p:txBody>
          <a:bodyPr/>
          <a:lstStyle/>
          <a:p>
            <a:pPr>
              <a:defRPr/>
            </a:pPr>
            <a:r>
              <a:rPr lang="en-US" dirty="0"/>
              <a:t>1</a:t>
            </a:r>
            <a:endParaRPr lang="en-GB" dirty="0"/>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F60C8CAE-76AC-41EC-96A4-B69530C32387}" type="slidenum">
              <a:rPr altLang="en-US" sz="900" b="1" smtClean="0">
                <a:solidFill>
                  <a:schemeClr val="bg1"/>
                </a:solidFill>
                <a:ea typeface="ヒラギノ角ゴ Pro W3"/>
                <a:cs typeface="ヒラギノ角ゴ Pro W3"/>
              </a:rPr>
              <a:pPr eaLnBrk="1" hangingPunct="1">
                <a:lnSpc>
                  <a:spcPct val="100000"/>
                </a:lnSpc>
                <a:spcBef>
                  <a:spcPct val="0"/>
                </a:spcBef>
              </a:pPr>
              <a:t>3</a:t>
            </a:fld>
            <a:endParaRPr altLang="en-US" sz="900" b="1">
              <a:solidFill>
                <a:schemeClr val="bg1"/>
              </a:solidFill>
              <a:ea typeface="ヒラギノ角ゴ Pro W3"/>
              <a:cs typeface="ヒラギノ角ゴ Pro W3"/>
            </a:endParaRPr>
          </a:p>
        </p:txBody>
      </p:sp>
    </p:spTree>
    <p:extLst>
      <p:ext uri="{BB962C8B-B14F-4D97-AF65-F5344CB8AC3E}">
        <p14:creationId xmlns:p14="http://schemas.microsoft.com/office/powerpoint/2010/main" val="19795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226"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52227"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8C76A5D3-9297-4F8C-8F52-6863A30BB1F5}" type="slidenum">
              <a:rPr altLang="en-US" sz="900" smtClean="0">
                <a:solidFill>
                  <a:schemeClr val="bg1"/>
                </a:solidFill>
                <a:ea typeface="ヒラギノ角ゴ Pro W3"/>
                <a:cs typeface="ヒラギノ角ゴ Pro W3"/>
              </a:rPr>
              <a:pPr eaLnBrk="1" hangingPunct="1">
                <a:lnSpc>
                  <a:spcPct val="100000"/>
                </a:lnSpc>
                <a:spcBef>
                  <a:spcPct val="0"/>
                </a:spcBef>
                <a:buClrTx/>
              </a:pPr>
              <a:t>4</a:t>
            </a:fld>
            <a:endParaRPr altLang="en-US" sz="900">
              <a:solidFill>
                <a:schemeClr val="bg1"/>
              </a:solidFill>
              <a:ea typeface="ヒラギノ角ゴ Pro W3"/>
              <a:cs typeface="ヒラギノ角ゴ Pro W3"/>
            </a:endParaRPr>
          </a:p>
        </p:txBody>
      </p:sp>
      <p:sp>
        <p:nvSpPr>
          <p:cNvPr id="53252" name="Rectangle 2"/>
          <p:cNvSpPr>
            <a:spLocks noGrp="1" noChangeArrowheads="1"/>
          </p:cNvSpPr>
          <p:nvPr>
            <p:ph type="title"/>
          </p:nvPr>
        </p:nvSpPr>
        <p:spPr>
          <a:xfrm>
            <a:off x="468313" y="411163"/>
            <a:ext cx="8594725" cy="635000"/>
          </a:xfrm>
        </p:spPr>
        <p:txBody>
          <a:bodyPr/>
          <a:lstStyle/>
          <a:p>
            <a:pPr eaLnBrk="1" hangingPunct="1">
              <a:lnSpc>
                <a:spcPts val="2800"/>
              </a:lnSpc>
              <a:defRPr/>
            </a:pPr>
            <a:r>
              <a:rPr dirty="0"/>
              <a:t>T</a:t>
            </a:r>
            <a:r>
              <a:rPr lang="en-GB" dirty="0"/>
              <a:t>h</a:t>
            </a:r>
            <a:r>
              <a:rPr dirty="0"/>
              <a:t>ree categories, three components*, many channels</a:t>
            </a:r>
          </a:p>
        </p:txBody>
      </p:sp>
      <p:graphicFrame>
        <p:nvGraphicFramePr>
          <p:cNvPr id="108533" name="Group 1013"/>
          <p:cNvGraphicFramePr>
            <a:graphicFrameLocks noGrp="1"/>
          </p:cNvGraphicFramePr>
          <p:nvPr>
            <p:extLst>
              <p:ext uri="{D42A27DB-BD31-4B8C-83A1-F6EECF244321}">
                <p14:modId xmlns:p14="http://schemas.microsoft.com/office/powerpoint/2010/main" val="4252246147"/>
              </p:ext>
            </p:extLst>
          </p:nvPr>
        </p:nvGraphicFramePr>
        <p:xfrm>
          <a:off x="323850" y="1220788"/>
          <a:ext cx="8515349" cy="3430569"/>
        </p:xfrm>
        <a:graphic>
          <a:graphicData uri="http://schemas.openxmlformats.org/drawingml/2006/table">
            <a:tbl>
              <a:tblPr/>
              <a:tblGrid>
                <a:gridCol w="2129846">
                  <a:extLst>
                    <a:ext uri="{9D8B030D-6E8A-4147-A177-3AD203B41FA5}">
                      <a16:colId xmlns:a16="http://schemas.microsoft.com/office/drawing/2014/main" val="20000"/>
                    </a:ext>
                  </a:extLst>
                </a:gridCol>
                <a:gridCol w="2097575">
                  <a:extLst>
                    <a:ext uri="{9D8B030D-6E8A-4147-A177-3AD203B41FA5}">
                      <a16:colId xmlns:a16="http://schemas.microsoft.com/office/drawing/2014/main" val="20001"/>
                    </a:ext>
                  </a:extLst>
                </a:gridCol>
                <a:gridCol w="2160099">
                  <a:extLst>
                    <a:ext uri="{9D8B030D-6E8A-4147-A177-3AD203B41FA5}">
                      <a16:colId xmlns:a16="http://schemas.microsoft.com/office/drawing/2014/main" val="20002"/>
                    </a:ext>
                  </a:extLst>
                </a:gridCol>
                <a:gridCol w="2127829">
                  <a:extLst>
                    <a:ext uri="{9D8B030D-6E8A-4147-A177-3AD203B41FA5}">
                      <a16:colId xmlns:a16="http://schemas.microsoft.com/office/drawing/2014/main" val="20003"/>
                    </a:ext>
                  </a:extLst>
                </a:gridCol>
              </a:tblGrid>
              <a:tr h="298626">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GB" sz="1400" b="0" i="0" u="none" strike="noStrike" cap="none" normalizeH="0" baseline="0" noProof="0">
                          <a:ln>
                            <a:noFill/>
                          </a:ln>
                          <a:solidFill>
                            <a:schemeClr val="bg1"/>
                          </a:solidFill>
                          <a:effectLst/>
                          <a:latin typeface="Arial" charset="0"/>
                          <a:cs typeface="Arial" charset="0"/>
                        </a:rPr>
                        <a:t>Climate impact type</a:t>
                      </a:r>
                    </a:p>
                  </a:txBody>
                  <a:tcPr marL="71995" marR="71995" marT="54027" marB="54027" horzOverflow="overflow">
                    <a:lnL cap="flat">
                      <a:noFill/>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GB" sz="1400" b="0" i="0" u="none" strike="noStrike" cap="none" normalizeH="0" baseline="0" noProof="0">
                          <a:ln>
                            <a:noFill/>
                          </a:ln>
                          <a:solidFill>
                            <a:schemeClr val="bg1"/>
                          </a:solidFill>
                          <a:effectLst/>
                          <a:latin typeface="Arial" charset="0"/>
                          <a:cs typeface="Arial" charset="0"/>
                        </a:rPr>
                        <a:t>Capital</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GB" sz="1400" b="0" i="0" u="none" strike="noStrike" cap="none" normalizeH="0" baseline="0" noProof="0">
                          <a:ln>
                            <a:noFill/>
                          </a:ln>
                          <a:solidFill>
                            <a:schemeClr val="bg1"/>
                          </a:solidFill>
                          <a:effectLst/>
                          <a:latin typeface="Arial" charset="0"/>
                          <a:cs typeface="Arial" charset="0"/>
                        </a:rPr>
                        <a:t>Labour supply</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kumimoji="0" lang="en-GB" sz="1400" b="0" i="0" u="none" strike="noStrike" cap="none" normalizeH="0" baseline="0" noProof="0" dirty="0">
                          <a:ln>
                            <a:noFill/>
                          </a:ln>
                          <a:solidFill>
                            <a:schemeClr val="bg1"/>
                          </a:solidFill>
                          <a:effectLst/>
                          <a:latin typeface="Arial" charset="0"/>
                          <a:cs typeface="Arial" charset="0"/>
                        </a:rPr>
                        <a:t>Total factor productivity</a:t>
                      </a:r>
                    </a:p>
                  </a:txBody>
                  <a:tcPr marL="71995" marR="71995" marT="54027" marB="540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98626">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lang="en-GB" altLang="en-US" sz="1400" kern="1200" noProof="0" dirty="0">
                          <a:solidFill>
                            <a:schemeClr val="tx2"/>
                          </a:solidFill>
                          <a:latin typeface="+mn-lt"/>
                          <a:ea typeface="+mj-ea"/>
                          <a:cs typeface="+mj-cs"/>
                        </a:rPr>
                        <a:t>Extreme weather and climate events</a:t>
                      </a:r>
                    </a:p>
                  </a:txBody>
                  <a:tcPr marL="71995" marR="71995" marT="54027" marB="54027" horzOverflow="overflow">
                    <a:lnL cap="flat">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Destruction of capital</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Opportunity to replace old, destroyed capital with new  technology</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Greater uncertainty reduces willingness to invest over long run</a:t>
                      </a:r>
                    </a:p>
                  </a:txBody>
                  <a:tcPr marL="71995" marR="71995" marT="54027" marB="54027"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Higher mortality / sickness</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Disaster-induced migration</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Loss of education and skills</a:t>
                      </a:r>
                    </a:p>
                  </a:txBody>
                  <a:tcPr marL="71995" marR="71995" marT="54027" marB="54027"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Bankruptcies / lack of finance cause reallocation, for better or worse</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Rebuild distracts management</a:t>
                      </a:r>
                    </a:p>
                  </a:txBody>
                  <a:tcPr marL="71995" marR="71995" marT="54027" marB="54027" horzOverflow="overflow">
                    <a:lnL>
                      <a:noFill/>
                    </a:lnL>
                    <a:lnR>
                      <a:noFill/>
                    </a:lnR>
                    <a:lnT w="6350"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298626">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lang="en-GB" altLang="en-US" sz="1400" kern="1200" noProof="0" dirty="0">
                          <a:solidFill>
                            <a:schemeClr val="tx2"/>
                          </a:solidFill>
                          <a:latin typeface="+mn-lt"/>
                          <a:ea typeface="+mj-ea"/>
                          <a:cs typeface="+mj-cs"/>
                        </a:rPr>
                        <a:t>Long-run climate change</a:t>
                      </a:r>
                    </a:p>
                  </a:txBody>
                  <a:tcPr marL="71995" marR="71995" marT="54027" marB="54027" horzOverflow="overflow">
                    <a:lnL cap="flat">
                      <a:noFill/>
                    </a:lnL>
                    <a:lnR>
                      <a:noFill/>
                    </a:lnR>
                    <a:lnT>
                      <a:noFill/>
                    </a:lnT>
                    <a:lnB>
                      <a:noFill/>
                    </a:lnB>
                    <a:lnTlToBr>
                      <a:noFill/>
                    </a:lnTlToBr>
                    <a:lnBlToTr>
                      <a:noFill/>
                    </a:lnBlToTr>
                    <a:solidFill>
                      <a:srgbClr val="E6E6E6"/>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kern="1200" cap="none" normalizeH="0" baseline="0" noProof="0">
                          <a:ln>
                            <a:noFill/>
                          </a:ln>
                          <a:solidFill>
                            <a:schemeClr val="tx1"/>
                          </a:solidFill>
                          <a:effectLst/>
                          <a:latin typeface="Arial" charset="0"/>
                          <a:ea typeface="+mn-ea"/>
                          <a:cs typeface="Arial" charset="0"/>
                        </a:rPr>
                        <a:t>Sectoral impacts e.g. agriculture, tourism</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a:ln>
                            <a:noFill/>
                          </a:ln>
                          <a:solidFill>
                            <a:schemeClr val="tx1"/>
                          </a:solidFill>
                          <a:effectLst/>
                          <a:latin typeface="Arial" charset="0"/>
                          <a:cs typeface="Arial" charset="0"/>
                        </a:rPr>
                        <a:t>Regional impacts (heat, coastal)</a:t>
                      </a:r>
                    </a:p>
                  </a:txBody>
                  <a:tcPr marL="71995" marR="71995" marT="54027" marB="54027" horzOverflow="overflow">
                    <a:lnL>
                      <a:noFill/>
                    </a:lnL>
                    <a:lnR>
                      <a:noFill/>
                    </a:lnR>
                    <a:lnT>
                      <a:noFill/>
                    </a:lnT>
                    <a:lnB>
                      <a:noFill/>
                    </a:lnB>
                    <a:lnTlToBr>
                      <a:noFill/>
                    </a:lnTlToBr>
                    <a:lnBlToTr>
                      <a:noFill/>
                    </a:lnBlToTr>
                    <a:solidFill>
                      <a:srgbClr val="E6E6E6"/>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Higher mortality / sickness</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Climate-induced migration</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endParaRPr kumimoji="0" lang="en-GB" sz="900" b="0" i="0" u="none" strike="noStrike" cap="none" normalizeH="0" baseline="0" noProof="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a:noFill/>
                    </a:lnB>
                    <a:lnTlToBr>
                      <a:noFill/>
                    </a:lnTlToBr>
                    <a:lnBlToTr>
                      <a:noFill/>
                    </a:lnBlToTr>
                    <a:solidFill>
                      <a:srgbClr val="E6E6E6"/>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Adaptation capital less productive, diverts resources from innovation</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Reduced labour efficiency</a:t>
                      </a:r>
                    </a:p>
                  </a:txBody>
                  <a:tcPr marL="71995" marR="71995" marT="54027" marB="54027" horzOverflow="overflow">
                    <a:lnL>
                      <a:noFill/>
                    </a:lnL>
                    <a:lnR>
                      <a:noFill/>
                    </a:lnR>
                    <a:lnT>
                      <a:noFill/>
                    </a:lnT>
                    <a:lnB>
                      <a:noFill/>
                    </a:lnB>
                    <a:lnTlToBr>
                      <a:noFill/>
                    </a:lnTlToBr>
                    <a:lnBlToTr>
                      <a:noFill/>
                    </a:lnBlToTr>
                    <a:solidFill>
                      <a:srgbClr val="E6E6E6"/>
                    </a:solidFill>
                  </a:tcPr>
                </a:tc>
                <a:extLst>
                  <a:ext uri="{0D108BD9-81ED-4DB2-BD59-A6C34878D82A}">
                    <a16:rowId xmlns:a16="http://schemas.microsoft.com/office/drawing/2014/main" val="10002"/>
                  </a:ext>
                </a:extLst>
              </a:tr>
              <a:tr h="298626">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lang="en-GB" altLang="en-US" sz="1400" kern="1200" noProof="0" dirty="0">
                          <a:solidFill>
                            <a:schemeClr val="tx2"/>
                          </a:solidFill>
                          <a:latin typeface="+mn-lt"/>
                          <a:ea typeface="+mj-ea"/>
                          <a:cs typeface="+mj-cs"/>
                        </a:rPr>
                        <a:t>Climate policies and green transition</a:t>
                      </a:r>
                    </a:p>
                  </a:txBody>
                  <a:tcPr marL="71995" marR="71995" marT="54027" marB="54027" horzOverflow="overflow">
                    <a:lnL cap="flat">
                      <a:noFill/>
                    </a:lnL>
                    <a:lnR>
                      <a:noFill/>
                    </a:lnR>
                    <a:lnT>
                      <a:noFill/>
                    </a:lnT>
                    <a:lnB>
                      <a:noFill/>
                    </a:lnB>
                    <a:lnTlToBr>
                      <a:noFill/>
                    </a:lnTlToBr>
                    <a:lnBlToTr>
                      <a:noFill/>
                    </a:lnBlToTr>
                    <a:solidFill>
                      <a:schemeClr val="bg1"/>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Increase in stranded assets</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Higher energy costs from carbon taxes reduce funds for investment </a:t>
                      </a:r>
                    </a:p>
                  </a:txBody>
                  <a:tcPr marL="71995" marR="71995" marT="54027" marB="54027" horzOverflow="overflow">
                    <a:lnL>
                      <a:noFill/>
                    </a:lnL>
                    <a:lnR>
                      <a:noFill/>
                    </a:lnR>
                    <a:lnT>
                      <a:noFill/>
                    </a:lnT>
                    <a:lnB>
                      <a:noFill/>
                    </a:lnB>
                    <a:lnTlToBr>
                      <a:noFill/>
                    </a:lnTlToBr>
                    <a:lnBlToTr>
                      <a:noFill/>
                    </a:lnBlToTr>
                    <a:solidFill>
                      <a:schemeClr val="bg1"/>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Skill mismatches increasing structural unemployment</a:t>
                      </a:r>
                    </a:p>
                  </a:txBody>
                  <a:tcPr marL="71995" marR="71995" marT="54027" marB="54027" horzOverflow="overflow">
                    <a:lnL>
                      <a:noFill/>
                    </a:lnL>
                    <a:lnR>
                      <a:noFill/>
                    </a:lnR>
                    <a:lnT>
                      <a:noFill/>
                    </a:lnT>
                    <a:lnB>
                      <a:noFill/>
                    </a:lnB>
                    <a:lnTlToBr>
                      <a:noFill/>
                    </a:lnTlToBr>
                    <a:lnBlToTr>
                      <a:noFill/>
                    </a:lnBlToTr>
                    <a:solidFill>
                      <a:schemeClr val="bg1"/>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Reallocation of output between firms within sectors may prove more or less efficient</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900" b="0" i="0" u="none" strike="noStrike" cap="none" normalizeH="0" baseline="0" noProof="0" dirty="0">
                          <a:ln>
                            <a:noFill/>
                          </a:ln>
                          <a:solidFill>
                            <a:schemeClr val="tx1"/>
                          </a:solidFill>
                          <a:effectLst/>
                          <a:latin typeface="Arial" charset="0"/>
                          <a:cs typeface="Arial" charset="0"/>
                        </a:rPr>
                        <a:t>Environmental regulations reduce productivity; offset by innovation? </a:t>
                      </a:r>
                    </a:p>
                  </a:txBody>
                  <a:tcPr marL="71995" marR="71995" marT="54027" marB="54027"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2C8D4681-DA44-084D-CB7E-B8CC750A3604}"/>
              </a:ext>
            </a:extLst>
          </p:cNvPr>
          <p:cNvSpPr txBox="1"/>
          <p:nvPr/>
        </p:nvSpPr>
        <p:spPr>
          <a:xfrm>
            <a:off x="230588" y="4589502"/>
            <a:ext cx="2401294" cy="553998"/>
          </a:xfrm>
          <a:prstGeom prst="rect">
            <a:avLst/>
          </a:prstGeom>
          <a:noFill/>
        </p:spPr>
        <p:txBody>
          <a:bodyPr wrap="square" rtlCol="0">
            <a:spAutoFit/>
          </a:bodyPr>
          <a:lstStyle/>
          <a:p>
            <a:r>
              <a:rPr lang="en-GB" sz="1000" dirty="0"/>
              <a:t>Source: Parker (2023), “</a:t>
            </a:r>
            <a:r>
              <a:rPr lang="en-GB" sz="1000" dirty="0">
                <a:hlinkClick r:id="rId3"/>
              </a:rPr>
              <a:t>How climate change affects potential output</a:t>
            </a:r>
            <a:r>
              <a:rPr lang="en-GB" sz="1000" dirty="0"/>
              <a:t>”, ECB Economic Bulletin, 2023/6.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5</a:t>
            </a:fld>
            <a:endParaRPr lang="en-GB" dirty="0"/>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41116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Nature: a </a:t>
            </a:r>
            <a:r>
              <a:rPr lang="en-GB" strike="sngStrike" dirty="0"/>
              <a:t>new</a:t>
            </a:r>
            <a:r>
              <a:rPr lang="en-GB" dirty="0"/>
              <a:t> old component of potential</a:t>
            </a:r>
          </a:p>
        </p:txBody>
      </p:sp>
      <p:sp>
        <p:nvSpPr>
          <p:cNvPr id="8" name="TextBox 7">
            <a:extLst>
              <a:ext uri="{FF2B5EF4-FFF2-40B4-BE49-F238E27FC236}">
                <a16:creationId xmlns:a16="http://schemas.microsoft.com/office/drawing/2014/main" id="{D5930DBA-B291-412D-803C-DA4C287F39F9}"/>
              </a:ext>
            </a:extLst>
          </p:cNvPr>
          <p:cNvSpPr txBox="1"/>
          <p:nvPr/>
        </p:nvSpPr>
        <p:spPr>
          <a:xfrm>
            <a:off x="2788919" y="1061796"/>
            <a:ext cx="2864837" cy="302184"/>
          </a:xfrm>
          <a:prstGeom prst="rect">
            <a:avLst/>
          </a:prstGeom>
          <a:noFill/>
        </p:spPr>
        <p:txBody>
          <a:bodyPr wrap="square" rtlCol="0">
            <a:spAutoFit/>
          </a:bodyPr>
          <a:lstStyle/>
          <a:p>
            <a:pPr algn="ctr"/>
            <a:r>
              <a:rPr lang="en-GB" sz="1300" b="1" dirty="0">
                <a:solidFill>
                  <a:schemeClr val="tx2"/>
                </a:solidFill>
              </a:rPr>
              <a:t>Hampshire </a:t>
            </a:r>
          </a:p>
        </p:txBody>
      </p:sp>
      <p:sp>
        <p:nvSpPr>
          <p:cNvPr id="5" name="TextBox 4">
            <a:extLst>
              <a:ext uri="{FF2B5EF4-FFF2-40B4-BE49-F238E27FC236}">
                <a16:creationId xmlns:a16="http://schemas.microsoft.com/office/drawing/2014/main" id="{02E536F2-36DB-47A3-99A0-415F4AE3DF1A}"/>
              </a:ext>
            </a:extLst>
          </p:cNvPr>
          <p:cNvSpPr txBox="1"/>
          <p:nvPr/>
        </p:nvSpPr>
        <p:spPr>
          <a:xfrm>
            <a:off x="472441" y="4672419"/>
            <a:ext cx="2529840" cy="400110"/>
          </a:xfrm>
          <a:prstGeom prst="rect">
            <a:avLst/>
          </a:prstGeom>
          <a:noFill/>
        </p:spPr>
        <p:txBody>
          <a:bodyPr wrap="square" rtlCol="0">
            <a:spAutoFit/>
          </a:bodyPr>
          <a:lstStyle/>
          <a:p>
            <a:r>
              <a:rPr lang="en-GB" sz="1000" dirty="0">
                <a:solidFill>
                  <a:srgbClr val="003299"/>
                </a:solidFill>
              </a:rPr>
              <a:t>Source: Speed, J. (1611), </a:t>
            </a:r>
            <a:r>
              <a:rPr lang="en-GB" sz="1000" b="0" i="1" dirty="0">
                <a:solidFill>
                  <a:srgbClr val="003299"/>
                </a:solidFill>
                <a:effectLst/>
                <a:latin typeface="Arial" panose="020B0604020202020204" pitchFamily="34" charset="0"/>
              </a:rPr>
              <a:t>The Theatre of the Empire of Great </a:t>
            </a:r>
            <a:r>
              <a:rPr lang="en-GB" sz="1000" b="0" i="1" dirty="0" err="1">
                <a:solidFill>
                  <a:srgbClr val="003299"/>
                </a:solidFill>
                <a:effectLst/>
                <a:latin typeface="Arial" panose="020B0604020202020204" pitchFamily="34" charset="0"/>
              </a:rPr>
              <a:t>Britaine</a:t>
            </a:r>
            <a:r>
              <a:rPr lang="en-GB" sz="1000" b="0" i="0" dirty="0">
                <a:solidFill>
                  <a:srgbClr val="003299"/>
                </a:solidFill>
                <a:effectLst/>
                <a:latin typeface="Arial" panose="020B0604020202020204" pitchFamily="34" charset="0"/>
              </a:rPr>
              <a:t> </a:t>
            </a:r>
            <a:endParaRPr lang="en-GB" sz="1000" dirty="0">
              <a:solidFill>
                <a:srgbClr val="003299"/>
              </a:solidFill>
            </a:endParaRPr>
          </a:p>
        </p:txBody>
      </p:sp>
      <p:pic>
        <p:nvPicPr>
          <p:cNvPr id="3" name="Picture 2" descr="A map of a city&#10;&#10;Description automatically generated">
            <a:extLst>
              <a:ext uri="{FF2B5EF4-FFF2-40B4-BE49-F238E27FC236}">
                <a16:creationId xmlns:a16="http://schemas.microsoft.com/office/drawing/2014/main" id="{9AF0175D-8086-0CD7-65CF-50B8DF5B8D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576" y="1417320"/>
            <a:ext cx="4116324" cy="3105439"/>
          </a:xfrm>
          <a:prstGeom prst="rect">
            <a:avLst/>
          </a:prstGeom>
        </p:spPr>
      </p:pic>
    </p:spTree>
    <p:extLst>
      <p:ext uri="{BB962C8B-B14F-4D97-AF65-F5344CB8AC3E}">
        <p14:creationId xmlns:p14="http://schemas.microsoft.com/office/powerpoint/2010/main" val="286639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39" name="Rectangle 3"/>
          <p:cNvSpPr>
            <a:spLocks noGrp="1" noChangeArrowheads="1"/>
          </p:cNvSpPr>
          <p:nvPr>
            <p:ph idx="4294967295"/>
          </p:nvPr>
        </p:nvSpPr>
        <p:spPr>
          <a:xfrm>
            <a:off x="498793" y="1607820"/>
            <a:ext cx="8194675" cy="2208530"/>
          </a:xfrm>
        </p:spPr>
        <p:txBody>
          <a:bodyPr/>
          <a:lstStyle/>
          <a:p>
            <a:pPr eaLnBrk="1" hangingPunct="1"/>
            <a:r>
              <a:rPr lang="en-GB" altLang="en-US" sz="1900" b="1" dirty="0">
                <a:solidFill>
                  <a:schemeClr val="tx2"/>
                </a:solidFill>
              </a:rPr>
              <a:t>The air is temperate, though somewhat thick by reason of the Seas, and many Rivers that through the Shire do fall, whose plenty of fish and fruitful increase, do manifoldly redeem the harms which they make.</a:t>
            </a:r>
          </a:p>
          <a:p>
            <a:pPr eaLnBrk="1" hangingPunct="1"/>
            <a:endParaRPr lang="en-GB" altLang="en-US" sz="1900" b="1" dirty="0">
              <a:solidFill>
                <a:schemeClr val="tx2"/>
              </a:solidFill>
            </a:endParaRPr>
          </a:p>
          <a:p>
            <a:pPr eaLnBrk="1" hangingPunct="1"/>
            <a:r>
              <a:rPr lang="en-GB" altLang="en-US" sz="1900" b="1" dirty="0">
                <a:solidFill>
                  <a:schemeClr val="tx2"/>
                </a:solidFill>
              </a:rPr>
              <a:t>The Soil is rich for corn and cattle, pleasant for pasturage, and plenteous for woods; in a word, in all commodities either for Sea or Land, blessed and happy.</a:t>
            </a:r>
          </a:p>
        </p:txBody>
      </p:sp>
      <p:sp>
        <p:nvSpPr>
          <p:cNvPr id="2" name="Rectangle 2"/>
          <p:cNvSpPr>
            <a:spLocks noGrp="1" noChangeArrowheads="1"/>
          </p:cNvSpPr>
          <p:nvPr>
            <p:ph type="title"/>
          </p:nvPr>
        </p:nvSpPr>
        <p:spPr>
          <a:xfrm>
            <a:off x="468313" y="411163"/>
            <a:ext cx="8194675" cy="635000"/>
          </a:xfrm>
        </p:spPr>
        <p:txBody>
          <a:bodyPr/>
          <a:lstStyle/>
          <a:p>
            <a:pPr>
              <a:lnSpc>
                <a:spcPts val="2800"/>
              </a:lnSpc>
              <a:defRPr/>
            </a:pPr>
            <a:r>
              <a:rPr lang="en-GB" dirty="0"/>
              <a:t>Nature: a </a:t>
            </a:r>
            <a:r>
              <a:rPr lang="en-GB" strike="sngStrike" dirty="0"/>
              <a:t>new</a:t>
            </a:r>
            <a:r>
              <a:rPr lang="en-GB" dirty="0"/>
              <a:t> old component of potential output</a:t>
            </a:r>
          </a:p>
        </p:txBody>
      </p: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6</a:t>
            </a:fld>
            <a:endParaRPr altLang="en-US" sz="900">
              <a:solidFill>
                <a:schemeClr val="bg1"/>
              </a:solidFill>
              <a:ea typeface="ヒラギノ角ゴ Pro W3"/>
              <a:cs typeface="ヒラギノ角ゴ Pro W3"/>
            </a:endParaRPr>
          </a:p>
        </p:txBody>
      </p:sp>
      <p:pic>
        <p:nvPicPr>
          <p:cNvPr id="3" name="Picture 2">
            <a:extLst>
              <a:ext uri="{FF2B5EF4-FFF2-40B4-BE49-F238E27FC236}">
                <a16:creationId xmlns:a16="http://schemas.microsoft.com/office/drawing/2014/main" id="{78A2EA9C-E2B1-A006-B0A6-BABFC685F6DD}"/>
              </a:ext>
            </a:extLst>
          </p:cNvPr>
          <p:cNvPicPr>
            <a:picLocks noChangeAspect="1"/>
          </p:cNvPicPr>
          <p:nvPr/>
        </p:nvPicPr>
        <p:blipFill>
          <a:blip r:embed="rId3"/>
          <a:stretch>
            <a:fillRect/>
          </a:stretch>
        </p:blipFill>
        <p:spPr>
          <a:xfrm>
            <a:off x="434230" y="4716743"/>
            <a:ext cx="2530059" cy="426757"/>
          </a:xfrm>
          <a:prstGeom prst="rect">
            <a:avLst/>
          </a:prstGeom>
        </p:spPr>
      </p:pic>
    </p:spTree>
    <p:extLst>
      <p:ext uri="{BB962C8B-B14F-4D97-AF65-F5344CB8AC3E}">
        <p14:creationId xmlns:p14="http://schemas.microsoft.com/office/powerpoint/2010/main" val="120766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39" name="Rectangle 3"/>
          <p:cNvSpPr>
            <a:spLocks noGrp="1" noChangeArrowheads="1"/>
          </p:cNvSpPr>
          <p:nvPr>
            <p:ph idx="4294967295"/>
          </p:nvPr>
        </p:nvSpPr>
        <p:spPr>
          <a:xfrm>
            <a:off x="474662" y="1162051"/>
            <a:ext cx="8194675" cy="3351212"/>
          </a:xfrm>
        </p:spPr>
        <p:txBody>
          <a:bodyPr/>
          <a:lstStyle/>
          <a:p>
            <a:pPr eaLnBrk="1" hangingPunct="1"/>
            <a:r>
              <a:rPr lang="en-GB" altLang="en-US" sz="1900" b="1" dirty="0">
                <a:solidFill>
                  <a:schemeClr val="tx2"/>
                </a:solidFill>
              </a:rPr>
              <a:t>Renewable provision of intermediate input</a:t>
            </a:r>
          </a:p>
          <a:p>
            <a:pPr marL="641350" lvl="1" indent="-342900">
              <a:buFont typeface="Arial" panose="020B0604020202020204" pitchFamily="34" charset="0"/>
              <a:buChar char="•"/>
            </a:pPr>
            <a:r>
              <a:rPr lang="en-GB" altLang="en-US" sz="1900" dirty="0">
                <a:uFill>
                  <a:solidFill>
                    <a:srgbClr val="FF0000"/>
                  </a:solidFill>
                </a:uFill>
                <a:ea typeface="+mn-ea"/>
              </a:rPr>
              <a:t>Can “consume” at a certain rate indefinitely. Can also consume &gt; renewable rate, leading to lower output in future</a:t>
            </a:r>
          </a:p>
          <a:p>
            <a:pPr marL="641350" lvl="1" indent="-342900">
              <a:buFont typeface="Arial" panose="020B0604020202020204" pitchFamily="34" charset="0"/>
              <a:buChar char="•"/>
            </a:pPr>
            <a:r>
              <a:rPr lang="en-GB" altLang="en-US" sz="1900" dirty="0">
                <a:uFill>
                  <a:solidFill>
                    <a:srgbClr val="FF0000"/>
                  </a:solidFill>
                </a:uFill>
                <a:ea typeface="+mn-ea"/>
              </a:rPr>
              <a:t>Example: fish stocks </a:t>
            </a:r>
          </a:p>
          <a:p>
            <a:pPr eaLnBrk="1" hangingPunct="1"/>
            <a:r>
              <a:rPr lang="en-GB" altLang="en-US" sz="1900" b="1" dirty="0">
                <a:solidFill>
                  <a:schemeClr val="tx2"/>
                </a:solidFill>
              </a:rPr>
              <a:t>Productive “capital”</a:t>
            </a:r>
          </a:p>
          <a:p>
            <a:pPr marL="641350" lvl="1" indent="-342900">
              <a:buFont typeface="Arial" panose="020B0604020202020204" pitchFamily="34" charset="0"/>
              <a:buChar char="•"/>
            </a:pPr>
            <a:r>
              <a:rPr lang="en-GB" altLang="en-US" sz="1900" dirty="0">
                <a:uFill>
                  <a:solidFill>
                    <a:srgbClr val="FF0000"/>
                  </a:solidFill>
                </a:uFill>
                <a:ea typeface="+mn-ea"/>
              </a:rPr>
              <a:t>E.g. fresh water, precipitation, temperature</a:t>
            </a:r>
          </a:p>
          <a:p>
            <a:pPr marL="641350" lvl="1" indent="-342900">
              <a:buFont typeface="Arial" panose="020B0604020202020204" pitchFamily="34" charset="0"/>
              <a:buChar char="•"/>
            </a:pPr>
            <a:r>
              <a:rPr lang="en-GB" altLang="en-US" sz="1900" dirty="0">
                <a:uFill>
                  <a:solidFill>
                    <a:srgbClr val="FF0000"/>
                  </a:solidFill>
                </a:uFill>
                <a:ea typeface="+mn-ea"/>
              </a:rPr>
              <a:t>Some can be produced, but not all</a:t>
            </a:r>
          </a:p>
          <a:p>
            <a:pPr eaLnBrk="1" hangingPunct="1"/>
            <a:r>
              <a:rPr lang="en-GB" altLang="en-US" sz="1900" b="1" dirty="0">
                <a:solidFill>
                  <a:schemeClr val="tx2"/>
                </a:solidFill>
              </a:rPr>
              <a:t>Adaptation capital</a:t>
            </a:r>
          </a:p>
          <a:p>
            <a:pPr marL="641350" lvl="1" indent="-342900">
              <a:buFont typeface="Arial" panose="020B0604020202020204" pitchFamily="34" charset="0"/>
              <a:buChar char="•"/>
            </a:pPr>
            <a:r>
              <a:rPr lang="en-GB" altLang="en-US" sz="1900" dirty="0">
                <a:ea typeface="+mn-ea"/>
              </a:rPr>
              <a:t>Provides protection against extremes: flood plains, wetlands</a:t>
            </a:r>
          </a:p>
          <a:p>
            <a:pPr marL="641350" lvl="1" indent="-342900">
              <a:buFont typeface="Arial" panose="020B0604020202020204" pitchFamily="34" charset="0"/>
              <a:buChar char="•"/>
            </a:pPr>
            <a:r>
              <a:rPr lang="en-GB" altLang="en-US" sz="1900" dirty="0">
                <a:ea typeface="+mn-ea"/>
              </a:rPr>
              <a:t>Can also be created through investment</a:t>
            </a:r>
            <a:endParaRPr lang="en-GB" altLang="en-US" sz="1900" dirty="0"/>
          </a:p>
        </p:txBody>
      </p:sp>
      <p:sp>
        <p:nvSpPr>
          <p:cNvPr id="2" name="Rectangle 2"/>
          <p:cNvSpPr>
            <a:spLocks noGrp="1" noChangeArrowheads="1"/>
          </p:cNvSpPr>
          <p:nvPr>
            <p:ph type="title"/>
          </p:nvPr>
        </p:nvSpPr>
        <p:spPr>
          <a:xfrm>
            <a:off x="468313" y="411163"/>
            <a:ext cx="8194675" cy="635000"/>
          </a:xfrm>
        </p:spPr>
        <p:txBody>
          <a:bodyPr/>
          <a:lstStyle/>
          <a:p>
            <a:pPr eaLnBrk="1" hangingPunct="1">
              <a:lnSpc>
                <a:spcPts val="2800"/>
              </a:lnSpc>
              <a:defRPr/>
            </a:pPr>
            <a:r>
              <a:rPr lang="en-GB" dirty="0"/>
              <a:t>Types of nature capital affected by climate change</a:t>
            </a:r>
            <a:endParaRPr dirty="0"/>
          </a:p>
        </p:txBody>
      </p: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7</a:t>
            </a:fld>
            <a:endParaRPr altLang="en-US" sz="900">
              <a:solidFill>
                <a:schemeClr val="bg1"/>
              </a:solidFill>
              <a:ea typeface="ヒラギノ角ゴ Pro W3"/>
              <a:cs typeface="ヒラギノ角ゴ Pro W3"/>
            </a:endParaRPr>
          </a:p>
        </p:txBody>
      </p:sp>
    </p:spTree>
    <p:extLst>
      <p:ext uri="{BB962C8B-B14F-4D97-AF65-F5344CB8AC3E}">
        <p14:creationId xmlns:p14="http://schemas.microsoft.com/office/powerpoint/2010/main" val="237541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39" name="Rectangle 3"/>
          <p:cNvSpPr>
            <a:spLocks noGrp="1" noChangeArrowheads="1"/>
          </p:cNvSpPr>
          <p:nvPr>
            <p:ph idx="4294967295"/>
          </p:nvPr>
        </p:nvSpPr>
        <p:spPr>
          <a:xfrm>
            <a:off x="474662" y="1162051"/>
            <a:ext cx="8194675" cy="3351212"/>
          </a:xfrm>
        </p:spPr>
        <p:txBody>
          <a:bodyPr/>
          <a:lstStyle/>
          <a:p>
            <a:pPr eaLnBrk="1" hangingPunct="1"/>
            <a:r>
              <a:rPr lang="en-GB" altLang="en-US" sz="1900" b="1" dirty="0">
                <a:solidFill>
                  <a:schemeClr val="tx2"/>
                </a:solidFill>
              </a:rPr>
              <a:t>Short-term impact on GDP: negative (supply AND demand)</a:t>
            </a:r>
          </a:p>
          <a:p>
            <a:pPr eaLnBrk="1" hangingPunct="1"/>
            <a:r>
              <a:rPr lang="en-GB" altLang="en-US" sz="1900" b="1" dirty="0">
                <a:solidFill>
                  <a:schemeClr val="tx2"/>
                </a:solidFill>
              </a:rPr>
              <a:t>Long-term impact on GDP: it depends</a:t>
            </a:r>
          </a:p>
          <a:p>
            <a:pPr marL="641350" lvl="1" indent="-342900">
              <a:buFont typeface="Arial" panose="020B0604020202020204" pitchFamily="34" charset="0"/>
              <a:buChar char="•"/>
            </a:pPr>
            <a:r>
              <a:rPr lang="en-GB" altLang="en-US" sz="1900" dirty="0">
                <a:uFill>
                  <a:solidFill>
                    <a:srgbClr val="FF0000"/>
                  </a:solidFill>
                </a:uFill>
                <a:ea typeface="+mn-ea"/>
              </a:rPr>
              <a:t>Destruction of capital.</a:t>
            </a:r>
            <a:endParaRPr lang="en-GB" altLang="en-US" sz="1900" strike="sngStrike" dirty="0">
              <a:uFill>
                <a:solidFill>
                  <a:srgbClr val="FF0000"/>
                </a:solidFill>
              </a:uFill>
              <a:ea typeface="+mn-ea"/>
            </a:endParaRPr>
          </a:p>
          <a:p>
            <a:pPr marL="641350" lvl="1" indent="-342900">
              <a:buFont typeface="Arial" panose="020B0604020202020204" pitchFamily="34" charset="0"/>
              <a:buChar char="•"/>
            </a:pPr>
            <a:r>
              <a:rPr lang="en-GB" altLang="en-US" sz="1900" dirty="0">
                <a:uFill>
                  <a:solidFill>
                    <a:srgbClr val="FF0000"/>
                  </a:solidFill>
                </a:uFill>
                <a:ea typeface="+mn-ea"/>
              </a:rPr>
              <a:t>Institutions / insurance coverage / fiscal space / development matter</a:t>
            </a:r>
          </a:p>
          <a:p>
            <a:pPr marL="641350" lvl="1" indent="-342900">
              <a:buFont typeface="Arial" panose="020B0604020202020204" pitchFamily="34" charset="0"/>
              <a:buChar char="•"/>
            </a:pPr>
            <a:r>
              <a:rPr lang="en-GB" altLang="en-US" sz="1900" dirty="0">
                <a:ea typeface="+mn-ea"/>
              </a:rPr>
              <a:t>Migration</a:t>
            </a:r>
          </a:p>
          <a:p>
            <a:pPr marL="641350" lvl="1" indent="-342900">
              <a:buFont typeface="Arial" panose="020B0604020202020204" pitchFamily="34" charset="0"/>
              <a:buChar char="•"/>
            </a:pPr>
            <a:r>
              <a:rPr lang="en-GB" altLang="en-US" sz="1900" dirty="0">
                <a:ea typeface="+mn-ea"/>
              </a:rPr>
              <a:t>More adaptation, </a:t>
            </a:r>
            <a:r>
              <a:rPr lang="en-GB" altLang="en-US" sz="1900" dirty="0"/>
              <a:t>(less productive innovation?)</a:t>
            </a:r>
          </a:p>
          <a:p>
            <a:pPr eaLnBrk="1" hangingPunct="1"/>
            <a:r>
              <a:rPr lang="en-GB" altLang="en-US" sz="1900" b="1" dirty="0">
                <a:solidFill>
                  <a:schemeClr val="tx2"/>
                </a:solidFill>
              </a:rPr>
              <a:t>Also a distribution of outcomes</a:t>
            </a:r>
          </a:p>
          <a:p>
            <a:pPr marL="342900" indent="-342900" eaLnBrk="1" hangingPunct="1">
              <a:buFont typeface="Arial" panose="020B0604020202020204" pitchFamily="34" charset="0"/>
              <a:buChar char="•"/>
            </a:pPr>
            <a:r>
              <a:rPr lang="en-GB" altLang="en-US" sz="1900" dirty="0"/>
              <a:t>Uncertainty vs capital replacement costs – </a:t>
            </a:r>
            <a:r>
              <a:rPr lang="en-GB" altLang="en-US" sz="1900" dirty="0">
                <a:solidFill>
                  <a:schemeClr val="tx2"/>
                </a:solidFill>
              </a:rPr>
              <a:t>impacts on r*</a:t>
            </a:r>
          </a:p>
          <a:p>
            <a:r>
              <a:rPr lang="en-GB" altLang="en-US" sz="1900" b="1" dirty="0">
                <a:solidFill>
                  <a:schemeClr val="tx2"/>
                </a:solidFill>
              </a:rPr>
              <a:t>National versus regional</a:t>
            </a:r>
          </a:p>
          <a:p>
            <a:pPr marL="641350" lvl="1" indent="-342900">
              <a:buFont typeface="Arial" panose="020B0604020202020204" pitchFamily="34" charset="0"/>
              <a:buChar char="•"/>
            </a:pPr>
            <a:endParaRPr lang="en-GB" altLang="en-US" sz="1900" dirty="0"/>
          </a:p>
        </p:txBody>
      </p:sp>
      <p:sp>
        <p:nvSpPr>
          <p:cNvPr id="2" name="Rectangle 2"/>
          <p:cNvSpPr>
            <a:spLocks noGrp="1" noChangeArrowheads="1"/>
          </p:cNvSpPr>
          <p:nvPr>
            <p:ph type="title"/>
          </p:nvPr>
        </p:nvSpPr>
        <p:spPr>
          <a:xfrm>
            <a:off x="468313" y="411163"/>
            <a:ext cx="8194675" cy="635000"/>
          </a:xfrm>
        </p:spPr>
        <p:txBody>
          <a:bodyPr/>
          <a:lstStyle/>
          <a:p>
            <a:pPr eaLnBrk="1" hangingPunct="1">
              <a:lnSpc>
                <a:spcPts val="2800"/>
              </a:lnSpc>
              <a:defRPr/>
            </a:pPr>
            <a:r>
              <a:rPr lang="en-GB" dirty="0"/>
              <a:t>Impact of acute events on potential output</a:t>
            </a:r>
            <a:endParaRPr dirty="0"/>
          </a:p>
        </p:txBody>
      </p:sp>
      <p:sp>
        <p:nvSpPr>
          <p:cNvPr id="39941" name="Slide Number Placeholder 4"/>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smtClean="0">
                <a:solidFill>
                  <a:schemeClr val="bg1"/>
                </a:solidFill>
                <a:ea typeface="ヒラギノ角ゴ Pro W3"/>
                <a:cs typeface="ヒラギノ角ゴ Pro W3"/>
              </a:rPr>
              <a:pPr eaLnBrk="1" hangingPunct="1">
                <a:lnSpc>
                  <a:spcPct val="100000"/>
                </a:lnSpc>
                <a:spcBef>
                  <a:spcPct val="0"/>
                </a:spcBef>
                <a:buClrTx/>
              </a:pPr>
              <a:t>8</a:t>
            </a:fld>
            <a:endParaRPr altLang="en-US" sz="900">
              <a:solidFill>
                <a:schemeClr val="bg1"/>
              </a:solidFill>
              <a:ea typeface="ヒラギノ角ゴ Pro W3"/>
              <a:cs typeface="ヒラギノ角ゴ Pro W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320B71-EC71-4A7E-8C8A-9C555B387A1C}" type="slidenum">
              <a:rPr lang="en-GB" smtClean="0"/>
              <a:pPr>
                <a:defRPr/>
              </a:pPr>
              <a:t>9</a:t>
            </a:fld>
            <a:endParaRPr lang="en-GB" dirty="0"/>
          </a:p>
        </p:txBody>
      </p:sp>
      <p:sp>
        <p:nvSpPr>
          <p:cNvPr id="6" name="Rectangle 4">
            <a:extLst>
              <a:ext uri="{FF2B5EF4-FFF2-40B4-BE49-F238E27FC236}">
                <a16:creationId xmlns:a16="http://schemas.microsoft.com/office/drawing/2014/main" id="{3057C836-02EC-4210-8381-0BF65B844B43}"/>
              </a:ext>
            </a:extLst>
          </p:cNvPr>
          <p:cNvSpPr txBox="1">
            <a:spLocks noChangeArrowheads="1"/>
          </p:cNvSpPr>
          <p:nvPr/>
        </p:nvSpPr>
        <p:spPr bwMode="auto">
          <a:xfrm>
            <a:off x="463550" y="411163"/>
            <a:ext cx="85947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GB" dirty="0"/>
              <a:t>Long-run impact of catastrophes: storms of 1287</a:t>
            </a:r>
          </a:p>
        </p:txBody>
      </p:sp>
      <p:sp>
        <p:nvSpPr>
          <p:cNvPr id="8" name="TextBox 7">
            <a:extLst>
              <a:ext uri="{FF2B5EF4-FFF2-40B4-BE49-F238E27FC236}">
                <a16:creationId xmlns:a16="http://schemas.microsoft.com/office/drawing/2014/main" id="{D5930DBA-B291-412D-803C-DA4C287F39F9}"/>
              </a:ext>
            </a:extLst>
          </p:cNvPr>
          <p:cNvSpPr txBox="1"/>
          <p:nvPr/>
        </p:nvSpPr>
        <p:spPr>
          <a:xfrm>
            <a:off x="1272539" y="1092276"/>
            <a:ext cx="2864837" cy="302184"/>
          </a:xfrm>
          <a:prstGeom prst="rect">
            <a:avLst/>
          </a:prstGeom>
          <a:noFill/>
        </p:spPr>
        <p:txBody>
          <a:bodyPr wrap="square" rtlCol="0">
            <a:spAutoFit/>
          </a:bodyPr>
          <a:lstStyle/>
          <a:p>
            <a:pPr algn="ctr"/>
            <a:r>
              <a:rPr lang="en-GB" sz="1300" b="1" dirty="0">
                <a:solidFill>
                  <a:schemeClr val="tx2"/>
                </a:solidFill>
              </a:rPr>
              <a:t>Cinque ports</a:t>
            </a:r>
          </a:p>
        </p:txBody>
      </p:sp>
      <p:pic>
        <p:nvPicPr>
          <p:cNvPr id="7" name="Picture 6" descr="A map of the united states&#10;&#10;Description automatically generated">
            <a:extLst>
              <a:ext uri="{FF2B5EF4-FFF2-40B4-BE49-F238E27FC236}">
                <a16:creationId xmlns:a16="http://schemas.microsoft.com/office/drawing/2014/main" id="{816B71FE-29A7-2CEB-FF07-3EBAA3470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44" y="1379220"/>
            <a:ext cx="4361062" cy="3108960"/>
          </a:xfrm>
          <a:prstGeom prst="rect">
            <a:avLst/>
          </a:prstGeom>
          <a:ln>
            <a:solidFill>
              <a:srgbClr val="003299"/>
            </a:solidFill>
          </a:ln>
        </p:spPr>
      </p:pic>
      <p:sp>
        <p:nvSpPr>
          <p:cNvPr id="9" name="Oval 8">
            <a:extLst>
              <a:ext uri="{FF2B5EF4-FFF2-40B4-BE49-F238E27FC236}">
                <a16:creationId xmlns:a16="http://schemas.microsoft.com/office/drawing/2014/main" id="{F1230DC6-3D40-2E1F-93BD-E1F19CE32376}"/>
              </a:ext>
            </a:extLst>
          </p:cNvPr>
          <p:cNvSpPr/>
          <p:nvPr/>
        </p:nvSpPr>
        <p:spPr bwMode="auto">
          <a:xfrm>
            <a:off x="2628900" y="3962400"/>
            <a:ext cx="693420" cy="213360"/>
          </a:xfrm>
          <a:prstGeom prst="ellipse">
            <a:avLst/>
          </a:prstGeom>
          <a:noFill/>
          <a:ln w="38100" cap="flat" cmpd="sng" algn="ctr">
            <a:solidFill>
              <a:srgbClr val="0032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0" name="Oval 9">
            <a:extLst>
              <a:ext uri="{FF2B5EF4-FFF2-40B4-BE49-F238E27FC236}">
                <a16:creationId xmlns:a16="http://schemas.microsoft.com/office/drawing/2014/main" id="{D7BAF11C-7EBD-B5BB-6845-AE2E7883EBEF}"/>
              </a:ext>
            </a:extLst>
          </p:cNvPr>
          <p:cNvSpPr/>
          <p:nvPr/>
        </p:nvSpPr>
        <p:spPr bwMode="auto">
          <a:xfrm>
            <a:off x="3528060" y="333756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1" name="Oval 10">
            <a:extLst>
              <a:ext uri="{FF2B5EF4-FFF2-40B4-BE49-F238E27FC236}">
                <a16:creationId xmlns:a16="http://schemas.microsoft.com/office/drawing/2014/main" id="{11B9C75D-AC68-4AAD-32DD-EFE9C59D0D4F}"/>
              </a:ext>
            </a:extLst>
          </p:cNvPr>
          <p:cNvSpPr/>
          <p:nvPr/>
        </p:nvSpPr>
        <p:spPr bwMode="auto">
          <a:xfrm>
            <a:off x="3581400" y="294132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2" name="Oval 11">
            <a:extLst>
              <a:ext uri="{FF2B5EF4-FFF2-40B4-BE49-F238E27FC236}">
                <a16:creationId xmlns:a16="http://schemas.microsoft.com/office/drawing/2014/main" id="{1F413013-5F26-E2D5-ECE2-7883D30FF25B}"/>
              </a:ext>
            </a:extLst>
          </p:cNvPr>
          <p:cNvSpPr/>
          <p:nvPr/>
        </p:nvSpPr>
        <p:spPr bwMode="auto">
          <a:xfrm>
            <a:off x="4183380" y="268224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3" name="Oval 12">
            <a:extLst>
              <a:ext uri="{FF2B5EF4-FFF2-40B4-BE49-F238E27FC236}">
                <a16:creationId xmlns:a16="http://schemas.microsoft.com/office/drawing/2014/main" id="{85A05B99-3E97-EFD0-C74D-6000FB183EF3}"/>
              </a:ext>
            </a:extLst>
          </p:cNvPr>
          <p:cNvSpPr/>
          <p:nvPr/>
        </p:nvSpPr>
        <p:spPr bwMode="auto">
          <a:xfrm>
            <a:off x="4229100" y="2171700"/>
            <a:ext cx="792480" cy="281940"/>
          </a:xfrm>
          <a:prstGeom prst="ellipse">
            <a:avLst/>
          </a:prstGeom>
          <a:noFill/>
          <a:ln w="38100" cap="flat" cmpd="sng" algn="ctr">
            <a:solidFill>
              <a:srgbClr val="0032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4" name="TextBox 13">
            <a:extLst>
              <a:ext uri="{FF2B5EF4-FFF2-40B4-BE49-F238E27FC236}">
                <a16:creationId xmlns:a16="http://schemas.microsoft.com/office/drawing/2014/main" id="{F5A4689C-D627-641B-07AB-7F12D1F551FC}"/>
              </a:ext>
            </a:extLst>
          </p:cNvPr>
          <p:cNvSpPr txBox="1"/>
          <p:nvPr/>
        </p:nvSpPr>
        <p:spPr>
          <a:xfrm>
            <a:off x="5791200" y="1303020"/>
            <a:ext cx="2758440" cy="2723823"/>
          </a:xfrm>
          <a:prstGeom prst="rect">
            <a:avLst/>
          </a:prstGeom>
          <a:noFill/>
        </p:spPr>
        <p:txBody>
          <a:bodyPr wrap="square" rtlCol="0">
            <a:spAutoFit/>
          </a:bodyPr>
          <a:lstStyle/>
          <a:p>
            <a:r>
              <a:rPr lang="en-GB" sz="1900" b="1" dirty="0">
                <a:solidFill>
                  <a:schemeClr val="tx2"/>
                </a:solidFill>
                <a:latin typeface="+mn-lt"/>
                <a:cs typeface="+mn-cs"/>
              </a:rPr>
              <a:t>Cinque Ports:</a:t>
            </a:r>
          </a:p>
          <a:p>
            <a:r>
              <a:rPr lang="en-GB" sz="1900" b="1" dirty="0">
                <a:solidFill>
                  <a:schemeClr val="tx2"/>
                </a:solidFill>
                <a:latin typeface="+mn-lt"/>
                <a:cs typeface="+mn-cs"/>
              </a:rPr>
              <a:t>Hastings</a:t>
            </a:r>
          </a:p>
          <a:p>
            <a:r>
              <a:rPr lang="en-GB" sz="1900" b="1" dirty="0">
                <a:solidFill>
                  <a:schemeClr val="tx2"/>
                </a:solidFill>
                <a:latin typeface="+mn-lt"/>
                <a:cs typeface="+mn-cs"/>
              </a:rPr>
              <a:t>New Romney</a:t>
            </a:r>
          </a:p>
          <a:p>
            <a:r>
              <a:rPr lang="en-GB" sz="1900" b="1" dirty="0">
                <a:solidFill>
                  <a:schemeClr val="tx2"/>
                </a:solidFill>
                <a:latin typeface="+mn-lt"/>
                <a:cs typeface="+mn-cs"/>
              </a:rPr>
              <a:t>Hythe</a:t>
            </a:r>
          </a:p>
          <a:p>
            <a:r>
              <a:rPr lang="en-GB" sz="1900" b="1" dirty="0">
                <a:solidFill>
                  <a:schemeClr val="tx2"/>
                </a:solidFill>
                <a:latin typeface="+mn-lt"/>
                <a:cs typeface="+mn-cs"/>
              </a:rPr>
              <a:t>Dover</a:t>
            </a:r>
          </a:p>
          <a:p>
            <a:r>
              <a:rPr lang="en-GB" sz="1900" b="1" dirty="0">
                <a:solidFill>
                  <a:schemeClr val="tx2"/>
                </a:solidFill>
                <a:latin typeface="+mn-lt"/>
                <a:cs typeface="+mn-cs"/>
              </a:rPr>
              <a:t>Sandwich</a:t>
            </a:r>
          </a:p>
          <a:p>
            <a:endParaRPr lang="en-GB" sz="1900" b="1" dirty="0">
              <a:solidFill>
                <a:schemeClr val="tx2"/>
              </a:solidFill>
              <a:latin typeface="+mn-lt"/>
              <a:cs typeface="+mn-cs"/>
            </a:endParaRPr>
          </a:p>
          <a:p>
            <a:r>
              <a:rPr lang="en-GB" sz="1900" b="1" dirty="0">
                <a:solidFill>
                  <a:schemeClr val="tx2"/>
                </a:solidFill>
                <a:latin typeface="+mn-lt"/>
                <a:cs typeface="+mn-cs"/>
              </a:rPr>
              <a:t>Antient towns:</a:t>
            </a:r>
          </a:p>
          <a:p>
            <a:r>
              <a:rPr lang="en-GB" sz="1900" b="1" dirty="0">
                <a:solidFill>
                  <a:srgbClr val="00B0F0"/>
                </a:solidFill>
                <a:latin typeface="+mn-lt"/>
                <a:cs typeface="+mn-cs"/>
              </a:rPr>
              <a:t>Winchelsea</a:t>
            </a:r>
          </a:p>
        </p:txBody>
      </p:sp>
      <p:sp>
        <p:nvSpPr>
          <p:cNvPr id="15" name="Oval 14">
            <a:extLst>
              <a:ext uri="{FF2B5EF4-FFF2-40B4-BE49-F238E27FC236}">
                <a16:creationId xmlns:a16="http://schemas.microsoft.com/office/drawing/2014/main" id="{5DAB484A-30D4-E22C-9040-4394AD6A9E5A}"/>
              </a:ext>
            </a:extLst>
          </p:cNvPr>
          <p:cNvSpPr/>
          <p:nvPr/>
        </p:nvSpPr>
        <p:spPr bwMode="auto">
          <a:xfrm>
            <a:off x="2697480" y="3703320"/>
            <a:ext cx="693420" cy="213360"/>
          </a:xfrm>
          <a:prstGeom prst="ellipse">
            <a:avLst/>
          </a:pr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281639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ECB Default 16x9</Template>
  <TotalTime>2649</TotalTime>
  <Words>2118</Words>
  <Application>Microsoft Office PowerPoint</Application>
  <PresentationFormat>On-screen Show (16:9)</PresentationFormat>
  <Paragraphs>260</Paragraphs>
  <Slides>28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Open Sans</vt:lpstr>
      <vt:lpstr>PT Serif</vt:lpstr>
      <vt:lpstr>Times</vt:lpstr>
      <vt:lpstr>ECB Default 16x9</vt:lpstr>
      <vt:lpstr>Climate change,  potential output and nature-related risks</vt:lpstr>
      <vt:lpstr>Disclaimer</vt:lpstr>
      <vt:lpstr>PowerPoint Presentation</vt:lpstr>
      <vt:lpstr>Three categories, three components*, many channels</vt:lpstr>
      <vt:lpstr>PowerPoint Presentation</vt:lpstr>
      <vt:lpstr>Nature: a new old component of potential output</vt:lpstr>
      <vt:lpstr>Types of nature capital affected by climate change</vt:lpstr>
      <vt:lpstr>Impact of acute events on potential output</vt:lpstr>
      <vt:lpstr>PowerPoint Presentation</vt:lpstr>
      <vt:lpstr>PowerPoint Presentation</vt:lpstr>
      <vt:lpstr>Nature capital, climate change and potential</vt:lpstr>
      <vt:lpstr>Labour productivity (growth!) reduced outside of comfort range</vt:lpstr>
      <vt:lpstr>Compounding risks: sea level rise</vt:lpstr>
      <vt:lpstr>PowerPoint Presentation</vt:lpstr>
      <vt:lpstr>Nature related risks for economy and banks</vt:lpstr>
      <vt:lpstr>Nature related risks for economy and banks</vt:lpstr>
      <vt:lpstr>Nature related risks for economy and banks</vt:lpstr>
      <vt:lpstr>Nature related risks for economy and banks</vt:lpstr>
      <vt:lpstr>Nature related risks for economy and banks</vt:lpstr>
      <vt:lpstr>Nature related risks for economy and banks</vt:lpstr>
      <vt:lpstr>Nature related risks for economy and banks</vt:lpstr>
      <vt:lpstr>Compound shocks from climate change and biodiversity loss</vt:lpstr>
      <vt:lpstr>Compound shocks from climate change and biodiversity loss</vt:lpstr>
      <vt:lpstr>Compound shocks from climate change and biodiversity loss</vt:lpstr>
      <vt:lpstr>Compound shocks from climate change and biodiversity loss</vt:lpstr>
      <vt:lpstr>Materialization of shocks – integrated climate-nature scenarios</vt:lpstr>
      <vt:lpstr>Some final thoughts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risks and monetary policy</dc:title>
  <dc:creator>Parker, Miles</dc:creator>
  <cp:lastModifiedBy>Ceglar, Andrej</cp:lastModifiedBy>
  <cp:revision>68</cp:revision>
  <dcterms:created xsi:type="dcterms:W3CDTF">2022-11-24T14:58:40Z</dcterms:created>
  <dcterms:modified xsi:type="dcterms:W3CDTF">2023-11-29T15:59:35Z</dcterms:modified>
</cp:coreProperties>
</file>