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78" r:id="rId3"/>
    <p:sldId id="276" r:id="rId4"/>
    <p:sldId id="360" r:id="rId5"/>
    <p:sldId id="298" r:id="rId6"/>
    <p:sldId id="285" r:id="rId7"/>
    <p:sldId id="301" r:id="rId8"/>
    <p:sldId id="300" r:id="rId9"/>
    <p:sldId id="359" r:id="rId10"/>
    <p:sldId id="304" r:id="rId11"/>
    <p:sldId id="291" r:id="rId12"/>
    <p:sldId id="367" r:id="rId13"/>
    <p:sldId id="368" r:id="rId14"/>
    <p:sldId id="327" r:id="rId15"/>
    <p:sldId id="373" r:id="rId16"/>
    <p:sldId id="369" r:id="rId17"/>
    <p:sldId id="370" r:id="rId18"/>
    <p:sldId id="361" r:id="rId19"/>
    <p:sldId id="362" r:id="rId20"/>
    <p:sldId id="292" r:id="rId21"/>
    <p:sldId id="323" r:id="rId22"/>
    <p:sldId id="375" r:id="rId23"/>
    <p:sldId id="377"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61171" autoAdjust="0"/>
  </p:normalViewPr>
  <p:slideViewPr>
    <p:cSldViewPr snapToGrid="0">
      <p:cViewPr varScale="1">
        <p:scale>
          <a:sx n="52" d="100"/>
          <a:sy n="52" d="100"/>
        </p:scale>
        <p:origin x="1142" y="53"/>
      </p:cViewPr>
      <p:guideLst>
        <p:guide orient="horz" pos="2092"/>
        <p:guide pos="3840"/>
      </p:guideLst>
    </p:cSldViewPr>
  </p:slideViewPr>
  <p:notesTextViewPr>
    <p:cViewPr>
      <p:scale>
        <a:sx n="3" d="2"/>
        <a:sy n="3" d="2"/>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11/12/2023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spcBef>
                <a:spcPts val="300"/>
              </a:spcBef>
              <a:spcAft>
                <a:spcPts val="300"/>
              </a:spcAft>
              <a:buClr>
                <a:srgbClr val="3E6FD2"/>
              </a:buClr>
              <a:buFont typeface="+mj-lt"/>
              <a:buAutoNum type="arabicPeriod"/>
            </a:pPr>
            <a:r>
              <a:rPr lang="en-GB" altLang="en-US" sz="2800" dirty="0"/>
              <a:t>Satellites to the national accounts</a:t>
            </a:r>
          </a:p>
          <a:p>
            <a:pPr marL="857250" lvl="1" indent="-457200">
              <a:lnSpc>
                <a:spcPct val="120000"/>
              </a:lnSpc>
              <a:spcBef>
                <a:spcPts val="300"/>
              </a:spcBef>
              <a:spcAft>
                <a:spcPts val="300"/>
              </a:spcAft>
              <a:buClr>
                <a:srgbClr val="3E6FD2"/>
              </a:buClr>
            </a:pPr>
            <a:r>
              <a:rPr lang="en-GB" b="0" dirty="0"/>
              <a:t>Conceptual framework and </a:t>
            </a:r>
          </a:p>
          <a:p>
            <a:pPr marL="400050" lvl="1" indent="0">
              <a:lnSpc>
                <a:spcPct val="120000"/>
              </a:lnSpc>
              <a:spcBef>
                <a:spcPts val="300"/>
              </a:spcBef>
              <a:spcAft>
                <a:spcPts val="300"/>
              </a:spcAft>
              <a:buClr>
                <a:srgbClr val="3E6FD2"/>
              </a:buClr>
              <a:buNone/>
            </a:pPr>
            <a:r>
              <a:rPr lang="en-GB" dirty="0"/>
              <a:t>	</a:t>
            </a:r>
            <a:r>
              <a:rPr lang="en-GB" b="0" dirty="0"/>
              <a:t>system of tables</a:t>
            </a:r>
          </a:p>
          <a:p>
            <a:pPr marL="857250" lvl="1" indent="-457200">
              <a:lnSpc>
                <a:spcPct val="120000"/>
              </a:lnSpc>
              <a:spcBef>
                <a:spcPts val="300"/>
              </a:spcBef>
              <a:spcAft>
                <a:spcPts val="300"/>
              </a:spcAft>
              <a:buClr>
                <a:srgbClr val="3E6FD2"/>
              </a:buClr>
            </a:pPr>
            <a:r>
              <a:rPr lang="en-GB" b="0" dirty="0"/>
              <a:t>Consistent with national accounts</a:t>
            </a:r>
          </a:p>
          <a:p>
            <a:pPr marL="857250" lvl="1" indent="-457200">
              <a:lnSpc>
                <a:spcPct val="120000"/>
              </a:lnSpc>
              <a:spcBef>
                <a:spcPts val="300"/>
              </a:spcBef>
              <a:spcAft>
                <a:spcPts val="300"/>
              </a:spcAft>
              <a:buClr>
                <a:srgbClr val="3E6FD2"/>
              </a:buClr>
            </a:pPr>
            <a:r>
              <a:rPr lang="en-GB" altLang="en-US" b="0" dirty="0"/>
              <a:t>Integrates existing data in a coherent system</a:t>
            </a:r>
          </a:p>
          <a:p>
            <a:pPr marL="800100" lvl="2" indent="0">
              <a:lnSpc>
                <a:spcPct val="120000"/>
              </a:lnSpc>
              <a:spcBef>
                <a:spcPts val="300"/>
              </a:spcBef>
              <a:spcAft>
                <a:spcPts val="300"/>
              </a:spcAft>
              <a:buClr>
                <a:srgbClr val="3E6FD2"/>
              </a:buClr>
              <a:buNone/>
            </a:pPr>
            <a:r>
              <a:rPr lang="en-GB" altLang="en-US" sz="2000" dirty="0"/>
              <a:t>		(economic &amp; environmental data )</a:t>
            </a:r>
          </a:p>
          <a:p>
            <a:pPr marL="457200" indent="-457200">
              <a:lnSpc>
                <a:spcPct val="120000"/>
              </a:lnSpc>
              <a:spcBef>
                <a:spcPts val="300"/>
              </a:spcBef>
              <a:spcAft>
                <a:spcPts val="300"/>
              </a:spcAft>
              <a:buClr>
                <a:srgbClr val="3E6FD2"/>
              </a:buClr>
              <a:buFont typeface="+mj-lt"/>
              <a:buAutoNum type="arabicPeriod"/>
            </a:pPr>
            <a:r>
              <a:rPr lang="en-GB" altLang="en-US" sz="2800" dirty="0"/>
              <a:t>Provide data on the environmental impact of economic activity</a:t>
            </a:r>
          </a:p>
          <a:p>
            <a:pPr lvl="1" indent="-342900">
              <a:lnSpc>
                <a:spcPct val="120000"/>
              </a:lnSpc>
              <a:spcBef>
                <a:spcPts val="300"/>
              </a:spcBef>
              <a:spcAft>
                <a:spcPts val="300"/>
              </a:spcAft>
              <a:buClr>
                <a:srgbClr val="3E6FD2"/>
              </a:buClr>
            </a:pPr>
            <a:r>
              <a:rPr lang="en-GB" altLang="en-US" dirty="0"/>
              <a:t>Facilitate environmental-economic analyses</a:t>
            </a:r>
            <a:endParaRPr lang="en-GB" altLang="en-US" sz="2400"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27015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spcBef>
                <a:spcPts val="300"/>
              </a:spcBef>
              <a:spcAft>
                <a:spcPts val="300"/>
              </a:spcAft>
              <a:buClr>
                <a:srgbClr val="3E6FD2"/>
              </a:buClr>
              <a:buFont typeface="+mj-lt"/>
              <a:buAutoNum type="arabicPeriod"/>
            </a:pPr>
            <a:r>
              <a:rPr lang="en-GB" altLang="en-US" sz="2800" dirty="0"/>
              <a:t>Satellites to the national accounts</a:t>
            </a:r>
          </a:p>
          <a:p>
            <a:pPr marL="857250" lvl="1" indent="-457200">
              <a:lnSpc>
                <a:spcPct val="120000"/>
              </a:lnSpc>
              <a:spcBef>
                <a:spcPts val="300"/>
              </a:spcBef>
              <a:spcAft>
                <a:spcPts val="300"/>
              </a:spcAft>
              <a:buClr>
                <a:srgbClr val="3E6FD2"/>
              </a:buClr>
            </a:pPr>
            <a:r>
              <a:rPr lang="en-GB" b="0" dirty="0"/>
              <a:t>Conceptual framework and </a:t>
            </a:r>
          </a:p>
          <a:p>
            <a:pPr marL="400050" lvl="1" indent="0">
              <a:lnSpc>
                <a:spcPct val="120000"/>
              </a:lnSpc>
              <a:spcBef>
                <a:spcPts val="300"/>
              </a:spcBef>
              <a:spcAft>
                <a:spcPts val="300"/>
              </a:spcAft>
              <a:buClr>
                <a:srgbClr val="3E6FD2"/>
              </a:buClr>
              <a:buNone/>
            </a:pPr>
            <a:r>
              <a:rPr lang="en-GB" dirty="0"/>
              <a:t>	</a:t>
            </a:r>
            <a:r>
              <a:rPr lang="en-GB" b="0" dirty="0"/>
              <a:t>system of tables</a:t>
            </a:r>
          </a:p>
          <a:p>
            <a:pPr marL="857250" lvl="1" indent="-457200">
              <a:lnSpc>
                <a:spcPct val="120000"/>
              </a:lnSpc>
              <a:spcBef>
                <a:spcPts val="300"/>
              </a:spcBef>
              <a:spcAft>
                <a:spcPts val="300"/>
              </a:spcAft>
              <a:buClr>
                <a:srgbClr val="3E6FD2"/>
              </a:buClr>
            </a:pPr>
            <a:r>
              <a:rPr lang="en-GB" b="0" dirty="0"/>
              <a:t>Consistent with national accounts</a:t>
            </a:r>
          </a:p>
          <a:p>
            <a:pPr marL="857250" lvl="1" indent="-457200">
              <a:lnSpc>
                <a:spcPct val="120000"/>
              </a:lnSpc>
              <a:spcBef>
                <a:spcPts val="300"/>
              </a:spcBef>
              <a:spcAft>
                <a:spcPts val="300"/>
              </a:spcAft>
              <a:buClr>
                <a:srgbClr val="3E6FD2"/>
              </a:buClr>
            </a:pPr>
            <a:r>
              <a:rPr lang="en-GB" altLang="en-US" b="0" dirty="0"/>
              <a:t>Integrates existing data in a coherent system</a:t>
            </a:r>
          </a:p>
          <a:p>
            <a:pPr marL="800100" lvl="2" indent="0">
              <a:lnSpc>
                <a:spcPct val="120000"/>
              </a:lnSpc>
              <a:spcBef>
                <a:spcPts val="300"/>
              </a:spcBef>
              <a:spcAft>
                <a:spcPts val="300"/>
              </a:spcAft>
              <a:buClr>
                <a:srgbClr val="3E6FD2"/>
              </a:buClr>
              <a:buNone/>
            </a:pPr>
            <a:r>
              <a:rPr lang="en-GB" altLang="en-US" sz="2000" dirty="0"/>
              <a:t>		(economic &amp; environmental data )</a:t>
            </a:r>
          </a:p>
          <a:p>
            <a:pPr marL="457200" indent="-457200">
              <a:lnSpc>
                <a:spcPct val="120000"/>
              </a:lnSpc>
              <a:spcBef>
                <a:spcPts val="300"/>
              </a:spcBef>
              <a:spcAft>
                <a:spcPts val="300"/>
              </a:spcAft>
              <a:buClr>
                <a:srgbClr val="3E6FD2"/>
              </a:buClr>
              <a:buFont typeface="+mj-lt"/>
              <a:buAutoNum type="arabicPeriod"/>
            </a:pPr>
            <a:r>
              <a:rPr lang="en-GB" altLang="en-US" sz="2800" dirty="0"/>
              <a:t>Provide data on the environmental impact of economic activity</a:t>
            </a:r>
          </a:p>
          <a:p>
            <a:pPr lvl="1" indent="-342900">
              <a:lnSpc>
                <a:spcPct val="120000"/>
              </a:lnSpc>
              <a:spcBef>
                <a:spcPts val="300"/>
              </a:spcBef>
              <a:spcAft>
                <a:spcPts val="300"/>
              </a:spcAft>
              <a:buClr>
                <a:srgbClr val="3E6FD2"/>
              </a:buClr>
            </a:pPr>
            <a:r>
              <a:rPr lang="en-GB" altLang="en-US" dirty="0"/>
              <a:t>Facilitate environmental-economic analyses</a:t>
            </a:r>
            <a:endParaRPr lang="en-GB" altLang="en-US" sz="2400" dirty="0"/>
          </a:p>
          <a:p>
            <a:endParaRPr lang="en-GB" dirty="0"/>
          </a:p>
          <a:p>
            <a:pPr marL="0" indent="0">
              <a:lnSpc>
                <a:spcPct val="120000"/>
              </a:lnSpc>
              <a:spcBef>
                <a:spcPts val="300"/>
              </a:spcBef>
              <a:spcAft>
                <a:spcPts val="300"/>
              </a:spcAft>
              <a:buClr>
                <a:srgbClr val="3E6FD2"/>
              </a:buClr>
              <a:buFont typeface="+mj-lt"/>
              <a:buNone/>
            </a:pPr>
            <a:endParaRPr lang="en-GB" altLang="en-US" sz="2400"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25264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Types</a:t>
            </a:r>
            <a:r>
              <a:rPr lang="es-ES_tradnl" dirty="0"/>
              <a:t> of </a:t>
            </a:r>
            <a:r>
              <a:rPr lang="es-ES_tradnl" dirty="0" err="1"/>
              <a:t>services</a:t>
            </a:r>
            <a:r>
              <a:rPr lang="es-ES_tradnl" dirty="0"/>
              <a:t>: </a:t>
            </a:r>
            <a:r>
              <a:rPr lang="es-ES_tradnl" dirty="0" err="1"/>
              <a:t>provisioning</a:t>
            </a:r>
            <a:r>
              <a:rPr lang="es-ES_tradnl" dirty="0"/>
              <a:t> (</a:t>
            </a:r>
            <a:r>
              <a:rPr lang="es-ES_tradnl" dirty="0" err="1"/>
              <a:t>nutrition</a:t>
            </a:r>
            <a:r>
              <a:rPr lang="es-ES_tradnl" dirty="0"/>
              <a:t>,</a:t>
            </a:r>
            <a:r>
              <a:rPr lang="es-ES_tradnl" baseline="0" dirty="0"/>
              <a:t> </a:t>
            </a:r>
            <a:r>
              <a:rPr lang="es-ES_tradnl" baseline="0" dirty="0" err="1"/>
              <a:t>materials</a:t>
            </a:r>
            <a:r>
              <a:rPr lang="es-ES_tradnl" baseline="0" dirty="0"/>
              <a:t>, </a:t>
            </a:r>
            <a:r>
              <a:rPr lang="es-ES_tradnl" baseline="0" dirty="0" err="1"/>
              <a:t>energy</a:t>
            </a:r>
            <a:r>
              <a:rPr lang="es-ES_tradnl" baseline="0" dirty="0"/>
              <a:t>), </a:t>
            </a:r>
            <a:r>
              <a:rPr lang="es-ES_tradnl" baseline="0" dirty="0" err="1"/>
              <a:t>regulation</a:t>
            </a:r>
            <a:r>
              <a:rPr lang="es-ES_tradnl" baseline="0" dirty="0"/>
              <a:t> (</a:t>
            </a:r>
            <a:r>
              <a:rPr lang="es-ES_tradnl" baseline="0" dirty="0" err="1"/>
              <a:t>carbon</a:t>
            </a:r>
            <a:r>
              <a:rPr lang="es-ES_tradnl" baseline="0" dirty="0"/>
              <a:t> </a:t>
            </a:r>
            <a:r>
              <a:rPr lang="es-ES_tradnl" baseline="0" dirty="0" err="1"/>
              <a:t>sequestration</a:t>
            </a:r>
            <a:r>
              <a:rPr lang="es-ES_tradnl" baseline="0" dirty="0"/>
              <a:t>, </a:t>
            </a:r>
            <a:r>
              <a:rPr lang="es-ES_tradnl" baseline="0" dirty="0" err="1"/>
              <a:t>water</a:t>
            </a:r>
            <a:r>
              <a:rPr lang="es-ES_tradnl" baseline="0" dirty="0"/>
              <a:t> </a:t>
            </a:r>
            <a:r>
              <a:rPr lang="es-ES_tradnl" baseline="0" dirty="0" err="1"/>
              <a:t>conditions</a:t>
            </a:r>
            <a:r>
              <a:rPr lang="es-ES_tradnl" baseline="0" dirty="0"/>
              <a:t>, </a:t>
            </a:r>
            <a:r>
              <a:rPr lang="es-ES_tradnl" baseline="0" dirty="0" err="1"/>
              <a:t>disease</a:t>
            </a:r>
            <a:r>
              <a:rPr lang="es-ES_tradnl" baseline="0" dirty="0"/>
              <a:t> control), cultural (</a:t>
            </a:r>
            <a:r>
              <a:rPr lang="es-ES_tradnl" baseline="0" dirty="0" err="1"/>
              <a:t>enjoy</a:t>
            </a:r>
            <a:r>
              <a:rPr lang="es-ES_tradnl" baseline="0" dirty="0"/>
              <a:t> </a:t>
            </a:r>
            <a:r>
              <a:rPr lang="es-ES_tradnl" baseline="0" dirty="0" err="1"/>
              <a:t>landscape</a:t>
            </a:r>
            <a:r>
              <a:rPr lang="es-ES_tradnl" baseline="0" dirty="0"/>
              <a:t>, </a:t>
            </a:r>
            <a:r>
              <a:rPr lang="es-ES_tradnl" baseline="0" dirty="0" err="1"/>
              <a:t>trekking</a:t>
            </a:r>
            <a:r>
              <a:rPr lang="es-ES_tradnl" baseline="0" dirty="0"/>
              <a:t>, spiritual)</a:t>
            </a:r>
            <a:endParaRPr lang="en-GB" dirty="0"/>
          </a:p>
        </p:txBody>
      </p:sp>
      <p:sp>
        <p:nvSpPr>
          <p:cNvPr id="4" name="Slide Number Placeholder 3"/>
          <p:cNvSpPr>
            <a:spLocks noGrp="1"/>
          </p:cNvSpPr>
          <p:nvPr>
            <p:ph type="sldNum" sz="quarter" idx="10"/>
          </p:nvPr>
        </p:nvSpPr>
        <p:spPr/>
        <p:txBody>
          <a:bodyPr/>
          <a:lstStyle/>
          <a:p>
            <a:fld id="{689AF8E0-947A-46D4-985B-9759A8848E60}" type="slidenum">
              <a:rPr lang="en-GB" altLang="en-US" smtClean="0"/>
              <a:pPr/>
              <a:t>19</a:t>
            </a:fld>
            <a:endParaRPr lang="en-GB" altLang="en-US"/>
          </a:p>
        </p:txBody>
      </p:sp>
    </p:spTree>
    <p:extLst>
      <p:ext uri="{BB962C8B-B14F-4D97-AF65-F5344CB8AC3E}">
        <p14:creationId xmlns:p14="http://schemas.microsoft.com/office/powerpoint/2010/main" val="355860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 boundaries beyond SNA. Including biological</a:t>
            </a:r>
            <a:r>
              <a:rPr lang="en-GB" baseline="0" dirty="0"/>
              <a:t> resources (both cultivated and natural), water resources, etc. they produce services for us, e.g. carbon sequestration by forests, flood protection, crops pollination, etc.</a:t>
            </a:r>
          </a:p>
          <a:p>
            <a:endParaRPr lang="en-GB" baseline="0" dirty="0"/>
          </a:p>
          <a:p>
            <a:r>
              <a:rPr lang="en-US" sz="1200" b="0" i="0" u="none" strike="noStrike" kern="1200" baseline="0" dirty="0">
                <a:solidFill>
                  <a:schemeClr val="tx1"/>
                </a:solidFill>
                <a:latin typeface="Arial" charset="0"/>
                <a:ea typeface="+mn-ea"/>
                <a:cs typeface="+mn-cs"/>
              </a:rPr>
              <a:t>These assets provide ecosystem services and benefits used in economic and other human activity, a rather euphemistic formulation for services on which human and other life depends. In SEEA-EEA, three main types of services are distinguished: (i) provisioning services (for example timber from forests); (ii) regulating services (for example forests proving carbon sinks); and (iii) cultural services (for example the pleasure of visiting a national park).</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Ecosystem services measured in physical terms and monetary terms.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There are also other SEEA EEA accounts not shown here, such as thematic accounts. This is a simplified picture.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3711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90048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spcBef>
                <a:spcPts val="300"/>
              </a:spcBef>
              <a:spcAft>
                <a:spcPts val="300"/>
              </a:spcAft>
              <a:buClr>
                <a:srgbClr val="3E6FD2"/>
              </a:buClr>
              <a:buFont typeface="+mj-lt"/>
              <a:buAutoNum type="arabicPeriod"/>
            </a:pPr>
            <a:r>
              <a:rPr lang="en-GB" altLang="en-US" sz="2800" dirty="0"/>
              <a:t>Satellites to the national accounts</a:t>
            </a:r>
          </a:p>
          <a:p>
            <a:pPr marL="857250" lvl="1" indent="-457200">
              <a:lnSpc>
                <a:spcPct val="120000"/>
              </a:lnSpc>
              <a:spcBef>
                <a:spcPts val="300"/>
              </a:spcBef>
              <a:spcAft>
                <a:spcPts val="300"/>
              </a:spcAft>
              <a:buClr>
                <a:srgbClr val="3E6FD2"/>
              </a:buClr>
            </a:pPr>
            <a:r>
              <a:rPr lang="en-GB" b="0" dirty="0"/>
              <a:t>Conceptual framework and </a:t>
            </a:r>
          </a:p>
          <a:p>
            <a:pPr marL="400050" lvl="1" indent="0">
              <a:lnSpc>
                <a:spcPct val="120000"/>
              </a:lnSpc>
              <a:spcBef>
                <a:spcPts val="300"/>
              </a:spcBef>
              <a:spcAft>
                <a:spcPts val="300"/>
              </a:spcAft>
              <a:buClr>
                <a:srgbClr val="3E6FD2"/>
              </a:buClr>
              <a:buNone/>
            </a:pPr>
            <a:r>
              <a:rPr lang="en-GB" dirty="0"/>
              <a:t>	</a:t>
            </a:r>
            <a:r>
              <a:rPr lang="en-GB" b="0" dirty="0"/>
              <a:t>system of tables</a:t>
            </a:r>
          </a:p>
          <a:p>
            <a:pPr marL="857250" lvl="1" indent="-457200">
              <a:lnSpc>
                <a:spcPct val="120000"/>
              </a:lnSpc>
              <a:spcBef>
                <a:spcPts val="300"/>
              </a:spcBef>
              <a:spcAft>
                <a:spcPts val="300"/>
              </a:spcAft>
              <a:buClr>
                <a:srgbClr val="3E6FD2"/>
              </a:buClr>
            </a:pPr>
            <a:r>
              <a:rPr lang="en-GB" b="0" dirty="0"/>
              <a:t>Consistent with national accounts</a:t>
            </a:r>
          </a:p>
          <a:p>
            <a:pPr marL="857250" lvl="1" indent="-457200">
              <a:lnSpc>
                <a:spcPct val="120000"/>
              </a:lnSpc>
              <a:spcBef>
                <a:spcPts val="300"/>
              </a:spcBef>
              <a:spcAft>
                <a:spcPts val="300"/>
              </a:spcAft>
              <a:buClr>
                <a:srgbClr val="3E6FD2"/>
              </a:buClr>
            </a:pPr>
            <a:r>
              <a:rPr lang="en-GB" altLang="en-US" b="0" dirty="0"/>
              <a:t>Integrates existing data in a coherent system</a:t>
            </a:r>
          </a:p>
          <a:p>
            <a:pPr marL="800100" lvl="2" indent="0">
              <a:lnSpc>
                <a:spcPct val="120000"/>
              </a:lnSpc>
              <a:spcBef>
                <a:spcPts val="300"/>
              </a:spcBef>
              <a:spcAft>
                <a:spcPts val="300"/>
              </a:spcAft>
              <a:buClr>
                <a:srgbClr val="3E6FD2"/>
              </a:buClr>
              <a:buNone/>
            </a:pPr>
            <a:r>
              <a:rPr lang="en-GB" altLang="en-US" sz="2000" dirty="0"/>
              <a:t>		(economic &amp; environmental data )</a:t>
            </a:r>
          </a:p>
          <a:p>
            <a:pPr marL="457200" indent="-457200">
              <a:lnSpc>
                <a:spcPct val="120000"/>
              </a:lnSpc>
              <a:spcBef>
                <a:spcPts val="300"/>
              </a:spcBef>
              <a:spcAft>
                <a:spcPts val="300"/>
              </a:spcAft>
              <a:buClr>
                <a:srgbClr val="3E6FD2"/>
              </a:buClr>
              <a:buFont typeface="+mj-lt"/>
              <a:buAutoNum type="arabicPeriod"/>
            </a:pPr>
            <a:r>
              <a:rPr lang="en-GB" altLang="en-US" sz="2800" dirty="0"/>
              <a:t>Provide data on the environmental impact of economic activity</a:t>
            </a:r>
          </a:p>
          <a:p>
            <a:pPr lvl="1" indent="-342900">
              <a:lnSpc>
                <a:spcPct val="120000"/>
              </a:lnSpc>
              <a:spcBef>
                <a:spcPts val="300"/>
              </a:spcBef>
              <a:spcAft>
                <a:spcPts val="300"/>
              </a:spcAft>
              <a:buClr>
                <a:srgbClr val="3E6FD2"/>
              </a:buClr>
            </a:pPr>
            <a:r>
              <a:rPr lang="en-GB" altLang="en-US" dirty="0"/>
              <a:t>Facilitate environmental-economic analyses</a:t>
            </a:r>
            <a:endParaRPr lang="en-GB" altLang="en-US" sz="2400"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76442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mj-lt"/>
              <a:buAutoNum type="arabicPeriod" startAt="4"/>
            </a:pPr>
            <a:r>
              <a:rPr lang="en-GB" sz="1800" dirty="0">
                <a:effectLst/>
                <a:latin typeface="Times New Roman" panose="02020603050405020304" pitchFamily="18" charset="0"/>
                <a:ea typeface="Calibri" panose="020F0502020204030204" pitchFamily="34" charset="0"/>
              </a:rPr>
              <a:t>SEEA allow integrating economic and environmental aspects to complete the economic accounts. This is achieved with three different, complementary types of SEEA accounts:</a:t>
            </a:r>
            <a:endParaRPr lang="en-GB" sz="1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romanLcParenR"/>
            </a:pPr>
            <a:r>
              <a:rPr lang="en-GB" sz="1800" dirty="0">
                <a:effectLst/>
                <a:latin typeface="Times New Roman" panose="02020603050405020304" pitchFamily="18" charset="0"/>
                <a:ea typeface="Calibri" panose="020F0502020204030204" pitchFamily="34" charset="0"/>
              </a:rPr>
              <a:t>A </a:t>
            </a:r>
            <a:r>
              <a:rPr lang="en-GB" sz="1800" dirty="0">
                <a:solidFill>
                  <a:srgbClr val="000000"/>
                </a:solidFill>
                <a:effectLst/>
                <a:latin typeface="Times New Roman" panose="02020603050405020304" pitchFamily="18" charset="0"/>
                <a:ea typeface="Calibri" panose="020F0502020204030204" pitchFamily="34" charset="0"/>
              </a:rPr>
              <a:t>first</a:t>
            </a:r>
            <a:r>
              <a:rPr lang="en-GB" sz="1800" dirty="0">
                <a:effectLst/>
                <a:latin typeface="Times New Roman" panose="02020603050405020304" pitchFamily="18" charset="0"/>
                <a:ea typeface="Calibri" panose="020F0502020204030204" pitchFamily="34" charset="0"/>
              </a:rPr>
              <a:t> type (‘monetary environmental accounts’) produces statistics on the part of the SNA economy related to the environment, in particular regarding production, consumption and government interventions. Those are already included in SNA statistics but not identified as ‘environmental’ nor disentangled from ‘non-environmental’. The SEEA accounts disentangle them. Examples are: environmental taxes and subsidies, green jobs, the costs of environmental protection and green investments. Those transactions are a sub-set of the SNA economy.</a:t>
            </a:r>
            <a:endParaRPr lang="en-GB" sz="1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romanLcParenR"/>
            </a:pPr>
            <a:r>
              <a:rPr lang="en-GB" sz="1800" dirty="0">
                <a:effectLst/>
                <a:latin typeface="Times New Roman" panose="02020603050405020304" pitchFamily="18" charset="0"/>
                <a:ea typeface="Calibri" panose="020F0502020204030204" pitchFamily="34" charset="0"/>
              </a:rPr>
              <a:t>A </a:t>
            </a:r>
            <a:r>
              <a:rPr lang="en-GB" sz="1800" dirty="0">
                <a:solidFill>
                  <a:srgbClr val="000000"/>
                </a:solidFill>
                <a:effectLst/>
                <a:latin typeface="Times New Roman" panose="02020603050405020304" pitchFamily="18" charset="0"/>
                <a:ea typeface="Calibri" panose="020F0502020204030204" pitchFamily="34" charset="0"/>
              </a:rPr>
              <a:t>second</a:t>
            </a:r>
            <a:r>
              <a:rPr lang="en-GB" sz="1800" dirty="0">
                <a:effectLst/>
                <a:latin typeface="Times New Roman" panose="02020603050405020304" pitchFamily="18" charset="0"/>
                <a:ea typeface="Calibri" panose="020F0502020204030204" pitchFamily="34" charset="0"/>
              </a:rPr>
              <a:t> type (‘physical environmental accounts’) produces statistics about the interaction points between the environment and the economy, in particular before and after economic products are created and used up. This concerns mostly the extractions of natural inputs that are fed into the economy (materials, energy products, etc.) and the discharge of residuals in the environment as a result of production or at the end of consumption (waste, emissions of greenhouse gases, pollutants to air, water and soil, etc.). Statistics in this category also quantify the flows of materials and energy through the economy, which allow deriving environmental footprints. These statistics follow the boundaries of the economy as established in the SNA, but show more explicitly the border of the economy with the environment sustaining it. For instance, the value of a forest is measured on the basis of the forest’s contribution to the economy as in SNA, which is restricted to timber. They are expressed in physical units (e.g. tonnes, terajoule).</a:t>
            </a:r>
          </a:p>
          <a:p>
            <a:pPr marL="342900" lvl="0" indent="-342900" algn="just">
              <a:spcAft>
                <a:spcPts val="600"/>
              </a:spcAft>
              <a:buFont typeface="+mj-lt"/>
              <a:buAutoNum type="romanLcParenR"/>
            </a:pPr>
            <a:r>
              <a:rPr lang="en-GB" sz="1800" dirty="0">
                <a:effectLst/>
                <a:latin typeface="Times New Roman" panose="02020603050405020304" pitchFamily="18" charset="0"/>
                <a:ea typeface="Calibri" panose="020F0502020204030204" pitchFamily="34" charset="0"/>
              </a:rPr>
              <a:t>A third </a:t>
            </a:r>
            <a:r>
              <a:rPr lang="en-GB" sz="1800" dirty="0">
                <a:solidFill>
                  <a:srgbClr val="000000"/>
                </a:solidFill>
                <a:effectLst/>
                <a:latin typeface="Times New Roman" panose="02020603050405020304" pitchFamily="18" charset="0"/>
                <a:ea typeface="Calibri" panose="020F0502020204030204" pitchFamily="34" charset="0"/>
              </a:rPr>
              <a:t>type</a:t>
            </a:r>
            <a:r>
              <a:rPr lang="en-GB" sz="1800" dirty="0">
                <a:effectLst/>
                <a:latin typeface="Times New Roman" panose="02020603050405020304" pitchFamily="18" charset="0"/>
                <a:ea typeface="Calibri" panose="020F0502020204030204" pitchFamily="34" charset="0"/>
              </a:rPr>
              <a:t> (‘ecosystem accounts’) produces statistics that go beyond the SNA production and asset boundaries. In particular, ecosystems are recognised to produce a range of services (‘ecosystem services’), some of which are within the SNA boundaries (e.g. crop and timber production) but others are beyond (e.g. climate regulation, pollination, flood protection are not economic production in SNA nor in the GDP). This also extends the SNA asset boundary to give recognition to natural capital: e.g. a forest’s asset is value higher than if we only considered their timber, because they also regulate climate, etc. The amounts of ecosystem services produced in turn depend on the extension of the ecosystems and their condition status, which are also quantified in these statistics. The statistical framework also establishes the ecosystem assets producing those services.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422006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5" defTabSz="915772" eaLnBrk="0" fontAlgn="base" hangingPunct="0">
              <a:spcBef>
                <a:spcPct val="30000"/>
              </a:spcBef>
              <a:spcAft>
                <a:spcPct val="0"/>
              </a:spcAft>
              <a:defRPr/>
            </a:pPr>
            <a:r>
              <a:rPr lang="en-GB" altLang="en-US" sz="1400" dirty="0">
                <a:solidFill>
                  <a:srgbClr val="0F5494"/>
                </a:solidFill>
                <a:cs typeface="Arial" panose="020B0604020202020204" pitchFamily="34" charset="0"/>
              </a:rPr>
              <a:t>Two types of accounts (CF,</a:t>
            </a:r>
            <a:r>
              <a:rPr lang="en-GB" altLang="en-US" sz="1400" baseline="0" dirty="0">
                <a:solidFill>
                  <a:srgbClr val="0F5494"/>
                </a:solidFill>
                <a:cs typeface="Arial" panose="020B0604020202020204" pitchFamily="34" charset="0"/>
              </a:rPr>
              <a:t> EA) with different level of maturity. </a:t>
            </a:r>
          </a:p>
          <a:p>
            <a:pPr marL="0" lvl="5" defTabSz="915772" eaLnBrk="0" fontAlgn="base" hangingPunct="0">
              <a:spcBef>
                <a:spcPct val="30000"/>
              </a:spcBef>
              <a:spcAft>
                <a:spcPct val="0"/>
              </a:spcAft>
              <a:defRPr/>
            </a:pPr>
            <a:endParaRPr lang="en-GB" altLang="en-US" sz="1400" baseline="0" dirty="0">
              <a:solidFill>
                <a:srgbClr val="0F5494"/>
              </a:solidFill>
              <a:cs typeface="Arial" panose="020B0604020202020204" pitchFamily="34" charset="0"/>
            </a:endParaRPr>
          </a:p>
          <a:p>
            <a:pPr marL="0" lvl="5" defTabSz="915772" eaLnBrk="0" fontAlgn="base" hangingPunct="0">
              <a:spcBef>
                <a:spcPct val="30000"/>
              </a:spcBef>
              <a:spcAft>
                <a:spcPct val="0"/>
              </a:spcAft>
              <a:defRPr/>
            </a:pPr>
            <a:r>
              <a:rPr lang="en-GB" altLang="en-US" sz="1400" baseline="0" dirty="0">
                <a:solidFill>
                  <a:srgbClr val="0F5494"/>
                </a:solidFill>
                <a:cs typeface="Arial" panose="020B0604020202020204" pitchFamily="34" charset="0"/>
              </a:rPr>
              <a:t>Both integrated with SNA. Same basic concepts, definitions, valuation rules.</a:t>
            </a:r>
          </a:p>
          <a:p>
            <a:pPr marL="0" lvl="5" defTabSz="915772" eaLnBrk="0" fontAlgn="base" hangingPunct="0">
              <a:spcBef>
                <a:spcPct val="30000"/>
              </a:spcBef>
              <a:spcAft>
                <a:spcPct val="0"/>
              </a:spcAft>
              <a:defRPr/>
            </a:pPr>
            <a:endParaRPr lang="en-GB" altLang="en-US" sz="1400" dirty="0">
              <a:solidFill>
                <a:srgbClr val="0F5494"/>
              </a:solidFill>
              <a:cs typeface="Arial" panose="020B0604020202020204" pitchFamily="34" charset="0"/>
            </a:endParaRPr>
          </a:p>
          <a:p>
            <a:endParaRPr lang="es-ES_tradnl" baseline="0" dirty="0"/>
          </a:p>
        </p:txBody>
      </p:sp>
      <p:sp>
        <p:nvSpPr>
          <p:cNvPr id="4" name="Slide Number Placeholder 3"/>
          <p:cNvSpPr>
            <a:spLocks noGrp="1"/>
          </p:cNvSpPr>
          <p:nvPr>
            <p:ph type="sldNum" sz="quarter" idx="10"/>
          </p:nvPr>
        </p:nvSpPr>
        <p:spPr/>
        <p:txBody>
          <a:bodyPr/>
          <a:lstStyle/>
          <a:p>
            <a:fld id="{689AF8E0-947A-46D4-985B-9759A8848E60}" type="slidenum">
              <a:rPr lang="en-GB" altLang="en-US" smtClean="0"/>
              <a:pPr/>
              <a:t>6</a:t>
            </a:fld>
            <a:endParaRPr lang="en-GB" altLang="en-US"/>
          </a:p>
        </p:txBody>
      </p:sp>
    </p:spTree>
    <p:extLst>
      <p:ext uri="{BB962C8B-B14F-4D97-AF65-F5344CB8AC3E}">
        <p14:creationId xmlns:p14="http://schemas.microsoft.com/office/powerpoint/2010/main" val="189656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99752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Environmental accounting is about integration. Integration is necessary to understand trade-offs. It is also good to enhance quality of estimates</a:t>
            </a:r>
          </a:p>
          <a:p>
            <a:endParaRPr lang="en-GB" sz="1400" dirty="0"/>
          </a:p>
          <a:p>
            <a:pPr defTabSz="897823">
              <a:defRPr/>
            </a:pPr>
            <a:r>
              <a:rPr lang="en-GB" sz="1400" dirty="0"/>
              <a:t>The article in the previous slide is like one of the forms in this slide. You need more forms to get the full picture. You need the forms to be able to fit with each other. In complex systems, such as the economy, or ecosystems, there are many interrelations at different levels. </a:t>
            </a:r>
          </a:p>
          <a:p>
            <a:r>
              <a:rPr lang="en-GB" sz="1400" dirty="0"/>
              <a:t>Studying just one ecosystem at one single level provides answers but they may be the wrong ones if isolated from the rest of the system.</a:t>
            </a:r>
          </a:p>
          <a:p>
            <a:endParaRPr lang="en-GB" sz="14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18209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spcBef>
                <a:spcPts val="300"/>
              </a:spcBef>
              <a:spcAft>
                <a:spcPts val="300"/>
              </a:spcAft>
              <a:buClr>
                <a:srgbClr val="3E6FD2"/>
              </a:buClr>
              <a:buFont typeface="+mj-lt"/>
              <a:buAutoNum type="arabicPeriod"/>
            </a:pPr>
            <a:endParaRPr lang="en-GB" altLang="en-US" sz="2400"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34631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9061" lvl="1" indent="-280149">
              <a:buClr>
                <a:srgbClr val="3E6FD2"/>
              </a:buClr>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fld id="{4FD51C92-EC3D-495D-9203-A9341411A91A}" type="slidenum">
              <a:rPr lang="en-GB" altLang="en-US" smtClean="0"/>
              <a:pPr/>
              <a:t>10</a:t>
            </a:fld>
            <a:endParaRPr lang="en-GB" altLang="en-US"/>
          </a:p>
        </p:txBody>
      </p:sp>
    </p:spTree>
    <p:extLst>
      <p:ext uri="{BB962C8B-B14F-4D97-AF65-F5344CB8AC3E}">
        <p14:creationId xmlns:p14="http://schemas.microsoft.com/office/powerpoint/2010/main" val="394728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42" indent="-168342">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fld id="{4FD51C92-EC3D-495D-9203-A9341411A91A}" type="slidenum">
              <a:rPr lang="en-GB" altLang="en-US" smtClean="0"/>
              <a:pPr/>
              <a:t>12</a:t>
            </a:fld>
            <a:endParaRPr lang="en-GB" altLang="en-US"/>
          </a:p>
        </p:txBody>
      </p:sp>
    </p:spTree>
    <p:extLst>
      <p:ext uri="{BB962C8B-B14F-4D97-AF65-F5344CB8AC3E}">
        <p14:creationId xmlns:p14="http://schemas.microsoft.com/office/powerpoint/2010/main" val="1791209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eurostat/statistics-explained/index.php?title=Ecosystem_accounts_-_measuring_the_contribution_of_nature_to_the_economy_and_human_wellbeing&amp;stable=1" TargetMode="External"/><Relationship Id="rId7" Type="http://schemas.openxmlformats.org/officeDocument/2006/relationships/image" Target="../media/image22.png"/><Relationship Id="rId2" Type="http://schemas.openxmlformats.org/officeDocument/2006/relationships/hyperlink" Target="https://ec.europa.eu/eurostat/statistics-explained/index.php?title=Environmental_accounts_-_establishing_the_links_between_the_environment_and_the_economy" TargetMode="External"/><Relationship Id="rId1" Type="http://schemas.openxmlformats.org/officeDocument/2006/relationships/slideLayout" Target="../slideLayouts/slideLayout8.xml"/><Relationship Id="rId6" Type="http://schemas.openxmlformats.org/officeDocument/2006/relationships/hyperlink" Target="https://ec.europa.eu/eurostat/web/environment/methodology" TargetMode="External"/><Relationship Id="rId5" Type="http://schemas.openxmlformats.org/officeDocument/2006/relationships/hyperlink" Target="https://ec.europa.eu/eurostat/web/environment/database" TargetMode="External"/><Relationship Id="rId4" Type="http://schemas.openxmlformats.org/officeDocument/2006/relationships/hyperlink" Target="https://ec.europa.eu/eurostat/web/environment/overvie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arturo.de-la-fuente@ec.europa.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unstats.un.org/unsd/envaccounting/seeaRev/eea_final_en.pdf"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unstats.un.org/unsd/nationalaccount/docs/SNA2008.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4800" dirty="0"/>
              <a:t>Environmental economic accounts </a:t>
            </a:r>
            <a:br>
              <a:rPr lang="en-US" sz="4800" dirty="0"/>
            </a:br>
            <a:r>
              <a:rPr lang="en-US" sz="4800" dirty="0"/>
              <a:t>and their integration with </a:t>
            </a:r>
            <a:br>
              <a:rPr lang="en-US" sz="4800" dirty="0"/>
            </a:br>
            <a:r>
              <a:rPr lang="en-US" sz="4800" dirty="0"/>
              <a:t>National Accounts</a:t>
            </a:r>
            <a:endParaRPr lang="en-GB" sz="4800" dirty="0"/>
          </a:p>
        </p:txBody>
      </p:sp>
      <p:sp>
        <p:nvSpPr>
          <p:cNvPr id="7" name="Subtitle 6"/>
          <p:cNvSpPr>
            <a:spLocks noGrp="1"/>
          </p:cNvSpPr>
          <p:nvPr>
            <p:ph type="subTitle" idx="1"/>
          </p:nvPr>
        </p:nvSpPr>
        <p:spPr/>
        <p:txBody>
          <a:bodyPr/>
          <a:lstStyle/>
          <a:p>
            <a:r>
              <a:rPr lang="en-IE" dirty="0"/>
              <a:t>Arturo de la Fuente, Eurostat</a:t>
            </a:r>
            <a:endParaRPr lang="en-GB" dirty="0"/>
          </a:p>
        </p:txBody>
      </p:sp>
      <p:sp>
        <p:nvSpPr>
          <p:cNvPr id="8" name="Text Placeholder 7"/>
          <p:cNvSpPr>
            <a:spLocks noGrp="1"/>
          </p:cNvSpPr>
          <p:nvPr>
            <p:ph type="body" sz="quarter" idx="13"/>
          </p:nvPr>
        </p:nvSpPr>
        <p:spPr>
          <a:xfrm>
            <a:off x="5610526" y="5649760"/>
            <a:ext cx="6293224" cy="897754"/>
          </a:xfrm>
        </p:spPr>
        <p:txBody>
          <a:bodyPr/>
          <a:lstStyle/>
          <a:p>
            <a:pPr>
              <a:spcAft>
                <a:spcPts val="600"/>
              </a:spcAft>
            </a:pPr>
            <a:r>
              <a:rPr lang="en-US" dirty="0"/>
              <a:t>Workshop NCA measurement &amp; modelling</a:t>
            </a:r>
          </a:p>
          <a:p>
            <a:r>
              <a:rPr lang="en-US" dirty="0"/>
              <a:t>30 Nov - 1 Dec 2023</a:t>
            </a:r>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76673"/>
            <a:ext cx="8229600" cy="936625"/>
          </a:xfrm>
        </p:spPr>
        <p:txBody>
          <a:bodyPr/>
          <a:lstStyle/>
          <a:p>
            <a:pPr algn="ctr"/>
            <a:r>
              <a:rPr lang="en-GB" dirty="0"/>
              <a:t>SEEA </a:t>
            </a:r>
            <a:r>
              <a:rPr lang="en-GB" noProof="0" dirty="0"/>
              <a:t>in the EU</a:t>
            </a:r>
          </a:p>
        </p:txBody>
      </p:sp>
      <p:sp>
        <p:nvSpPr>
          <p:cNvPr id="3" name="Content Placeholder 2"/>
          <p:cNvSpPr>
            <a:spLocks noGrp="1"/>
          </p:cNvSpPr>
          <p:nvPr>
            <p:ph idx="1"/>
          </p:nvPr>
        </p:nvSpPr>
        <p:spPr>
          <a:xfrm>
            <a:off x="954373" y="1664493"/>
            <a:ext cx="10283253" cy="3529013"/>
          </a:xfrm>
        </p:spPr>
        <p:txBody>
          <a:bodyPr/>
          <a:lstStyle/>
          <a:p>
            <a:pPr marL="0" indent="0">
              <a:spcAft>
                <a:spcPts val="1200"/>
              </a:spcAft>
              <a:buClr>
                <a:srgbClr val="3E6FD2"/>
              </a:buClr>
              <a:buNone/>
            </a:pPr>
            <a:r>
              <a:rPr lang="en-GB" sz="2800" dirty="0"/>
              <a:t>We have 2 pillars</a:t>
            </a:r>
          </a:p>
          <a:p>
            <a:pPr>
              <a:spcAft>
                <a:spcPts val="1200"/>
              </a:spcAft>
              <a:buClr>
                <a:srgbClr val="3E6FD2"/>
              </a:buClr>
            </a:pPr>
            <a:r>
              <a:rPr lang="en-GB" sz="2800" dirty="0"/>
              <a:t>European Strategy on Environmental Accounts </a:t>
            </a:r>
          </a:p>
          <a:p>
            <a:pPr lvl="1">
              <a:spcBef>
                <a:spcPts val="0"/>
              </a:spcBef>
              <a:spcAft>
                <a:spcPts val="1200"/>
              </a:spcAft>
              <a:buClr>
                <a:schemeClr val="accent2"/>
              </a:buClr>
            </a:pPr>
            <a:r>
              <a:rPr lang="en-GB" dirty="0"/>
              <a:t>High level agreement Eurostat with producers in Member States</a:t>
            </a:r>
          </a:p>
          <a:p>
            <a:pPr lvl="1">
              <a:spcBef>
                <a:spcPts val="0"/>
              </a:spcBef>
              <a:spcAft>
                <a:spcPts val="1200"/>
              </a:spcAft>
              <a:buClr>
                <a:schemeClr val="accent2"/>
              </a:buClr>
            </a:pPr>
            <a:r>
              <a:rPr lang="en-GB" dirty="0"/>
              <a:t>Establishes objectives and priorities</a:t>
            </a:r>
          </a:p>
          <a:p>
            <a:pPr>
              <a:spcAft>
                <a:spcPts val="1200"/>
              </a:spcAft>
              <a:buClr>
                <a:srgbClr val="3E6FD2"/>
              </a:buClr>
            </a:pPr>
            <a:r>
              <a:rPr lang="en-GB" sz="2800" dirty="0"/>
              <a:t>Regulation (EU) No 691/2011 on European environmental accounts</a:t>
            </a:r>
          </a:p>
          <a:p>
            <a:pPr lvl="1">
              <a:spcBef>
                <a:spcPts val="0"/>
              </a:spcBef>
              <a:spcAft>
                <a:spcPts val="1200"/>
              </a:spcAft>
              <a:buClr>
                <a:schemeClr val="accent2"/>
              </a:buClr>
            </a:pPr>
            <a:r>
              <a:rPr lang="en-GB" dirty="0"/>
              <a:t>EU law for Member States to compile data, transmit to Eurostat and sets quality standards</a:t>
            </a:r>
          </a:p>
          <a:p>
            <a:pPr lvl="1">
              <a:spcBef>
                <a:spcPts val="0"/>
              </a:spcBef>
              <a:spcAft>
                <a:spcPts val="1200"/>
              </a:spcAft>
              <a:buClr>
                <a:schemeClr val="accent2"/>
              </a:buClr>
            </a:pPr>
            <a:r>
              <a:rPr lang="en-GB" dirty="0"/>
              <a:t>Establishes 6 environmental accounts + 3 new ones coming</a:t>
            </a:r>
          </a:p>
          <a:p>
            <a:pPr>
              <a:buClr>
                <a:srgbClr val="3E6FD2"/>
              </a:buClr>
            </a:pPr>
            <a:endParaRPr lang="en-GB" sz="2000" dirty="0"/>
          </a:p>
          <a:p>
            <a:endParaRPr lang="en-GB" sz="500" dirty="0"/>
          </a:p>
        </p:txBody>
      </p:sp>
    </p:spTree>
    <p:extLst>
      <p:ext uri="{BB962C8B-B14F-4D97-AF65-F5344CB8AC3E}">
        <p14:creationId xmlns:p14="http://schemas.microsoft.com/office/powerpoint/2010/main" val="163047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136" y="553512"/>
            <a:ext cx="11619695" cy="936625"/>
          </a:xfrm>
        </p:spPr>
        <p:txBody>
          <a:bodyPr/>
          <a:lstStyle/>
          <a:p>
            <a:r>
              <a:rPr lang="en-GB" dirty="0"/>
              <a:t>Environmental accounts in the EU:</a:t>
            </a:r>
            <a:br>
              <a:rPr lang="en-GB" dirty="0"/>
            </a:br>
            <a:r>
              <a:rPr lang="en-GB" dirty="0"/>
              <a:t>what do we have achieved?</a:t>
            </a:r>
            <a:endParaRPr lang="en-GB" sz="2400" dirty="0"/>
          </a:p>
        </p:txBody>
      </p:sp>
      <p:sp>
        <p:nvSpPr>
          <p:cNvPr id="3" name="Content Placeholder 2"/>
          <p:cNvSpPr>
            <a:spLocks noGrp="1"/>
          </p:cNvSpPr>
          <p:nvPr>
            <p:ph idx="1"/>
          </p:nvPr>
        </p:nvSpPr>
        <p:spPr>
          <a:xfrm>
            <a:off x="918136" y="1775759"/>
            <a:ext cx="10160172" cy="3633788"/>
          </a:xfrm>
        </p:spPr>
        <p:txBody>
          <a:bodyPr/>
          <a:lstStyle/>
          <a:p>
            <a:pPr>
              <a:spcAft>
                <a:spcPts val="1200"/>
              </a:spcAft>
            </a:pPr>
            <a:r>
              <a:rPr lang="en-GB" sz="2800" dirty="0"/>
              <a:t>Almost 3 decades of experience</a:t>
            </a:r>
          </a:p>
          <a:p>
            <a:pPr marL="720725" lvl="2">
              <a:spcBef>
                <a:spcPts val="0"/>
              </a:spcBef>
              <a:spcAft>
                <a:spcPts val="1200"/>
              </a:spcAft>
            </a:pPr>
            <a:r>
              <a:rPr lang="en-GB" sz="2400" dirty="0"/>
              <a:t>This is mainstreamed official statistics</a:t>
            </a:r>
          </a:p>
          <a:p>
            <a:pPr>
              <a:spcAft>
                <a:spcPts val="1200"/>
              </a:spcAft>
            </a:pPr>
            <a:r>
              <a:rPr lang="en-GB" sz="2800" dirty="0"/>
              <a:t>Databases for +30 European countries</a:t>
            </a:r>
          </a:p>
          <a:p>
            <a:pPr lvl="1">
              <a:spcBef>
                <a:spcPts val="0"/>
              </a:spcBef>
              <a:spcAft>
                <a:spcPts val="1200"/>
              </a:spcAft>
            </a:pPr>
            <a:r>
              <a:rPr lang="en-GB" sz="2400" dirty="0"/>
              <a:t>Thematic accounts (x6 by EU law) and more coming (x3)</a:t>
            </a:r>
            <a:endParaRPr lang="en-GB" sz="1800" dirty="0"/>
          </a:p>
          <a:p>
            <a:pPr lvl="1">
              <a:spcBef>
                <a:spcPts val="0"/>
              </a:spcBef>
              <a:spcAft>
                <a:spcPts val="1200"/>
              </a:spcAft>
            </a:pPr>
            <a:r>
              <a:rPr lang="en-GB" sz="2400" dirty="0"/>
              <a:t>Annual mandatory accounts</a:t>
            </a:r>
          </a:p>
          <a:p>
            <a:pPr>
              <a:spcAft>
                <a:spcPts val="1200"/>
              </a:spcAft>
            </a:pPr>
            <a:r>
              <a:rPr lang="en-GB" sz="2800" dirty="0"/>
              <a:t>Handbooks and compilation tools available for all</a:t>
            </a:r>
          </a:p>
          <a:p>
            <a:pPr>
              <a:spcAft>
                <a:spcPts val="1200"/>
              </a:spcAft>
            </a:pPr>
            <a:r>
              <a:rPr lang="en-GB" sz="2800" dirty="0"/>
              <a:t>Contributing to global SEEA databases</a:t>
            </a:r>
          </a:p>
          <a:p>
            <a:pPr marL="633413" lvl="2">
              <a:spcBef>
                <a:spcPts val="0"/>
              </a:spcBef>
              <a:spcAft>
                <a:spcPts val="1200"/>
              </a:spcAft>
            </a:pPr>
            <a:r>
              <a:rPr lang="en-GB" sz="2400" dirty="0"/>
              <a:t>Europe is at the frontline of world developments</a:t>
            </a:r>
          </a:p>
          <a:p>
            <a:pPr marL="633413" lvl="2">
              <a:spcBef>
                <a:spcPts val="0"/>
              </a:spcBef>
              <a:spcAft>
                <a:spcPts val="1200"/>
              </a:spcAft>
            </a:pPr>
            <a:r>
              <a:rPr lang="en-GB" sz="2400" dirty="0"/>
              <a:t>We work with UN, OECD and IMF and many others</a:t>
            </a:r>
          </a:p>
        </p:txBody>
      </p:sp>
    </p:spTree>
    <p:extLst>
      <p:ext uri="{BB962C8B-B14F-4D97-AF65-F5344CB8AC3E}">
        <p14:creationId xmlns:p14="http://schemas.microsoft.com/office/powerpoint/2010/main" val="52237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173036" y="333605"/>
            <a:ext cx="2376264" cy="792088"/>
          </a:xfrm>
          <a:prstGeom prst="roundRect">
            <a:avLst/>
          </a:prstGeom>
          <a:solidFill>
            <a:srgbClr val="FFC000">
              <a:alpha val="33000"/>
            </a:srgbClr>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National</a:t>
            </a:r>
            <a:r>
              <a:rPr lang="es-ES_tradnl" dirty="0">
                <a:solidFill>
                  <a:srgbClr val="0F5494"/>
                </a:solidFill>
                <a:latin typeface="Verdana" pitchFamily="34" charset="0"/>
              </a:rPr>
              <a:t> </a:t>
            </a:r>
            <a:r>
              <a:rPr lang="es-ES_tradnl" dirty="0" err="1">
                <a:solidFill>
                  <a:srgbClr val="0F5494"/>
                </a:solidFill>
                <a:latin typeface="Verdana" pitchFamily="34" charset="0"/>
              </a:rPr>
              <a:t>Accounts</a:t>
            </a:r>
            <a:endParaRPr lang="en-GB" dirty="0">
              <a:solidFill>
                <a:srgbClr val="0F5494"/>
              </a:solidFill>
              <a:latin typeface="Verdana" pitchFamily="34" charset="0"/>
            </a:endParaRPr>
          </a:p>
        </p:txBody>
      </p:sp>
      <p:sp>
        <p:nvSpPr>
          <p:cNvPr id="7" name="Rounded Rectangle 6"/>
          <p:cNvSpPr/>
          <p:nvPr/>
        </p:nvSpPr>
        <p:spPr bwMode="auto">
          <a:xfrm>
            <a:off x="5486870" y="3526898"/>
            <a:ext cx="2062430"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Energy</a:t>
            </a:r>
            <a:r>
              <a:rPr lang="es-ES_tradnl" dirty="0">
                <a:solidFill>
                  <a:srgbClr val="0F5494"/>
                </a:solidFill>
                <a:latin typeface="Verdana" pitchFamily="34" charset="0"/>
              </a:rPr>
              <a:t> </a:t>
            </a:r>
            <a:r>
              <a:rPr lang="es-ES_tradnl" dirty="0" err="1">
                <a:solidFill>
                  <a:srgbClr val="0F5494"/>
                </a:solidFill>
                <a:latin typeface="Verdana" pitchFamily="34" charset="0"/>
              </a:rPr>
              <a:t>flows</a:t>
            </a:r>
            <a:endParaRPr lang="es-ES_tradnl" dirty="0">
              <a:solidFill>
                <a:srgbClr val="0F5494"/>
              </a:solidFill>
              <a:latin typeface="Verdana" pitchFamily="34" charset="0"/>
            </a:endParaRPr>
          </a:p>
        </p:txBody>
      </p:sp>
      <p:sp>
        <p:nvSpPr>
          <p:cNvPr id="8" name="Rounded Rectangle 7"/>
          <p:cNvSpPr/>
          <p:nvPr/>
        </p:nvSpPr>
        <p:spPr bwMode="auto">
          <a:xfrm>
            <a:off x="5484368" y="4488003"/>
            <a:ext cx="2039263"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a:solidFill>
                  <a:srgbClr val="0F5494"/>
                </a:solidFill>
                <a:latin typeface="Verdana" pitchFamily="34" charset="0"/>
              </a:rPr>
              <a:t>Material </a:t>
            </a:r>
            <a:r>
              <a:rPr lang="es-ES_tradnl" dirty="0" err="1">
                <a:solidFill>
                  <a:srgbClr val="0F5494"/>
                </a:solidFill>
                <a:latin typeface="Verdana" pitchFamily="34" charset="0"/>
              </a:rPr>
              <a:t>flows</a:t>
            </a:r>
            <a:endParaRPr lang="en-GB" dirty="0">
              <a:solidFill>
                <a:srgbClr val="0F5494"/>
              </a:solidFill>
              <a:latin typeface="Verdana" pitchFamily="34" charset="0"/>
            </a:endParaRPr>
          </a:p>
        </p:txBody>
      </p:sp>
      <p:sp>
        <p:nvSpPr>
          <p:cNvPr id="9" name="Rounded Rectangle 8"/>
          <p:cNvSpPr/>
          <p:nvPr/>
        </p:nvSpPr>
        <p:spPr bwMode="auto">
          <a:xfrm>
            <a:off x="5486870" y="2533186"/>
            <a:ext cx="2062430"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a:solidFill>
                  <a:srgbClr val="0F5494"/>
                </a:solidFill>
              </a:rPr>
              <a:t>GHG + air </a:t>
            </a:r>
            <a:r>
              <a:rPr lang="es-ES_tradnl" dirty="0" err="1">
                <a:solidFill>
                  <a:srgbClr val="0F5494"/>
                </a:solidFill>
              </a:rPr>
              <a:t>pollutants</a:t>
            </a:r>
            <a:r>
              <a:rPr lang="es-ES_tradnl" dirty="0">
                <a:solidFill>
                  <a:srgbClr val="0F5494"/>
                </a:solidFill>
              </a:rPr>
              <a:t> </a:t>
            </a:r>
            <a:r>
              <a:rPr lang="es-ES_tradnl" dirty="0" err="1">
                <a:solidFill>
                  <a:srgbClr val="0F5494"/>
                </a:solidFill>
              </a:rPr>
              <a:t>emissions</a:t>
            </a:r>
            <a:endParaRPr lang="en-GB" dirty="0">
              <a:solidFill>
                <a:srgbClr val="0F5494"/>
              </a:solidFill>
            </a:endParaRPr>
          </a:p>
        </p:txBody>
      </p:sp>
      <p:sp>
        <p:nvSpPr>
          <p:cNvPr id="10" name="Rounded Rectangle 9"/>
          <p:cNvSpPr/>
          <p:nvPr/>
        </p:nvSpPr>
        <p:spPr bwMode="auto">
          <a:xfrm>
            <a:off x="1786868" y="5451914"/>
            <a:ext cx="2039264"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a:r>
              <a:rPr lang="es-ES_tradnl" dirty="0" err="1">
                <a:solidFill>
                  <a:srgbClr val="0F5494"/>
                </a:solidFill>
              </a:rPr>
              <a:t>Environmental</a:t>
            </a:r>
            <a:r>
              <a:rPr lang="es-ES_tradnl" dirty="0">
                <a:solidFill>
                  <a:srgbClr val="0F5494"/>
                </a:solidFill>
              </a:rPr>
              <a:t> </a:t>
            </a:r>
            <a:r>
              <a:rPr lang="es-ES_tradnl" dirty="0" err="1">
                <a:solidFill>
                  <a:srgbClr val="0F5494"/>
                </a:solidFill>
              </a:rPr>
              <a:t>growth</a:t>
            </a:r>
            <a:r>
              <a:rPr lang="es-ES_tradnl" dirty="0">
                <a:solidFill>
                  <a:srgbClr val="0F5494"/>
                </a:solidFill>
              </a:rPr>
              <a:t> &amp; </a:t>
            </a:r>
            <a:r>
              <a:rPr lang="es-ES_tradnl" dirty="0" err="1">
                <a:solidFill>
                  <a:srgbClr val="0F5494"/>
                </a:solidFill>
              </a:rPr>
              <a:t>jobs</a:t>
            </a:r>
            <a:endParaRPr lang="en-GB" dirty="0">
              <a:solidFill>
                <a:srgbClr val="0F5494"/>
              </a:solidFill>
            </a:endParaRPr>
          </a:p>
        </p:txBody>
      </p:sp>
      <p:sp>
        <p:nvSpPr>
          <p:cNvPr id="11" name="Rounded Rectangle 10"/>
          <p:cNvSpPr/>
          <p:nvPr/>
        </p:nvSpPr>
        <p:spPr bwMode="auto">
          <a:xfrm>
            <a:off x="1786868" y="4490733"/>
            <a:ext cx="2039264"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a:r>
              <a:rPr lang="es-ES_tradnl" dirty="0" err="1">
                <a:solidFill>
                  <a:srgbClr val="0F5494"/>
                </a:solidFill>
                <a:latin typeface="Verdana" pitchFamily="34" charset="0"/>
              </a:rPr>
              <a:t>Env</a:t>
            </a:r>
            <a:r>
              <a:rPr lang="es-ES_tradnl" dirty="0">
                <a:solidFill>
                  <a:srgbClr val="0F5494"/>
                </a:solidFill>
                <a:latin typeface="Verdana" pitchFamily="34" charset="0"/>
              </a:rPr>
              <a:t> </a:t>
            </a:r>
            <a:r>
              <a:rPr lang="es-ES_tradnl" dirty="0" err="1">
                <a:solidFill>
                  <a:srgbClr val="0F5494"/>
                </a:solidFill>
                <a:latin typeface="Verdana" pitchFamily="34" charset="0"/>
              </a:rPr>
              <a:t>protection</a:t>
            </a:r>
            <a:r>
              <a:rPr lang="es-ES_tradnl" dirty="0">
                <a:solidFill>
                  <a:srgbClr val="0F5494"/>
                </a:solidFill>
                <a:latin typeface="Verdana" pitchFamily="34" charset="0"/>
              </a:rPr>
              <a:t> </a:t>
            </a:r>
            <a:r>
              <a:rPr lang="es-ES_tradnl" dirty="0" err="1">
                <a:solidFill>
                  <a:srgbClr val="0F5494"/>
                </a:solidFill>
                <a:latin typeface="Verdana" pitchFamily="34" charset="0"/>
              </a:rPr>
              <a:t>expenditure</a:t>
            </a:r>
            <a:endParaRPr lang="en-GB" dirty="0">
              <a:solidFill>
                <a:srgbClr val="0F5494"/>
              </a:solidFill>
              <a:latin typeface="Verdana" pitchFamily="34" charset="0"/>
            </a:endParaRPr>
          </a:p>
        </p:txBody>
      </p:sp>
      <p:sp>
        <p:nvSpPr>
          <p:cNvPr id="12" name="Rounded Rectangle 11"/>
          <p:cNvSpPr/>
          <p:nvPr/>
        </p:nvSpPr>
        <p:spPr bwMode="auto">
          <a:xfrm>
            <a:off x="1786868" y="2533186"/>
            <a:ext cx="2039264" cy="792088"/>
          </a:xfrm>
          <a:prstGeom prst="roundRect">
            <a:avLst/>
          </a:prstGeom>
          <a:solidFill>
            <a:srgbClr val="FFC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Environmental</a:t>
            </a:r>
            <a:r>
              <a:rPr lang="es-ES_tradnl" dirty="0">
                <a:solidFill>
                  <a:srgbClr val="0F5494"/>
                </a:solidFill>
                <a:latin typeface="Verdana" pitchFamily="34" charset="0"/>
              </a:rPr>
              <a:t> </a:t>
            </a:r>
            <a:r>
              <a:rPr lang="es-ES_tradnl" dirty="0" err="1">
                <a:solidFill>
                  <a:srgbClr val="0F5494"/>
                </a:solidFill>
                <a:latin typeface="Verdana" pitchFamily="34" charset="0"/>
              </a:rPr>
              <a:t>taxes</a:t>
            </a:r>
            <a:endParaRPr lang="en-GB" dirty="0">
              <a:solidFill>
                <a:srgbClr val="0F5494"/>
              </a:solidFill>
              <a:latin typeface="Verdana" pitchFamily="34" charset="0"/>
            </a:endParaRPr>
          </a:p>
        </p:txBody>
      </p:sp>
      <p:sp>
        <p:nvSpPr>
          <p:cNvPr id="14" name="Rounded Rectangle 13"/>
          <p:cNvSpPr/>
          <p:nvPr/>
        </p:nvSpPr>
        <p:spPr bwMode="auto">
          <a:xfrm>
            <a:off x="1810034" y="3526898"/>
            <a:ext cx="2039264" cy="792088"/>
          </a:xfrm>
          <a:prstGeom prst="roundRect">
            <a:avLst/>
          </a:prstGeom>
          <a:solidFill>
            <a:srgbClr val="FFFF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Env</a:t>
            </a:r>
            <a:r>
              <a:rPr lang="es-ES_tradnl" dirty="0">
                <a:solidFill>
                  <a:srgbClr val="0F5494"/>
                </a:solidFill>
                <a:latin typeface="Verdana" pitchFamily="34" charset="0"/>
              </a:rPr>
              <a:t> subsidies</a:t>
            </a:r>
          </a:p>
          <a:p>
            <a:pPr marL="3175" algn="ctr" fontAlgn="base">
              <a:spcBef>
                <a:spcPct val="0"/>
              </a:spcBef>
              <a:spcAft>
                <a:spcPct val="0"/>
              </a:spcAft>
            </a:pPr>
            <a:r>
              <a:rPr lang="es-ES_tradnl" sz="1400" dirty="0">
                <a:solidFill>
                  <a:srgbClr val="0F5494"/>
                </a:solidFill>
              </a:rPr>
              <a:t>(</a:t>
            </a:r>
            <a:r>
              <a:rPr lang="es-ES_tradnl" sz="1400" dirty="0" err="1">
                <a:solidFill>
                  <a:srgbClr val="0F5494"/>
                </a:solidFill>
              </a:rPr>
              <a:t>coming</a:t>
            </a:r>
            <a:r>
              <a:rPr lang="es-ES_tradnl" sz="1400" dirty="0">
                <a:solidFill>
                  <a:srgbClr val="0F5494"/>
                </a:solidFill>
              </a:rPr>
              <a:t> </a:t>
            </a:r>
            <a:r>
              <a:rPr lang="es-ES_tradnl" sz="1400" dirty="0" err="1">
                <a:solidFill>
                  <a:srgbClr val="0F5494"/>
                </a:solidFill>
              </a:rPr>
              <a:t>soon</a:t>
            </a:r>
            <a:r>
              <a:rPr lang="es-ES_tradnl" sz="1400" dirty="0">
                <a:solidFill>
                  <a:srgbClr val="0F5494"/>
                </a:solidFill>
              </a:rPr>
              <a:t>)</a:t>
            </a:r>
            <a:endParaRPr lang="en-GB" sz="1400" dirty="0">
              <a:solidFill>
                <a:srgbClr val="0F5494"/>
              </a:solidFill>
            </a:endParaRPr>
          </a:p>
        </p:txBody>
      </p:sp>
      <p:sp>
        <p:nvSpPr>
          <p:cNvPr id="17" name="TextBox 16"/>
          <p:cNvSpPr txBox="1"/>
          <p:nvPr/>
        </p:nvSpPr>
        <p:spPr>
          <a:xfrm>
            <a:off x="4797627" y="1826757"/>
            <a:ext cx="3224656" cy="461665"/>
          </a:xfrm>
          <a:prstGeom prst="rect">
            <a:avLst/>
          </a:prstGeom>
          <a:noFill/>
        </p:spPr>
        <p:txBody>
          <a:bodyPr wrap="square" rtlCol="0">
            <a:spAutoFit/>
          </a:bodyPr>
          <a:lstStyle/>
          <a:p>
            <a:pPr algn="ctr"/>
            <a:r>
              <a:rPr lang="en-GB" sz="2400" b="1" dirty="0">
                <a:solidFill>
                  <a:srgbClr val="0F5494"/>
                </a:solidFill>
              </a:rPr>
              <a:t>Physical modules</a:t>
            </a:r>
            <a:endParaRPr lang="en-GB" sz="2000" b="1" dirty="0">
              <a:solidFill>
                <a:srgbClr val="0F5494"/>
              </a:solidFill>
            </a:endParaRPr>
          </a:p>
        </p:txBody>
      </p:sp>
      <p:sp>
        <p:nvSpPr>
          <p:cNvPr id="18" name="TextBox 17"/>
          <p:cNvSpPr txBox="1"/>
          <p:nvPr/>
        </p:nvSpPr>
        <p:spPr>
          <a:xfrm>
            <a:off x="1377986" y="1826756"/>
            <a:ext cx="2903359" cy="461665"/>
          </a:xfrm>
          <a:prstGeom prst="rect">
            <a:avLst/>
          </a:prstGeom>
          <a:noFill/>
        </p:spPr>
        <p:txBody>
          <a:bodyPr wrap="none" rtlCol="0">
            <a:spAutoFit/>
          </a:bodyPr>
          <a:lstStyle/>
          <a:p>
            <a:pPr algn="ctr"/>
            <a:r>
              <a:rPr lang="es-ES_tradnl" sz="2400" b="1" dirty="0" err="1">
                <a:solidFill>
                  <a:srgbClr val="0F5494"/>
                </a:solidFill>
              </a:rPr>
              <a:t>Monetary</a:t>
            </a:r>
            <a:r>
              <a:rPr lang="es-ES_tradnl" sz="2400" b="1" dirty="0">
                <a:solidFill>
                  <a:srgbClr val="0F5494"/>
                </a:solidFill>
              </a:rPr>
              <a:t> modules</a:t>
            </a:r>
            <a:endParaRPr lang="en-GB" sz="2400" b="1" dirty="0">
              <a:solidFill>
                <a:srgbClr val="0F5494"/>
              </a:solidFill>
            </a:endParaRPr>
          </a:p>
        </p:txBody>
      </p:sp>
      <p:sp>
        <p:nvSpPr>
          <p:cNvPr id="31" name="Rounded Rectangle 30"/>
          <p:cNvSpPr/>
          <p:nvPr/>
        </p:nvSpPr>
        <p:spPr bwMode="auto">
          <a:xfrm>
            <a:off x="5478452" y="5520789"/>
            <a:ext cx="2039262" cy="792088"/>
          </a:xfrm>
          <a:prstGeom prst="roundRect">
            <a:avLst/>
          </a:prstGeom>
          <a:solidFill>
            <a:srgbClr val="FFFF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Forest</a:t>
            </a:r>
            <a:r>
              <a:rPr lang="es-ES_tradnl" dirty="0">
                <a:solidFill>
                  <a:srgbClr val="0F5494"/>
                </a:solidFill>
                <a:latin typeface="Verdana" pitchFamily="34" charset="0"/>
              </a:rPr>
              <a:t> </a:t>
            </a:r>
            <a:r>
              <a:rPr lang="es-ES_tradnl" dirty="0" err="1">
                <a:solidFill>
                  <a:srgbClr val="0F5494"/>
                </a:solidFill>
                <a:latin typeface="Verdana" pitchFamily="34" charset="0"/>
              </a:rPr>
              <a:t>accounts</a:t>
            </a:r>
            <a:endParaRPr lang="es-ES_tradnl" dirty="0">
              <a:solidFill>
                <a:srgbClr val="0F5494"/>
              </a:solidFill>
              <a:latin typeface="Verdana" pitchFamily="34" charset="0"/>
            </a:endParaRPr>
          </a:p>
          <a:p>
            <a:pPr marL="3175" algn="ctr" fontAlgn="base">
              <a:spcBef>
                <a:spcPct val="0"/>
              </a:spcBef>
              <a:spcAft>
                <a:spcPct val="0"/>
              </a:spcAft>
            </a:pPr>
            <a:r>
              <a:rPr lang="es-ES_tradnl" sz="1400" dirty="0">
                <a:solidFill>
                  <a:srgbClr val="0F5494"/>
                </a:solidFill>
              </a:rPr>
              <a:t>(</a:t>
            </a:r>
            <a:r>
              <a:rPr lang="es-ES_tradnl" sz="1400" dirty="0" err="1">
                <a:solidFill>
                  <a:srgbClr val="0F5494"/>
                </a:solidFill>
              </a:rPr>
              <a:t>coming</a:t>
            </a:r>
            <a:r>
              <a:rPr lang="es-ES_tradnl" sz="1400" dirty="0">
                <a:solidFill>
                  <a:srgbClr val="0F5494"/>
                </a:solidFill>
              </a:rPr>
              <a:t> </a:t>
            </a:r>
            <a:r>
              <a:rPr lang="es-ES_tradnl" sz="1400" dirty="0" err="1">
                <a:solidFill>
                  <a:srgbClr val="0F5494"/>
                </a:solidFill>
              </a:rPr>
              <a:t>soon</a:t>
            </a:r>
            <a:r>
              <a:rPr lang="es-ES_tradnl" sz="1400" dirty="0">
                <a:solidFill>
                  <a:srgbClr val="0F5494"/>
                </a:solidFill>
              </a:rPr>
              <a:t>)</a:t>
            </a:r>
            <a:endParaRPr lang="en-GB" sz="1400" dirty="0">
              <a:solidFill>
                <a:srgbClr val="0F5494"/>
              </a:solidFill>
            </a:endParaRPr>
          </a:p>
        </p:txBody>
      </p:sp>
      <p:cxnSp>
        <p:nvCxnSpPr>
          <p:cNvPr id="3" name="Straight Connector 2"/>
          <p:cNvCxnSpPr>
            <a:cxnSpLocks/>
            <a:stCxn id="9" idx="0"/>
            <a:endCxn id="9" idx="0"/>
          </p:cNvCxnSpPr>
          <p:nvPr/>
        </p:nvCxnSpPr>
        <p:spPr bwMode="auto">
          <a:xfrm>
            <a:off x="6518085" y="2533186"/>
            <a:ext cx="0" cy="0"/>
          </a:xfrm>
          <a:prstGeom prst="line">
            <a:avLst/>
          </a:prstGeom>
          <a:noFill/>
          <a:ln w="9525" cap="flat" cmpd="sng" algn="ctr">
            <a:noFill/>
            <a:prstDash val="solid"/>
            <a:round/>
            <a:headEnd type="none" w="med" len="med"/>
            <a:tailEnd type="none" w="med" len="med"/>
          </a:ln>
          <a:effectLst/>
        </p:spPr>
      </p:cxnSp>
      <p:sp>
        <p:nvSpPr>
          <p:cNvPr id="21" name="TextBox 20">
            <a:extLst>
              <a:ext uri="{FF2B5EF4-FFF2-40B4-BE49-F238E27FC236}">
                <a16:creationId xmlns:a16="http://schemas.microsoft.com/office/drawing/2014/main" id="{FBD7D86D-1306-FCEB-A0E1-4ABD622EA4DE}"/>
              </a:ext>
            </a:extLst>
          </p:cNvPr>
          <p:cNvSpPr txBox="1"/>
          <p:nvPr/>
        </p:nvSpPr>
        <p:spPr>
          <a:xfrm>
            <a:off x="8377915" y="1826755"/>
            <a:ext cx="3224656" cy="461665"/>
          </a:xfrm>
          <a:prstGeom prst="rect">
            <a:avLst/>
          </a:prstGeom>
          <a:noFill/>
        </p:spPr>
        <p:txBody>
          <a:bodyPr wrap="square" rtlCol="0">
            <a:spAutoFit/>
          </a:bodyPr>
          <a:lstStyle/>
          <a:p>
            <a:pPr algn="ctr"/>
            <a:r>
              <a:rPr lang="en-GB" sz="2400" b="1" dirty="0">
                <a:solidFill>
                  <a:srgbClr val="0F5494"/>
                </a:solidFill>
              </a:rPr>
              <a:t>Ecosystem module</a:t>
            </a:r>
            <a:endParaRPr lang="en-GB" sz="2000" b="1" dirty="0">
              <a:solidFill>
                <a:srgbClr val="0F5494"/>
              </a:solidFill>
            </a:endParaRPr>
          </a:p>
        </p:txBody>
      </p:sp>
      <p:sp>
        <p:nvSpPr>
          <p:cNvPr id="22" name="Rounded Rectangle 30">
            <a:extLst>
              <a:ext uri="{FF2B5EF4-FFF2-40B4-BE49-F238E27FC236}">
                <a16:creationId xmlns:a16="http://schemas.microsoft.com/office/drawing/2014/main" id="{6146624A-CB32-B735-9D71-BB788FCBD185}"/>
              </a:ext>
            </a:extLst>
          </p:cNvPr>
          <p:cNvSpPr/>
          <p:nvPr/>
        </p:nvSpPr>
        <p:spPr bwMode="auto">
          <a:xfrm>
            <a:off x="8970612" y="2533186"/>
            <a:ext cx="2039262" cy="792088"/>
          </a:xfrm>
          <a:prstGeom prst="roundRect">
            <a:avLst/>
          </a:prstGeom>
          <a:solidFill>
            <a:srgbClr val="FFFF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es-ES_tradnl" dirty="0" err="1">
                <a:solidFill>
                  <a:srgbClr val="0F5494"/>
                </a:solidFill>
                <a:latin typeface="Verdana" pitchFamily="34" charset="0"/>
              </a:rPr>
              <a:t>Ecosystem</a:t>
            </a:r>
            <a:r>
              <a:rPr lang="es-ES_tradnl" dirty="0">
                <a:solidFill>
                  <a:srgbClr val="0F5494"/>
                </a:solidFill>
                <a:latin typeface="Verdana" pitchFamily="34" charset="0"/>
              </a:rPr>
              <a:t> </a:t>
            </a:r>
            <a:r>
              <a:rPr lang="es-ES_tradnl" dirty="0" err="1">
                <a:solidFill>
                  <a:srgbClr val="0F5494"/>
                </a:solidFill>
                <a:latin typeface="Verdana" pitchFamily="34" charset="0"/>
              </a:rPr>
              <a:t>accounts</a:t>
            </a:r>
            <a:endParaRPr lang="es-ES_tradnl" dirty="0">
              <a:solidFill>
                <a:srgbClr val="0F5494"/>
              </a:solidFill>
              <a:latin typeface="Verdana" pitchFamily="34" charset="0"/>
            </a:endParaRPr>
          </a:p>
          <a:p>
            <a:pPr marL="3175" algn="ctr" fontAlgn="base">
              <a:spcBef>
                <a:spcPct val="0"/>
              </a:spcBef>
              <a:spcAft>
                <a:spcPct val="0"/>
              </a:spcAft>
            </a:pPr>
            <a:r>
              <a:rPr lang="es-ES_tradnl" sz="1400" dirty="0">
                <a:solidFill>
                  <a:srgbClr val="0F5494"/>
                </a:solidFill>
              </a:rPr>
              <a:t>(</a:t>
            </a:r>
            <a:r>
              <a:rPr lang="es-ES_tradnl" sz="1400" dirty="0" err="1">
                <a:solidFill>
                  <a:srgbClr val="0F5494"/>
                </a:solidFill>
              </a:rPr>
              <a:t>coming</a:t>
            </a:r>
            <a:r>
              <a:rPr lang="es-ES_tradnl" sz="1400" dirty="0">
                <a:solidFill>
                  <a:srgbClr val="0F5494"/>
                </a:solidFill>
              </a:rPr>
              <a:t> </a:t>
            </a:r>
            <a:r>
              <a:rPr lang="es-ES_tradnl" sz="1400" dirty="0" err="1">
                <a:solidFill>
                  <a:srgbClr val="0F5494"/>
                </a:solidFill>
              </a:rPr>
              <a:t>soon</a:t>
            </a:r>
            <a:r>
              <a:rPr lang="es-ES_tradnl" sz="1400" dirty="0">
                <a:solidFill>
                  <a:srgbClr val="0F5494"/>
                </a:solidFill>
              </a:rPr>
              <a:t>)</a:t>
            </a:r>
            <a:endParaRPr lang="en-GB" sz="1400" dirty="0">
              <a:solidFill>
                <a:srgbClr val="0F5494"/>
              </a:solidFill>
            </a:endParaRPr>
          </a:p>
        </p:txBody>
      </p:sp>
      <p:cxnSp>
        <p:nvCxnSpPr>
          <p:cNvPr id="24" name="Straight Connector 23">
            <a:extLst>
              <a:ext uri="{FF2B5EF4-FFF2-40B4-BE49-F238E27FC236}">
                <a16:creationId xmlns:a16="http://schemas.microsoft.com/office/drawing/2014/main" id="{65F7E373-F5DA-735C-56F1-CD7DF340992E}"/>
              </a:ext>
            </a:extLst>
          </p:cNvPr>
          <p:cNvCxnSpPr>
            <a:cxnSpLocks/>
          </p:cNvCxnSpPr>
          <p:nvPr/>
        </p:nvCxnSpPr>
        <p:spPr>
          <a:xfrm>
            <a:off x="1377986" y="2288420"/>
            <a:ext cx="29033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7697E6-F095-5AD1-977C-335893470E37}"/>
              </a:ext>
            </a:extLst>
          </p:cNvPr>
          <p:cNvCxnSpPr>
            <a:cxnSpLocks/>
          </p:cNvCxnSpPr>
          <p:nvPr/>
        </p:nvCxnSpPr>
        <p:spPr>
          <a:xfrm>
            <a:off x="4941801" y="2288420"/>
            <a:ext cx="29033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7FC96D-CA3C-6A87-FAB7-95A13D9518AB}"/>
              </a:ext>
            </a:extLst>
          </p:cNvPr>
          <p:cNvCxnSpPr>
            <a:cxnSpLocks/>
          </p:cNvCxnSpPr>
          <p:nvPr/>
        </p:nvCxnSpPr>
        <p:spPr>
          <a:xfrm>
            <a:off x="8478214" y="2288420"/>
            <a:ext cx="29693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4D19618-443E-A863-5D85-308CE1E69580}"/>
              </a:ext>
            </a:extLst>
          </p:cNvPr>
          <p:cNvSpPr/>
          <p:nvPr/>
        </p:nvSpPr>
        <p:spPr>
          <a:xfrm>
            <a:off x="1107831" y="1688123"/>
            <a:ext cx="7115098" cy="5029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EFA43468-6B5A-F831-185E-6C0D422C0069}"/>
              </a:ext>
            </a:extLst>
          </p:cNvPr>
          <p:cNvCxnSpPr>
            <a:cxnSpLocks/>
          </p:cNvCxnSpPr>
          <p:nvPr/>
        </p:nvCxnSpPr>
        <p:spPr>
          <a:xfrm>
            <a:off x="6435969" y="1301260"/>
            <a:ext cx="0" cy="5254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796C372-4A08-576C-F0E4-2F7FF8DB763C}"/>
              </a:ext>
            </a:extLst>
          </p:cNvPr>
          <p:cNvCxnSpPr>
            <a:cxnSpLocks/>
            <a:endCxn id="21" idx="0"/>
          </p:cNvCxnSpPr>
          <p:nvPr/>
        </p:nvCxnSpPr>
        <p:spPr>
          <a:xfrm>
            <a:off x="6435969" y="1327317"/>
            <a:ext cx="3554274" cy="4994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9D30CBF-84CB-1334-BE80-77F7C7C3073A}"/>
              </a:ext>
            </a:extLst>
          </p:cNvPr>
          <p:cNvCxnSpPr>
            <a:cxnSpLocks/>
          </p:cNvCxnSpPr>
          <p:nvPr/>
        </p:nvCxnSpPr>
        <p:spPr>
          <a:xfrm flipH="1">
            <a:off x="2881696" y="1327317"/>
            <a:ext cx="3554273" cy="4994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 with numbers and text&#10;&#10;Description automatically generated with medium confidence">
            <a:extLst>
              <a:ext uri="{FF2B5EF4-FFF2-40B4-BE49-F238E27FC236}">
                <a16:creationId xmlns:a16="http://schemas.microsoft.com/office/drawing/2014/main" id="{DCF0E0DB-24F4-E82C-C999-6D41D20095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08109"/>
            <a:ext cx="8652499" cy="4867031"/>
          </a:xfrm>
        </p:spPr>
      </p:pic>
      <p:sp>
        <p:nvSpPr>
          <p:cNvPr id="3" name="Title 2">
            <a:extLst>
              <a:ext uri="{FF2B5EF4-FFF2-40B4-BE49-F238E27FC236}">
                <a16:creationId xmlns:a16="http://schemas.microsoft.com/office/drawing/2014/main" id="{14AD7495-2401-4566-1A9F-DCAFC05B6B30}"/>
              </a:ext>
            </a:extLst>
          </p:cNvPr>
          <p:cNvSpPr>
            <a:spLocks noGrp="1"/>
          </p:cNvSpPr>
          <p:nvPr>
            <p:ph type="title"/>
          </p:nvPr>
        </p:nvSpPr>
        <p:spPr/>
        <p:txBody>
          <a:bodyPr/>
          <a:lstStyle/>
          <a:p>
            <a:r>
              <a:rPr lang="en-US" dirty="0"/>
              <a:t>Trends of GHG emissions and GDP</a:t>
            </a:r>
            <a:endParaRPr lang="en-GB" dirty="0"/>
          </a:p>
        </p:txBody>
      </p:sp>
    </p:spTree>
    <p:extLst>
      <p:ext uri="{BB962C8B-B14F-4D97-AF65-F5344CB8AC3E}">
        <p14:creationId xmlns:p14="http://schemas.microsoft.com/office/powerpoint/2010/main" val="84777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DBE90-BB03-3E75-EBDC-A9E89C3A5480}"/>
              </a:ext>
            </a:extLst>
          </p:cNvPr>
          <p:cNvSpPr>
            <a:spLocks noGrp="1"/>
          </p:cNvSpPr>
          <p:nvPr>
            <p:ph type="title"/>
          </p:nvPr>
        </p:nvSpPr>
        <p:spPr>
          <a:xfrm>
            <a:off x="1676400" y="345209"/>
            <a:ext cx="10515600" cy="782357"/>
          </a:xfrm>
        </p:spPr>
        <p:txBody>
          <a:bodyPr/>
          <a:lstStyle/>
          <a:p>
            <a:r>
              <a:rPr lang="en-US" dirty="0"/>
              <a:t>Environmental-economic industry profiles</a:t>
            </a:r>
            <a:endParaRPr lang="en-GB" dirty="0"/>
          </a:p>
        </p:txBody>
      </p:sp>
      <p:sp>
        <p:nvSpPr>
          <p:cNvPr id="2" name="TextBox 1">
            <a:extLst>
              <a:ext uri="{FF2B5EF4-FFF2-40B4-BE49-F238E27FC236}">
                <a16:creationId xmlns:a16="http://schemas.microsoft.com/office/drawing/2014/main" id="{296DDB5E-40FE-5B6B-4143-E346F72D1394}"/>
              </a:ext>
            </a:extLst>
          </p:cNvPr>
          <p:cNvSpPr txBox="1"/>
          <p:nvPr/>
        </p:nvSpPr>
        <p:spPr>
          <a:xfrm>
            <a:off x="9793995" y="2214390"/>
            <a:ext cx="2148289" cy="1754326"/>
          </a:xfrm>
          <a:prstGeom prst="rect">
            <a:avLst/>
          </a:prstGeom>
          <a:noFill/>
        </p:spPr>
        <p:txBody>
          <a:bodyPr wrap="square" rtlCol="0">
            <a:spAutoFit/>
          </a:bodyPr>
          <a:lstStyle/>
          <a:p>
            <a:r>
              <a:rPr lang="en-US" dirty="0"/>
              <a:t>4 industries are responsible for &gt;70% CO2 emissions but &lt;10% of gross value added</a:t>
            </a:r>
            <a:endParaRPr lang="en-GB" dirty="0"/>
          </a:p>
        </p:txBody>
      </p:sp>
      <p:sp>
        <p:nvSpPr>
          <p:cNvPr id="6" name="Content Placeholder 5">
            <a:extLst>
              <a:ext uri="{FF2B5EF4-FFF2-40B4-BE49-F238E27FC236}">
                <a16:creationId xmlns:a16="http://schemas.microsoft.com/office/drawing/2014/main" id="{9D97358D-D8B5-2065-C3AA-41B83DA08E7E}"/>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8D33ED5B-B3D5-389E-390E-09DAE96A0F7E}"/>
              </a:ext>
            </a:extLst>
          </p:cNvPr>
          <p:cNvPicPr>
            <a:picLocks noChangeAspect="1"/>
          </p:cNvPicPr>
          <p:nvPr/>
        </p:nvPicPr>
        <p:blipFill>
          <a:blip r:embed="rId2"/>
          <a:stretch>
            <a:fillRect/>
          </a:stretch>
        </p:blipFill>
        <p:spPr>
          <a:xfrm>
            <a:off x="-668832" y="1408919"/>
            <a:ext cx="10462827" cy="7313049"/>
          </a:xfrm>
          <a:prstGeom prst="rect">
            <a:avLst/>
          </a:prstGeom>
        </p:spPr>
      </p:pic>
      <p:sp>
        <p:nvSpPr>
          <p:cNvPr id="4" name="Slide Number Placeholder 3">
            <a:extLst>
              <a:ext uri="{FF2B5EF4-FFF2-40B4-BE49-F238E27FC236}">
                <a16:creationId xmlns:a16="http://schemas.microsoft.com/office/drawing/2014/main" id="{9F5257AA-8716-57FA-B24C-54F098C86E4B}"/>
              </a:ext>
            </a:extLst>
          </p:cNvPr>
          <p:cNvSpPr>
            <a:spLocks noGrp="1"/>
          </p:cNvSpPr>
          <p:nvPr>
            <p:ph type="sldNum" sz="quarter" idx="12"/>
          </p:nvPr>
        </p:nvSpPr>
        <p:spPr/>
        <p:txBody>
          <a:bodyPr/>
          <a:lstStyle/>
          <a:p>
            <a:fld id="{F46C79FD-C571-418B-AB0F-5EE936C85276}" type="slidenum">
              <a:rPr lang="en-GB" smtClean="0"/>
              <a:t>14</a:t>
            </a:fld>
            <a:endParaRPr lang="en-GB"/>
          </a:p>
        </p:txBody>
      </p:sp>
    </p:spTree>
    <p:extLst>
      <p:ext uri="{BB962C8B-B14F-4D97-AF65-F5344CB8AC3E}">
        <p14:creationId xmlns:p14="http://schemas.microsoft.com/office/powerpoint/2010/main" val="29022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Carbon footprints/leakage</a:t>
            </a:r>
            <a:endParaRPr lang="en-GB" dirty="0"/>
          </a:p>
        </p:txBody>
      </p:sp>
      <p:pic>
        <p:nvPicPr>
          <p:cNvPr id="2" name="Picture 1">
            <a:extLst>
              <a:ext uri="{FF2B5EF4-FFF2-40B4-BE49-F238E27FC236}">
                <a16:creationId xmlns:a16="http://schemas.microsoft.com/office/drawing/2014/main" id="{10650F6C-1946-EE78-711B-20FBBE1F3B15}"/>
              </a:ext>
            </a:extLst>
          </p:cNvPr>
          <p:cNvPicPr>
            <a:picLocks noChangeAspect="1"/>
          </p:cNvPicPr>
          <p:nvPr/>
        </p:nvPicPr>
        <p:blipFill>
          <a:blip r:embed="rId2"/>
          <a:stretch>
            <a:fillRect/>
          </a:stretch>
        </p:blipFill>
        <p:spPr>
          <a:xfrm>
            <a:off x="2586037" y="1384040"/>
            <a:ext cx="5662613" cy="5331876"/>
          </a:xfrm>
          <a:prstGeom prst="rect">
            <a:avLst/>
          </a:prstGeom>
        </p:spPr>
      </p:pic>
      <p:sp>
        <p:nvSpPr>
          <p:cNvPr id="3" name="TextBox 2">
            <a:extLst>
              <a:ext uri="{FF2B5EF4-FFF2-40B4-BE49-F238E27FC236}">
                <a16:creationId xmlns:a16="http://schemas.microsoft.com/office/drawing/2014/main" id="{4C27FA26-7A68-8783-2C82-1CF9DB5E90F8}"/>
              </a:ext>
            </a:extLst>
          </p:cNvPr>
          <p:cNvSpPr txBox="1"/>
          <p:nvPr/>
        </p:nvSpPr>
        <p:spPr>
          <a:xfrm>
            <a:off x="8736375" y="2549738"/>
            <a:ext cx="3283027" cy="2308324"/>
          </a:xfrm>
          <a:prstGeom prst="rect">
            <a:avLst/>
          </a:prstGeom>
          <a:noFill/>
        </p:spPr>
        <p:txBody>
          <a:bodyPr wrap="square" rtlCol="0">
            <a:spAutoFit/>
          </a:bodyPr>
          <a:lstStyle/>
          <a:p>
            <a:r>
              <a:rPr lang="en-US" sz="1800" dirty="0">
                <a:effectLst/>
                <a:latin typeface="Segoe UI" panose="020B0502040204020203" pitchFamily="34" charset="0"/>
              </a:rPr>
              <a:t>- The bulk of domestic emissions is from domestic consumption</a:t>
            </a:r>
            <a:br>
              <a:rPr lang="en-US" sz="1800" dirty="0">
                <a:effectLst/>
                <a:latin typeface="Segoe UI" panose="020B0502040204020203" pitchFamily="34" charset="0"/>
              </a:rPr>
            </a:br>
            <a:r>
              <a:rPr lang="en-US" sz="1800" dirty="0">
                <a:effectLst/>
                <a:latin typeface="Segoe UI" panose="020B0502040204020203" pitchFamily="34" charset="0"/>
              </a:rPr>
              <a:t>- The main economies in the world except India trigger more CO2 emissions than their population share</a:t>
            </a:r>
            <a:endParaRPr lang="en-US" sz="1800" dirty="0">
              <a:effectLs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37602CB2-E4D4-7408-023A-351E728E8F87}"/>
              </a:ext>
            </a:extLst>
          </p:cNvPr>
          <p:cNvSpPr>
            <a:spLocks noGrp="1"/>
          </p:cNvSpPr>
          <p:nvPr>
            <p:ph type="sldNum" sz="quarter" idx="12"/>
          </p:nvPr>
        </p:nvSpPr>
        <p:spPr/>
        <p:txBody>
          <a:bodyPr/>
          <a:lstStyle/>
          <a:p>
            <a:fld id="{F46C79FD-C571-418B-AB0F-5EE936C85276}" type="slidenum">
              <a:rPr lang="en-GB" smtClean="0"/>
              <a:t>15</a:t>
            </a:fld>
            <a:endParaRPr lang="en-GB"/>
          </a:p>
        </p:txBody>
      </p:sp>
    </p:spTree>
    <p:extLst>
      <p:ext uri="{BB962C8B-B14F-4D97-AF65-F5344CB8AC3E}">
        <p14:creationId xmlns:p14="http://schemas.microsoft.com/office/powerpoint/2010/main" val="364030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DB7215-0438-DEF6-7984-CE1FACD12A9F}"/>
              </a:ext>
            </a:extLst>
          </p:cNvPr>
          <p:cNvPicPr>
            <a:picLocks noGrp="1" noChangeAspect="1"/>
          </p:cNvPicPr>
          <p:nvPr>
            <p:ph idx="1"/>
          </p:nvPr>
        </p:nvPicPr>
        <p:blipFill>
          <a:blip r:embed="rId2"/>
          <a:stretch>
            <a:fillRect/>
          </a:stretch>
        </p:blipFill>
        <p:spPr>
          <a:xfrm>
            <a:off x="970721" y="1265217"/>
            <a:ext cx="9196169" cy="5109923"/>
          </a:xfrm>
          <a:prstGeom prst="rect">
            <a:avLst/>
          </a:prstGeom>
        </p:spPr>
      </p:pic>
      <p:sp>
        <p:nvSpPr>
          <p:cNvPr id="3" name="Title 2">
            <a:extLst>
              <a:ext uri="{FF2B5EF4-FFF2-40B4-BE49-F238E27FC236}">
                <a16:creationId xmlns:a16="http://schemas.microsoft.com/office/drawing/2014/main" id="{7CD77A4D-C87A-EE4F-B9C1-4CE83AC7AC55}"/>
              </a:ext>
            </a:extLst>
          </p:cNvPr>
          <p:cNvSpPr>
            <a:spLocks noGrp="1"/>
          </p:cNvSpPr>
          <p:nvPr>
            <p:ph type="title"/>
          </p:nvPr>
        </p:nvSpPr>
        <p:spPr/>
        <p:txBody>
          <a:bodyPr/>
          <a:lstStyle/>
          <a:p>
            <a:r>
              <a:rPr lang="en-US" dirty="0"/>
              <a:t>Resource intensity/productivity</a:t>
            </a:r>
            <a:endParaRPr lang="en-GB" dirty="0"/>
          </a:p>
        </p:txBody>
      </p:sp>
    </p:spTree>
    <p:extLst>
      <p:ext uri="{BB962C8B-B14F-4D97-AF65-F5344CB8AC3E}">
        <p14:creationId xmlns:p14="http://schemas.microsoft.com/office/powerpoint/2010/main" val="79619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64517-AC7E-C1C7-48A2-620317A527B8}"/>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B20DCC5D-294B-7BA6-9960-E6893DFEB911}"/>
              </a:ext>
            </a:extLst>
          </p:cNvPr>
          <p:cNvSpPr>
            <a:spLocks noGrp="1"/>
          </p:cNvSpPr>
          <p:nvPr>
            <p:ph type="title"/>
          </p:nvPr>
        </p:nvSpPr>
        <p:spPr/>
        <p:txBody>
          <a:bodyPr/>
          <a:lstStyle/>
          <a:p>
            <a:r>
              <a:rPr lang="en-US" dirty="0"/>
              <a:t>Material flows in circular economy</a:t>
            </a:r>
            <a:endParaRPr lang="en-GB" dirty="0"/>
          </a:p>
        </p:txBody>
      </p:sp>
      <p:pic>
        <p:nvPicPr>
          <p:cNvPr id="4" name="Picture 3" descr="Sankey diagram  © European Union">
            <a:extLst>
              <a:ext uri="{FF2B5EF4-FFF2-40B4-BE49-F238E27FC236}">
                <a16:creationId xmlns:a16="http://schemas.microsoft.com/office/drawing/2014/main" id="{AF060BAB-6A59-E7FC-652F-0CE74E9617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7917" y="1772972"/>
            <a:ext cx="7846036" cy="4824340"/>
          </a:xfrm>
          <a:prstGeom prst="rect">
            <a:avLst/>
          </a:prstGeom>
          <a:noFill/>
          <a:ln>
            <a:noFill/>
          </a:ln>
        </p:spPr>
      </p:pic>
    </p:spTree>
    <p:extLst>
      <p:ext uri="{BB962C8B-B14F-4D97-AF65-F5344CB8AC3E}">
        <p14:creationId xmlns:p14="http://schemas.microsoft.com/office/powerpoint/2010/main" val="197818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55732" y="88759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GB" altLang="en-US" dirty="0"/>
              <a:t>3. Ecosystem accounts</a:t>
            </a:r>
          </a:p>
        </p:txBody>
      </p:sp>
      <p:pic>
        <p:nvPicPr>
          <p:cNvPr id="5" name="Picture 4">
            <a:extLst>
              <a:ext uri="{FF2B5EF4-FFF2-40B4-BE49-F238E27FC236}">
                <a16:creationId xmlns:a16="http://schemas.microsoft.com/office/drawing/2014/main" id="{13362FFF-EFB5-99B0-DCD1-E1D7C5DB7212}"/>
              </a:ext>
            </a:extLst>
          </p:cNvPr>
          <p:cNvPicPr>
            <a:picLocks noChangeAspect="1"/>
          </p:cNvPicPr>
          <p:nvPr/>
        </p:nvPicPr>
        <p:blipFill>
          <a:blip r:embed="rId3"/>
          <a:stretch>
            <a:fillRect/>
          </a:stretch>
        </p:blipFill>
        <p:spPr>
          <a:xfrm>
            <a:off x="4736749" y="2074984"/>
            <a:ext cx="2718501" cy="3459910"/>
          </a:xfrm>
          <a:prstGeom prst="rect">
            <a:avLst/>
          </a:prstGeom>
        </p:spPr>
      </p:pic>
    </p:spTree>
    <p:extLst>
      <p:ext uri="{BB962C8B-B14F-4D97-AF65-F5344CB8AC3E}">
        <p14:creationId xmlns:p14="http://schemas.microsoft.com/office/powerpoint/2010/main" val="38218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B5F86E-EF31-7753-FA50-2197A3EA3F36}"/>
              </a:ext>
            </a:extLst>
          </p:cNvPr>
          <p:cNvSpPr>
            <a:spLocks noGrp="1"/>
          </p:cNvSpPr>
          <p:nvPr>
            <p:ph idx="1"/>
          </p:nvPr>
        </p:nvSpPr>
        <p:spPr/>
        <p:txBody>
          <a:bodyPr/>
          <a:lstStyle/>
          <a:p>
            <a:endParaRPr lang="en-GB" dirty="0"/>
          </a:p>
        </p:txBody>
      </p:sp>
      <p:sp>
        <p:nvSpPr>
          <p:cNvPr id="83970" name="Rectangle 2"/>
          <p:cNvSpPr>
            <a:spLocks noGrp="1" noChangeArrowheads="1"/>
          </p:cNvSpPr>
          <p:nvPr>
            <p:ph type="title"/>
          </p:nvPr>
        </p:nvSpPr>
        <p:spPr>
          <a:xfrm>
            <a:off x="1985104" y="427308"/>
            <a:ext cx="8229600" cy="936625"/>
          </a:xfrm>
        </p:spPr>
        <p:txBody>
          <a:bodyPr>
            <a:noAutofit/>
          </a:bodyPr>
          <a:lstStyle/>
          <a:p>
            <a:r>
              <a:rPr lang="en-GB" altLang="en-US" dirty="0">
                <a:cs typeface="Arial" panose="020B0604020202020204" pitchFamily="34" charset="0"/>
              </a:rPr>
              <a:t>Going beyond capital in ESA</a:t>
            </a:r>
          </a:p>
        </p:txBody>
      </p:sp>
      <p:sp>
        <p:nvSpPr>
          <p:cNvPr id="2" name="Oval 1"/>
          <p:cNvSpPr/>
          <p:nvPr/>
        </p:nvSpPr>
        <p:spPr>
          <a:xfrm>
            <a:off x="5715575" y="2120652"/>
            <a:ext cx="2936056" cy="26271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74342" y="1886852"/>
            <a:ext cx="4382892" cy="3277820"/>
          </a:xfrm>
          <a:prstGeom prst="rect">
            <a:avLst/>
          </a:prstGeom>
          <a:noFill/>
        </p:spPr>
        <p:txBody>
          <a:bodyPr wrap="square" rtlCol="0">
            <a:spAutoFit/>
          </a:bodyPr>
          <a:lstStyle/>
          <a:p>
            <a:r>
              <a:rPr lang="en-GB" altLang="en-US" sz="2800" dirty="0">
                <a:cs typeface="Arial" panose="020B0604020202020204" pitchFamily="34" charset="0"/>
              </a:rPr>
              <a:t>What if…</a:t>
            </a:r>
          </a:p>
          <a:p>
            <a:endParaRPr lang="en-GB" altLang="en-US" sz="1100" dirty="0">
              <a:cs typeface="Arial" panose="020B0604020202020204" pitchFamily="34" charset="0"/>
            </a:endParaRPr>
          </a:p>
          <a:p>
            <a:r>
              <a:rPr lang="en-GB" altLang="en-US" sz="2800" dirty="0">
                <a:cs typeface="Arial" panose="020B0604020202020204" pitchFamily="34" charset="0"/>
              </a:rPr>
              <a:t>…we extended the ESA production boundary to include natural capital and services of ecosystems?</a:t>
            </a:r>
          </a:p>
          <a:p>
            <a:endParaRPr lang="en-IE" altLang="en-US" sz="2800" dirty="0">
              <a:cs typeface="Arial" panose="020B0604020202020204" pitchFamily="34" charset="0"/>
            </a:endParaRPr>
          </a:p>
          <a:p>
            <a:r>
              <a:rPr lang="en-IE" altLang="en-US" sz="2800" dirty="0">
                <a:cs typeface="Arial" panose="020B0604020202020204" pitchFamily="34" charset="0"/>
              </a:rPr>
              <a:t>e.g. carbon sequestration</a:t>
            </a:r>
            <a:endParaRPr lang="en-GB" altLang="en-US" sz="2800" dirty="0">
              <a:cs typeface="Arial" panose="020B0604020202020204" pitchFamily="34" charset="0"/>
            </a:endParaRPr>
          </a:p>
        </p:txBody>
      </p:sp>
      <p:pic>
        <p:nvPicPr>
          <p:cNvPr id="3" name="Picture 2">
            <a:extLst>
              <a:ext uri="{FF2B5EF4-FFF2-40B4-BE49-F238E27FC236}">
                <a16:creationId xmlns:a16="http://schemas.microsoft.com/office/drawing/2014/main" id="{AF66EC6D-45B3-6E41-D9EE-1AB4F1FF3E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548" y="1880251"/>
            <a:ext cx="6508036" cy="3320106"/>
          </a:xfrm>
          <a:prstGeom prst="rect">
            <a:avLst/>
          </a:prstGeom>
          <a:noFill/>
        </p:spPr>
      </p:pic>
    </p:spTree>
    <p:extLst>
      <p:ext uri="{BB962C8B-B14F-4D97-AF65-F5344CB8AC3E}">
        <p14:creationId xmlns:p14="http://schemas.microsoft.com/office/powerpoint/2010/main" val="26738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E3605A-09E5-E31D-28E0-7B5A41370933}"/>
              </a:ext>
            </a:extLst>
          </p:cNvPr>
          <p:cNvSpPr>
            <a:spLocks noGrp="1"/>
          </p:cNvSpPr>
          <p:nvPr>
            <p:ph type="subTitle" idx="1"/>
          </p:nvPr>
        </p:nvSpPr>
        <p:spPr>
          <a:xfrm>
            <a:off x="1070189" y="5206182"/>
            <a:ext cx="10676038" cy="1039760"/>
          </a:xfrm>
        </p:spPr>
        <p:txBody>
          <a:bodyPr anchor="b" anchorCtr="0"/>
          <a:lstStyle/>
          <a:p>
            <a:r>
              <a:rPr lang="en-US" dirty="0"/>
              <a:t> </a:t>
            </a:r>
            <a:r>
              <a:rPr lang="en-US" dirty="0">
                <a:solidFill>
                  <a:schemeClr val="accent5"/>
                </a:solidFill>
              </a:rPr>
              <a:t>©    </a:t>
            </a:r>
            <a:r>
              <a:rPr lang="en-US">
                <a:solidFill>
                  <a:schemeClr val="accent5"/>
                </a:solidFill>
              </a:rPr>
              <a:t>2023      Arturo </a:t>
            </a:r>
            <a:r>
              <a:rPr lang="en-US" dirty="0">
                <a:solidFill>
                  <a:schemeClr val="accent5"/>
                </a:solidFill>
              </a:rPr>
              <a:t>de la Fuente</a:t>
            </a:r>
            <a:endParaRPr lang="en-IE" dirty="0">
              <a:solidFill>
                <a:schemeClr val="accent5"/>
              </a:solidFill>
            </a:endParaRPr>
          </a:p>
          <a:p>
            <a:endParaRPr lang="en-IE" dirty="0"/>
          </a:p>
        </p:txBody>
      </p:sp>
    </p:spTree>
    <p:extLst>
      <p:ext uri="{BB962C8B-B14F-4D97-AF65-F5344CB8AC3E}">
        <p14:creationId xmlns:p14="http://schemas.microsoft.com/office/powerpoint/2010/main" val="361046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c7fcf65-e8e3-4697-8f27-1d001b78ec1e@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159424"/>
            <a:ext cx="4922828" cy="56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71054" y="349787"/>
            <a:ext cx="10364454" cy="936625"/>
          </a:xfrm>
        </p:spPr>
        <p:txBody>
          <a:bodyPr/>
          <a:lstStyle/>
          <a:p>
            <a:r>
              <a:rPr lang="en-GB" dirty="0"/>
              <a:t>Ecosystem accounts: 3 layers of information</a:t>
            </a:r>
          </a:p>
        </p:txBody>
      </p:sp>
      <p:sp>
        <p:nvSpPr>
          <p:cNvPr id="4" name="TextBox 3"/>
          <p:cNvSpPr txBox="1"/>
          <p:nvPr/>
        </p:nvSpPr>
        <p:spPr>
          <a:xfrm>
            <a:off x="7017166" y="2095765"/>
            <a:ext cx="4254572" cy="523220"/>
          </a:xfrm>
          <a:prstGeom prst="rect">
            <a:avLst/>
          </a:prstGeom>
          <a:noFill/>
        </p:spPr>
        <p:txBody>
          <a:bodyPr wrap="square" rtlCol="0">
            <a:spAutoFit/>
          </a:bodyPr>
          <a:lstStyle/>
          <a:p>
            <a:r>
              <a:rPr lang="en-GB" sz="2800" b="1" dirty="0">
                <a:solidFill>
                  <a:srgbClr val="FF0000"/>
                </a:solidFill>
                <a:latin typeface="Calibri" panose="020F0502020204030204" pitchFamily="34" charset="0"/>
                <a:cs typeface="Calibri" panose="020F0502020204030204" pitchFamily="34" charset="0"/>
              </a:rPr>
              <a:t>Ecosystem services accts</a:t>
            </a:r>
          </a:p>
        </p:txBody>
      </p:sp>
      <p:sp>
        <p:nvSpPr>
          <p:cNvPr id="8" name="TextBox 7"/>
          <p:cNvSpPr txBox="1"/>
          <p:nvPr/>
        </p:nvSpPr>
        <p:spPr>
          <a:xfrm>
            <a:off x="7047494" y="3166728"/>
            <a:ext cx="4048398" cy="523220"/>
          </a:xfrm>
          <a:prstGeom prst="rect">
            <a:avLst/>
          </a:prstGeom>
          <a:noFill/>
        </p:spPr>
        <p:txBody>
          <a:bodyPr wrap="square" rtlCol="0">
            <a:spAutoFit/>
          </a:bodyPr>
          <a:lstStyle/>
          <a:p>
            <a:r>
              <a:rPr lang="en-GB" sz="2800" b="1" dirty="0">
                <a:solidFill>
                  <a:srgbClr val="FF0000"/>
                </a:solidFill>
                <a:latin typeface="Calibri" panose="020F0502020204030204" pitchFamily="34" charset="0"/>
                <a:cs typeface="Calibri" panose="020F0502020204030204" pitchFamily="34" charset="0"/>
              </a:rPr>
              <a:t>Ecosystem condition acct</a:t>
            </a:r>
          </a:p>
        </p:txBody>
      </p:sp>
      <p:sp>
        <p:nvSpPr>
          <p:cNvPr id="9" name="TextBox 8"/>
          <p:cNvSpPr txBox="1"/>
          <p:nvPr/>
        </p:nvSpPr>
        <p:spPr>
          <a:xfrm>
            <a:off x="7017166" y="4237691"/>
            <a:ext cx="4518342" cy="523220"/>
          </a:xfrm>
          <a:prstGeom prst="rect">
            <a:avLst/>
          </a:prstGeom>
          <a:noFill/>
        </p:spPr>
        <p:txBody>
          <a:bodyPr wrap="square" rtlCol="0">
            <a:spAutoFit/>
          </a:bodyPr>
          <a:lstStyle/>
          <a:p>
            <a:r>
              <a:rPr lang="en-GB" sz="2800" b="1" dirty="0">
                <a:solidFill>
                  <a:srgbClr val="FF0000"/>
                </a:solidFill>
                <a:latin typeface="Calibri" panose="020F0502020204030204" pitchFamily="34" charset="0"/>
                <a:cs typeface="Calibri" panose="020F0502020204030204" pitchFamily="34" charset="0"/>
              </a:rPr>
              <a:t>Ecosystem extent acct</a:t>
            </a:r>
          </a:p>
        </p:txBody>
      </p:sp>
    </p:spTree>
    <p:extLst>
      <p:ext uri="{BB962C8B-B14F-4D97-AF65-F5344CB8AC3E}">
        <p14:creationId xmlns:p14="http://schemas.microsoft.com/office/powerpoint/2010/main" val="82180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099" name="Picture 3" descr="\\NET1.cec.eu.int\HOMES\048\fuentar\Desktop\2018-07-05_170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022" y="927279"/>
            <a:ext cx="6997223" cy="487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1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41BFF1-5848-B7B1-CFAA-988988D7665E}"/>
              </a:ext>
            </a:extLst>
          </p:cNvPr>
          <p:cNvSpPr>
            <a:spLocks noGrp="1"/>
          </p:cNvSpPr>
          <p:nvPr>
            <p:ph idx="1"/>
          </p:nvPr>
        </p:nvSpPr>
        <p:spPr>
          <a:xfrm>
            <a:off x="775672" y="1614609"/>
            <a:ext cx="10905699" cy="3881904"/>
          </a:xfrm>
        </p:spPr>
        <p:txBody>
          <a:bodyPr/>
          <a:lstStyle/>
          <a:p>
            <a:r>
              <a:rPr lang="en-US" b="1" dirty="0"/>
              <a:t>Ecosystem extent: </a:t>
            </a:r>
            <a:r>
              <a:rPr lang="en-US" dirty="0"/>
              <a:t>12 ecosystem types categories</a:t>
            </a:r>
          </a:p>
          <a:p>
            <a:pPr>
              <a:spcAft>
                <a:spcPts val="600"/>
              </a:spcAft>
            </a:pPr>
            <a:r>
              <a:rPr lang="en-US" b="1" dirty="0"/>
              <a:t>Ecosystem condition: </a:t>
            </a:r>
            <a:r>
              <a:rPr lang="en-US" dirty="0"/>
              <a:t>9 indicators about</a:t>
            </a:r>
          </a:p>
          <a:p>
            <a:pPr>
              <a:spcAft>
                <a:spcPts val="600"/>
              </a:spcAft>
            </a:pPr>
            <a:endParaRPr lang="en-US" dirty="0"/>
          </a:p>
          <a:p>
            <a:pPr>
              <a:spcAft>
                <a:spcPts val="600"/>
              </a:spcAft>
            </a:pPr>
            <a:endParaRPr lang="en-US" dirty="0"/>
          </a:p>
          <a:p>
            <a:pPr>
              <a:spcAft>
                <a:spcPts val="600"/>
              </a:spcAft>
            </a:pPr>
            <a:endParaRPr lang="en-US" dirty="0"/>
          </a:p>
          <a:p>
            <a:pPr>
              <a:spcBef>
                <a:spcPts val="1200"/>
              </a:spcBef>
              <a:spcAft>
                <a:spcPts val="600"/>
              </a:spcAft>
            </a:pPr>
            <a:r>
              <a:rPr lang="en-US" b="1" dirty="0"/>
              <a:t>Ecosystem services: </a:t>
            </a:r>
            <a:r>
              <a:rPr lang="en-US" dirty="0"/>
              <a:t>7 services</a:t>
            </a:r>
          </a:p>
          <a:p>
            <a:pPr marL="747713" lvl="3" indent="-342900" algn="just">
              <a:spcBef>
                <a:spcPts val="0"/>
              </a:spcBef>
              <a:spcAft>
                <a:spcPts val="600"/>
              </a:spcAft>
              <a:tabLst>
                <a:tab pos="899795" algn="l"/>
              </a:tabLst>
            </a:pPr>
            <a:r>
              <a:rPr lang="en-GB" sz="2000" dirty="0"/>
              <a:t>crop provision, pollination, wood provision (provisioning)</a:t>
            </a:r>
          </a:p>
          <a:p>
            <a:pPr marL="747713" lvl="3" indent="-342900" algn="just">
              <a:spcBef>
                <a:spcPts val="0"/>
              </a:spcBef>
              <a:spcAft>
                <a:spcPts val="600"/>
              </a:spcAft>
              <a:tabLst>
                <a:tab pos="899795" algn="l"/>
              </a:tabLst>
            </a:pPr>
            <a:r>
              <a:rPr lang="en-GB" sz="2000" dirty="0"/>
              <a:t>air filtration, global climate regulation, local climate regulation (regulating and maintenance)</a:t>
            </a:r>
          </a:p>
          <a:p>
            <a:pPr marL="747713" lvl="3" indent="-342900" algn="just">
              <a:spcBef>
                <a:spcPts val="0"/>
              </a:spcBef>
              <a:spcAft>
                <a:spcPts val="600"/>
              </a:spcAft>
              <a:tabLst>
                <a:tab pos="899795" algn="l"/>
              </a:tabLst>
            </a:pPr>
            <a:r>
              <a:rPr lang="en-GB" sz="2000" dirty="0"/>
              <a:t>nature-based tourism (cultural)</a:t>
            </a:r>
          </a:p>
          <a:p>
            <a:endParaRPr lang="en-US" dirty="0"/>
          </a:p>
          <a:p>
            <a:pPr lvl="1"/>
            <a:endParaRPr lang="en-GB" dirty="0"/>
          </a:p>
        </p:txBody>
      </p:sp>
      <p:sp>
        <p:nvSpPr>
          <p:cNvPr id="3" name="Title 2">
            <a:extLst>
              <a:ext uri="{FF2B5EF4-FFF2-40B4-BE49-F238E27FC236}">
                <a16:creationId xmlns:a16="http://schemas.microsoft.com/office/drawing/2014/main" id="{11480027-CA81-CB57-14CC-16E4B02A4FF2}"/>
              </a:ext>
            </a:extLst>
          </p:cNvPr>
          <p:cNvSpPr>
            <a:spLocks noGrp="1"/>
          </p:cNvSpPr>
          <p:nvPr>
            <p:ph type="title"/>
          </p:nvPr>
        </p:nvSpPr>
        <p:spPr/>
        <p:txBody>
          <a:bodyPr/>
          <a:lstStyle/>
          <a:p>
            <a:r>
              <a:rPr lang="en-US" dirty="0"/>
              <a:t>Proposal ecosystem accounts for Regulation (EU) Regulation 691/2011</a:t>
            </a:r>
            <a:endParaRPr lang="en-GB" dirty="0"/>
          </a:p>
        </p:txBody>
      </p:sp>
      <p:graphicFrame>
        <p:nvGraphicFramePr>
          <p:cNvPr id="4" name="Table 4">
            <a:extLst>
              <a:ext uri="{FF2B5EF4-FFF2-40B4-BE49-F238E27FC236}">
                <a16:creationId xmlns:a16="http://schemas.microsoft.com/office/drawing/2014/main" id="{0F0A3875-41FD-3983-7456-87319C44A64B}"/>
              </a:ext>
            </a:extLst>
          </p:cNvPr>
          <p:cNvGraphicFramePr>
            <a:graphicFrameLocks noGrp="1"/>
          </p:cNvGraphicFramePr>
          <p:nvPr>
            <p:extLst>
              <p:ext uri="{D42A27DB-BD31-4B8C-83A1-F6EECF244321}">
                <p14:modId xmlns:p14="http://schemas.microsoft.com/office/powerpoint/2010/main" val="2332314487"/>
              </p:ext>
            </p:extLst>
          </p:nvPr>
        </p:nvGraphicFramePr>
        <p:xfrm>
          <a:off x="970722" y="2758440"/>
          <a:ext cx="10445606" cy="1198098"/>
        </p:xfrm>
        <a:graphic>
          <a:graphicData uri="http://schemas.openxmlformats.org/drawingml/2006/table">
            <a:tbl>
              <a:tblPr firstRow="1" bandRow="1">
                <a:tableStyleId>{5C22544A-7EE6-4342-B048-85BDC9FD1C3A}</a:tableStyleId>
              </a:tblPr>
              <a:tblGrid>
                <a:gridCol w="5222803">
                  <a:extLst>
                    <a:ext uri="{9D8B030D-6E8A-4147-A177-3AD203B41FA5}">
                      <a16:colId xmlns:a16="http://schemas.microsoft.com/office/drawing/2014/main" val="681309434"/>
                    </a:ext>
                  </a:extLst>
                </a:gridCol>
                <a:gridCol w="5222803">
                  <a:extLst>
                    <a:ext uri="{9D8B030D-6E8A-4147-A177-3AD203B41FA5}">
                      <a16:colId xmlns:a16="http://schemas.microsoft.com/office/drawing/2014/main" val="3734825727"/>
                    </a:ext>
                  </a:extLst>
                </a:gridCol>
              </a:tblGrid>
              <a:tr h="1198098">
                <a:tc>
                  <a:txBody>
                    <a:bodyPr/>
                    <a:lstStyle/>
                    <a:p>
                      <a:pPr marL="800100" lvl="1" indent="-342900">
                        <a:spcBef>
                          <a:spcPts val="0"/>
                        </a:spcBef>
                        <a:spcAft>
                          <a:spcPts val="600"/>
                        </a:spcAft>
                        <a:buFont typeface="Arial" panose="020B0604020202020204" pitchFamily="34" charset="0"/>
                        <a:buChar char="•"/>
                      </a:pPr>
                      <a:r>
                        <a:rPr lang="en-US" sz="2000" b="0" dirty="0">
                          <a:solidFill>
                            <a:schemeClr val="tx1"/>
                          </a:solidFill>
                        </a:rPr>
                        <a:t>settlements and other artificial areas</a:t>
                      </a:r>
                    </a:p>
                    <a:p>
                      <a:pPr marL="800100" lvl="1" indent="-342900">
                        <a:spcBef>
                          <a:spcPts val="0"/>
                        </a:spcBef>
                        <a:spcAft>
                          <a:spcPts val="600"/>
                        </a:spcAft>
                        <a:buFont typeface="Arial" panose="020B0604020202020204" pitchFamily="34" charset="0"/>
                        <a:buChar char="•"/>
                      </a:pPr>
                      <a:r>
                        <a:rPr lang="en-US" sz="2000" b="0" dirty="0">
                          <a:solidFill>
                            <a:schemeClr val="tx1"/>
                          </a:solidFill>
                        </a:rPr>
                        <a:t>cropland</a:t>
                      </a:r>
                    </a:p>
                    <a:p>
                      <a:pPr marL="800100" lvl="1" indent="-342900">
                        <a:spcBef>
                          <a:spcPts val="0"/>
                        </a:spcBef>
                        <a:spcAft>
                          <a:spcPts val="600"/>
                        </a:spcAft>
                        <a:buFont typeface="Arial" panose="020B0604020202020204" pitchFamily="34" charset="0"/>
                        <a:buChar char="•"/>
                      </a:pPr>
                      <a:r>
                        <a:rPr lang="en-US" sz="2000" b="0" dirty="0">
                          <a:solidFill>
                            <a:schemeClr val="tx1"/>
                          </a:solidFill>
                        </a:rPr>
                        <a:t>grassland</a:t>
                      </a:r>
                    </a:p>
                  </a:txBody>
                  <a:tcPr>
                    <a:noFill/>
                  </a:tcPr>
                </a:tc>
                <a:tc>
                  <a:txBody>
                    <a:bodyPr/>
                    <a:lstStyle/>
                    <a:p>
                      <a:pPr marL="800100" lvl="1" indent="-342900">
                        <a:spcBef>
                          <a:spcPts val="0"/>
                        </a:spcBef>
                        <a:spcAft>
                          <a:spcPts val="600"/>
                        </a:spcAft>
                        <a:buFont typeface="Arial" panose="020B0604020202020204" pitchFamily="34" charset="0"/>
                        <a:buChar char="•"/>
                      </a:pPr>
                      <a:r>
                        <a:rPr lang="en-US" sz="2000" b="0" dirty="0">
                          <a:solidFill>
                            <a:schemeClr val="tx1"/>
                          </a:solidFill>
                        </a:rPr>
                        <a:t>cropland and grassland</a:t>
                      </a:r>
                    </a:p>
                    <a:p>
                      <a:pPr marL="800100" lvl="1" indent="-342900">
                        <a:spcBef>
                          <a:spcPts val="0"/>
                        </a:spcBef>
                        <a:spcAft>
                          <a:spcPts val="600"/>
                        </a:spcAft>
                        <a:buFont typeface="Arial" panose="020B0604020202020204" pitchFamily="34" charset="0"/>
                        <a:buChar char="•"/>
                      </a:pPr>
                      <a:r>
                        <a:rPr lang="en-US" sz="2000" b="0" dirty="0">
                          <a:solidFill>
                            <a:schemeClr val="tx1"/>
                          </a:solidFill>
                        </a:rPr>
                        <a:t>forest and woodland</a:t>
                      </a:r>
                    </a:p>
                    <a:p>
                      <a:pPr marL="800100" lvl="1" indent="-342900">
                        <a:spcBef>
                          <a:spcPts val="0"/>
                        </a:spcBef>
                        <a:spcAft>
                          <a:spcPts val="600"/>
                        </a:spcAft>
                        <a:buFont typeface="Arial" panose="020B0604020202020204" pitchFamily="34" charset="0"/>
                        <a:buChar char="•"/>
                      </a:pPr>
                      <a:r>
                        <a:rPr lang="en-US" sz="2000" b="0" dirty="0">
                          <a:solidFill>
                            <a:schemeClr val="tx1"/>
                          </a:solidFill>
                        </a:rPr>
                        <a:t>coastal beaches, dunes and wetlands</a:t>
                      </a:r>
                    </a:p>
                  </a:txBody>
                  <a:tcPr>
                    <a:noFill/>
                  </a:tcPr>
                </a:tc>
                <a:extLst>
                  <a:ext uri="{0D108BD9-81ED-4DB2-BD59-A6C34878D82A}">
                    <a16:rowId xmlns:a16="http://schemas.microsoft.com/office/drawing/2014/main" val="375958766"/>
                  </a:ext>
                </a:extLst>
              </a:tr>
            </a:tbl>
          </a:graphicData>
        </a:graphic>
      </p:graphicFrame>
    </p:spTree>
    <p:extLst>
      <p:ext uri="{BB962C8B-B14F-4D97-AF65-F5344CB8AC3E}">
        <p14:creationId xmlns:p14="http://schemas.microsoft.com/office/powerpoint/2010/main" val="210620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F0D27-9548-B79D-1DB0-DFA9ED1E530A}"/>
              </a:ext>
            </a:extLst>
          </p:cNvPr>
          <p:cNvSpPr>
            <a:spLocks noGrp="1"/>
          </p:cNvSpPr>
          <p:nvPr>
            <p:ph idx="1"/>
          </p:nvPr>
        </p:nvSpPr>
        <p:spPr>
          <a:xfrm>
            <a:off x="813113" y="1488048"/>
            <a:ext cx="7268309" cy="3881904"/>
          </a:xfrm>
        </p:spPr>
        <p:txBody>
          <a:bodyPr/>
          <a:lstStyle/>
          <a:p>
            <a:r>
              <a:rPr lang="en-US" dirty="0"/>
              <a:t>Online article: </a:t>
            </a:r>
            <a:r>
              <a:rPr lang="en-US" dirty="0">
                <a:hlinkClick r:id="rId2"/>
              </a:rPr>
              <a:t>Environmental accounts - establishing the links between the environment and the economy</a:t>
            </a:r>
            <a:endParaRPr lang="en-US" dirty="0"/>
          </a:p>
          <a:p>
            <a:r>
              <a:rPr lang="en-US" dirty="0"/>
              <a:t>Online article: </a:t>
            </a:r>
            <a:r>
              <a:rPr lang="en-US" dirty="0">
                <a:hlinkClick r:id="rId3"/>
              </a:rPr>
              <a:t>Ecosystem accounts - measuring the contribution of nature to the economy and human wellbeing </a:t>
            </a:r>
            <a:endParaRPr lang="en-US" dirty="0"/>
          </a:p>
          <a:p>
            <a:r>
              <a:rPr lang="en-US" dirty="0"/>
              <a:t>Eurostat website: </a:t>
            </a:r>
            <a:r>
              <a:rPr lang="en-US" dirty="0">
                <a:hlinkClick r:id="rId4"/>
              </a:rPr>
              <a:t>environment</a:t>
            </a:r>
            <a:endParaRPr lang="en-US" dirty="0"/>
          </a:p>
          <a:p>
            <a:r>
              <a:rPr lang="en-US" dirty="0"/>
              <a:t>Eurostat </a:t>
            </a:r>
            <a:r>
              <a:rPr lang="en-US" dirty="0">
                <a:hlinkClick r:id="rId5"/>
              </a:rPr>
              <a:t>online database</a:t>
            </a:r>
            <a:endParaRPr lang="en-US" dirty="0"/>
          </a:p>
          <a:p>
            <a:r>
              <a:rPr lang="en-US" dirty="0"/>
              <a:t>Eurostat </a:t>
            </a:r>
            <a:r>
              <a:rPr lang="en-US" dirty="0">
                <a:hlinkClick r:id="rId6"/>
              </a:rPr>
              <a:t>methodology</a:t>
            </a:r>
            <a:endParaRPr lang="en-GB" dirty="0"/>
          </a:p>
        </p:txBody>
      </p:sp>
      <p:sp>
        <p:nvSpPr>
          <p:cNvPr id="3" name="Title 2">
            <a:extLst>
              <a:ext uri="{FF2B5EF4-FFF2-40B4-BE49-F238E27FC236}">
                <a16:creationId xmlns:a16="http://schemas.microsoft.com/office/drawing/2014/main" id="{1E877DD0-8D75-DEE1-CD68-F39E3EEC8036}"/>
              </a:ext>
            </a:extLst>
          </p:cNvPr>
          <p:cNvSpPr>
            <a:spLocks noGrp="1"/>
          </p:cNvSpPr>
          <p:nvPr>
            <p:ph type="title"/>
          </p:nvPr>
        </p:nvSpPr>
        <p:spPr/>
        <p:txBody>
          <a:bodyPr/>
          <a:lstStyle/>
          <a:p>
            <a:r>
              <a:rPr lang="en-US" dirty="0"/>
              <a:t>Where to know more?</a:t>
            </a:r>
            <a:endParaRPr lang="en-GB" dirty="0"/>
          </a:p>
        </p:txBody>
      </p:sp>
      <p:pic>
        <p:nvPicPr>
          <p:cNvPr id="5" name="Picture 4">
            <a:extLst>
              <a:ext uri="{FF2B5EF4-FFF2-40B4-BE49-F238E27FC236}">
                <a16:creationId xmlns:a16="http://schemas.microsoft.com/office/drawing/2014/main" id="{55180C79-C833-8ADE-31D8-A314DC7D8A7B}"/>
              </a:ext>
            </a:extLst>
          </p:cNvPr>
          <p:cNvPicPr>
            <a:picLocks noChangeAspect="1"/>
          </p:cNvPicPr>
          <p:nvPr/>
        </p:nvPicPr>
        <p:blipFill>
          <a:blip r:embed="rId7"/>
          <a:stretch>
            <a:fillRect/>
          </a:stretch>
        </p:blipFill>
        <p:spPr>
          <a:xfrm>
            <a:off x="7727148" y="1488048"/>
            <a:ext cx="4027751" cy="4264987"/>
          </a:xfrm>
          <a:prstGeom prst="rect">
            <a:avLst/>
          </a:prstGeom>
        </p:spPr>
      </p:pic>
    </p:spTree>
    <p:extLst>
      <p:ext uri="{BB962C8B-B14F-4D97-AF65-F5344CB8AC3E}">
        <p14:creationId xmlns:p14="http://schemas.microsoft.com/office/powerpoint/2010/main" val="191779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091" y="1152343"/>
            <a:ext cx="10156297" cy="1240348"/>
          </a:xfrm>
        </p:spPr>
        <p:txBody>
          <a:bodyPr/>
          <a:lstStyle/>
          <a:p>
            <a:pPr>
              <a:spcAft>
                <a:spcPts val="1800"/>
              </a:spcAft>
            </a:pPr>
            <a:r>
              <a:rPr lang="en-IE" dirty="0"/>
              <a:t>Thank you</a:t>
            </a:r>
            <a:endParaRPr lang="en-GB" dirty="0"/>
          </a:p>
        </p:txBody>
      </p:sp>
      <p:sp>
        <p:nvSpPr>
          <p:cNvPr id="3" name="Subtitle 2"/>
          <p:cNvSpPr>
            <a:spLocks noGrp="1"/>
          </p:cNvSpPr>
          <p:nvPr>
            <p:ph type="subTitle" idx="1"/>
          </p:nvPr>
        </p:nvSpPr>
        <p:spPr>
          <a:xfrm>
            <a:off x="759575" y="4646436"/>
            <a:ext cx="8941016" cy="914916"/>
          </a:xfrm>
        </p:spPr>
        <p:txBody>
          <a:bodyPr wrap="square" anchor="b" anchorCtr="0"/>
          <a:lstStyle/>
          <a:p>
            <a:r>
              <a:rPr lang="en-US" sz="1050" b="1" dirty="0"/>
              <a:t>© European Union 2023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TextBox 3"/>
          <p:cNvSpPr txBox="1"/>
          <p:nvPr/>
        </p:nvSpPr>
        <p:spPr>
          <a:xfrm>
            <a:off x="1109272" y="2598766"/>
            <a:ext cx="6700603" cy="861774"/>
          </a:xfrm>
          <a:prstGeom prst="rect">
            <a:avLst/>
          </a:prstGeom>
          <a:noFill/>
        </p:spPr>
        <p:txBody>
          <a:bodyPr wrap="square" rtlCol="0">
            <a:spAutoFit/>
          </a:bodyPr>
          <a:lstStyle/>
          <a:p>
            <a:r>
              <a:rPr lang="en-IE" sz="3200" dirty="0">
                <a:solidFill>
                  <a:schemeClr val="accent1">
                    <a:lumMod val="75000"/>
                  </a:schemeClr>
                </a:solidFill>
                <a:hlinkClick r:id="rId4"/>
              </a:rPr>
              <a:t>arturo.de-la-fuente@ec.europa.eu</a:t>
            </a:r>
            <a:endParaRPr lang="en-IE" sz="3200" dirty="0">
              <a:solidFill>
                <a:schemeClr val="accent1">
                  <a:lumMod val="75000"/>
                </a:schemeClr>
              </a:solidFill>
            </a:endParaRPr>
          </a:p>
          <a:p>
            <a:endParaRPr lang="en-GB" dirty="0"/>
          </a:p>
        </p:txBody>
      </p:sp>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412" y="1233548"/>
            <a:ext cx="10156297" cy="3499966"/>
          </a:xfrm>
        </p:spPr>
        <p:txBody>
          <a:bodyPr/>
          <a:lstStyle/>
          <a:p>
            <a:r>
              <a:rPr lang="en-IE" sz="3600" dirty="0"/>
              <a:t>1. Environmental-economic accounting</a:t>
            </a:r>
            <a:br>
              <a:rPr lang="en-IE" sz="3600" dirty="0"/>
            </a:br>
            <a:br>
              <a:rPr lang="en-IE" sz="3600" dirty="0"/>
            </a:br>
            <a:r>
              <a:rPr lang="en-IE" sz="3600" dirty="0"/>
              <a:t>2. Environmental-economic accounts in the EU</a:t>
            </a:r>
            <a:br>
              <a:rPr lang="en-IE" sz="3600" dirty="0"/>
            </a:br>
            <a:br>
              <a:rPr lang="en-IE" sz="3600" dirty="0"/>
            </a:br>
            <a:r>
              <a:rPr lang="en-IE" sz="3600" dirty="0"/>
              <a:t>3. Ecosystem accounts</a:t>
            </a:r>
            <a:endParaRPr lang="en-GB" sz="3600" dirty="0"/>
          </a:p>
        </p:txBody>
      </p:sp>
      <p:sp>
        <p:nvSpPr>
          <p:cNvPr id="4" name="Rectangle 2"/>
          <p:cNvSpPr txBox="1">
            <a:spLocks noChangeArrowheads="1"/>
          </p:cNvSpPr>
          <p:nvPr/>
        </p:nvSpPr>
        <p:spPr>
          <a:xfrm>
            <a:off x="1090412" y="69387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GB" altLang="en-US" dirty="0"/>
              <a:t>Overview</a:t>
            </a:r>
          </a:p>
        </p:txBody>
      </p:sp>
    </p:spTree>
    <p:extLst>
      <p:ext uri="{BB962C8B-B14F-4D97-AF65-F5344CB8AC3E}">
        <p14:creationId xmlns:p14="http://schemas.microsoft.com/office/powerpoint/2010/main" val="131511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2"/>
          <p:cNvSpPr txBox="1">
            <a:spLocks noChangeArrowheads="1"/>
          </p:cNvSpPr>
          <p:nvPr/>
        </p:nvSpPr>
        <p:spPr>
          <a:xfrm>
            <a:off x="958690" y="1537539"/>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GB" altLang="en-US" dirty="0"/>
              <a:t>1. Environmental-economic accounts</a:t>
            </a:r>
          </a:p>
        </p:txBody>
      </p:sp>
      <p:pic>
        <p:nvPicPr>
          <p:cNvPr id="5" name="Picture 2" descr="C:\Users\fuentar\AppData\Local\Local Documents - no backup\temp\8. August\Strategic workshop env accs\9115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717" y="2713787"/>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5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20688"/>
            <a:ext cx="8229600" cy="1143000"/>
          </a:xfrm>
        </p:spPr>
        <p:txBody>
          <a:bodyPr>
            <a:normAutofit/>
          </a:bodyPr>
          <a:lstStyle/>
          <a:p>
            <a:pPr algn="ctr"/>
            <a:r>
              <a:rPr lang="en-GB" sz="3200" dirty="0"/>
              <a:t>Interrelations between the economy and the environment</a:t>
            </a:r>
          </a:p>
        </p:txBody>
      </p:sp>
      <p:pic>
        <p:nvPicPr>
          <p:cNvPr id="5" name="Picture 4">
            <a:extLst>
              <a:ext uri="{FF2B5EF4-FFF2-40B4-BE49-F238E27FC236}">
                <a16:creationId xmlns:a16="http://schemas.microsoft.com/office/drawing/2014/main" id="{BEADB635-1B64-CA2D-C22C-A4FBF71BE7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13" y="2124868"/>
            <a:ext cx="8061169" cy="4112444"/>
          </a:xfrm>
          <a:prstGeom prst="rect">
            <a:avLst/>
          </a:prstGeom>
          <a:noFill/>
        </p:spPr>
      </p:pic>
    </p:spTree>
    <p:extLst>
      <p:ext uri="{BB962C8B-B14F-4D97-AF65-F5344CB8AC3E}">
        <p14:creationId xmlns:p14="http://schemas.microsoft.com/office/powerpoint/2010/main" val="293331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66829" y="460466"/>
            <a:ext cx="9176310" cy="1152128"/>
          </a:xfrm>
        </p:spPr>
        <p:txBody>
          <a:bodyPr/>
          <a:lstStyle/>
          <a:p>
            <a:pPr algn="ctr">
              <a:spcAft>
                <a:spcPts val="600"/>
              </a:spcAft>
            </a:pPr>
            <a:r>
              <a:rPr lang="en-US" altLang="en-US" sz="3200" dirty="0"/>
              <a:t>System of Environmental Economic Accounts</a:t>
            </a:r>
            <a:br>
              <a:rPr lang="en-US" altLang="en-US" sz="2800" dirty="0"/>
            </a:br>
            <a:r>
              <a:rPr lang="en-US" altLang="en-US" sz="2800" dirty="0"/>
              <a:t>International statistical standard</a:t>
            </a:r>
          </a:p>
        </p:txBody>
      </p:sp>
      <p:pic>
        <p:nvPicPr>
          <p:cNvPr id="11"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653" y="2790694"/>
            <a:ext cx="2016224" cy="26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fuentar\Desktop\2015-11-18_103809.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0917" y="2563496"/>
            <a:ext cx="2366060" cy="30771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67681" y="5471363"/>
            <a:ext cx="1944763" cy="338554"/>
          </a:xfrm>
          <a:prstGeom prst="rect">
            <a:avLst/>
          </a:prstGeom>
          <a:noFill/>
        </p:spPr>
        <p:txBody>
          <a:bodyPr wrap="none" rtlCol="0">
            <a:spAutoFit/>
          </a:bodyPr>
          <a:lstStyle/>
          <a:p>
            <a:r>
              <a:rPr lang="en-GB" sz="1600" i="1" dirty="0">
                <a:solidFill>
                  <a:srgbClr val="0F5494"/>
                </a:solidFill>
              </a:rPr>
              <a:t>https://seea.un.org/</a:t>
            </a:r>
          </a:p>
        </p:txBody>
      </p:sp>
      <p:pic>
        <p:nvPicPr>
          <p:cNvPr id="4" name="Picture 3">
            <a:extLst>
              <a:ext uri="{FF2B5EF4-FFF2-40B4-BE49-F238E27FC236}">
                <a16:creationId xmlns:a16="http://schemas.microsoft.com/office/drawing/2014/main" id="{87B9D0EB-9ACA-102F-53A6-0DC747CA9808}"/>
              </a:ext>
            </a:extLst>
          </p:cNvPr>
          <p:cNvPicPr>
            <a:picLocks noChangeAspect="1"/>
          </p:cNvPicPr>
          <p:nvPr/>
        </p:nvPicPr>
        <p:blipFill>
          <a:blip r:embed="rId7"/>
          <a:stretch>
            <a:fillRect/>
          </a:stretch>
        </p:blipFill>
        <p:spPr>
          <a:xfrm>
            <a:off x="4672484" y="2219102"/>
            <a:ext cx="2714513" cy="3857466"/>
          </a:xfrm>
          <a:prstGeom prst="rect">
            <a:avLst/>
          </a:prstGeom>
        </p:spPr>
      </p:pic>
      <p:pic>
        <p:nvPicPr>
          <p:cNvPr id="5" name="Picture 4">
            <a:extLst>
              <a:ext uri="{FF2B5EF4-FFF2-40B4-BE49-F238E27FC236}">
                <a16:creationId xmlns:a16="http://schemas.microsoft.com/office/drawing/2014/main" id="{002B6AF3-9E7A-CB04-18CE-AF81A5990A34}"/>
              </a:ext>
            </a:extLst>
          </p:cNvPr>
          <p:cNvPicPr>
            <a:picLocks noChangeAspect="1"/>
          </p:cNvPicPr>
          <p:nvPr/>
        </p:nvPicPr>
        <p:blipFill>
          <a:blip r:embed="rId8"/>
          <a:stretch>
            <a:fillRect/>
          </a:stretch>
        </p:blipFill>
        <p:spPr>
          <a:xfrm>
            <a:off x="7605995" y="2790694"/>
            <a:ext cx="2121352" cy="2699903"/>
          </a:xfrm>
          <a:prstGeom prst="rect">
            <a:avLst/>
          </a:prstGeom>
        </p:spPr>
      </p:pic>
    </p:spTree>
    <p:extLst>
      <p:ext uri="{BB962C8B-B14F-4D97-AF65-F5344CB8AC3E}">
        <p14:creationId xmlns:p14="http://schemas.microsoft.com/office/powerpoint/2010/main" val="354619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83" y="468815"/>
            <a:ext cx="7671375" cy="936625"/>
          </a:xfrm>
        </p:spPr>
        <p:txBody>
          <a:bodyPr/>
          <a:lstStyle/>
          <a:p>
            <a:r>
              <a:rPr lang="en-GB" dirty="0"/>
              <a:t>How does SEEA align to ESA?</a:t>
            </a:r>
          </a:p>
        </p:txBody>
      </p:sp>
      <p:sp>
        <p:nvSpPr>
          <p:cNvPr id="3" name="Content Placeholder 2"/>
          <p:cNvSpPr>
            <a:spLocks noGrp="1"/>
          </p:cNvSpPr>
          <p:nvPr>
            <p:ph idx="1"/>
          </p:nvPr>
        </p:nvSpPr>
        <p:spPr>
          <a:xfrm>
            <a:off x="971844" y="1874254"/>
            <a:ext cx="10827222" cy="3633788"/>
          </a:xfrm>
        </p:spPr>
        <p:txBody>
          <a:bodyPr/>
          <a:lstStyle/>
          <a:p>
            <a:pPr>
              <a:spcAft>
                <a:spcPts val="1200"/>
              </a:spcAft>
            </a:pPr>
            <a:r>
              <a:rPr lang="en-GB" sz="2800" dirty="0"/>
              <a:t>Same asset &amp; production boundary</a:t>
            </a:r>
            <a:r>
              <a:rPr lang="en-GB" sz="2800" baseline="30000" dirty="0"/>
              <a:t>(*)</a:t>
            </a:r>
          </a:p>
          <a:p>
            <a:pPr>
              <a:spcAft>
                <a:spcPts val="1200"/>
              </a:spcAft>
            </a:pPr>
            <a:r>
              <a:rPr lang="en-GB" sz="2800" dirty="0"/>
              <a:t>Same economic actors: institutional sectors, NACE,…</a:t>
            </a:r>
          </a:p>
          <a:p>
            <a:pPr>
              <a:spcAft>
                <a:spcPts val="1200"/>
              </a:spcAft>
            </a:pPr>
            <a:r>
              <a:rPr lang="en-GB" sz="2800" dirty="0"/>
              <a:t>Same definitions: subsidies, investment, gross value added,…</a:t>
            </a:r>
          </a:p>
          <a:p>
            <a:pPr>
              <a:spcAft>
                <a:spcPts val="1200"/>
              </a:spcAft>
            </a:pPr>
            <a:r>
              <a:rPr lang="en-GB" sz="2800" dirty="0"/>
              <a:t>Data sources are adjusted and aligned across environmental domains</a:t>
            </a:r>
          </a:p>
          <a:p>
            <a:pPr lvl="1">
              <a:spcBef>
                <a:spcPts val="0"/>
              </a:spcBef>
              <a:spcAft>
                <a:spcPts val="1200"/>
              </a:spcAft>
            </a:pPr>
            <a:r>
              <a:rPr lang="en-GB" sz="2400" dirty="0"/>
              <a:t>Scope of the country economy as in GDP</a:t>
            </a:r>
          </a:p>
          <a:p>
            <a:pPr lvl="1">
              <a:spcBef>
                <a:spcPts val="0"/>
              </a:spcBef>
              <a:spcAft>
                <a:spcPts val="1200"/>
              </a:spcAft>
            </a:pPr>
            <a:r>
              <a:rPr lang="en-GB" sz="2400" dirty="0"/>
              <a:t>Results from accounts are not identical to data sources on which they are based (e.g. energy accounts vs energy statistics)</a:t>
            </a:r>
          </a:p>
          <a:p>
            <a:pPr>
              <a:spcAft>
                <a:spcPts val="1200"/>
              </a:spcAft>
            </a:pPr>
            <a:r>
              <a:rPr lang="en-GB" sz="2800" dirty="0"/>
              <a:t>But accounts can be used in new ways</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468" y="0"/>
            <a:ext cx="3233362" cy="187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33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1.cec.eu.int\HOMES\048\fuentar\Desktop\2018-05-28_1656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1196752"/>
            <a:ext cx="3380163" cy="4997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91545" y="432495"/>
            <a:ext cx="8229600" cy="936625"/>
          </a:xfrm>
        </p:spPr>
        <p:txBody>
          <a:bodyPr>
            <a:normAutofit/>
          </a:bodyPr>
          <a:lstStyle/>
          <a:p>
            <a:pPr algn="ctr"/>
            <a:r>
              <a:rPr lang="en-GB" sz="4400" dirty="0"/>
              <a:t>Integration of information</a:t>
            </a:r>
          </a:p>
        </p:txBody>
      </p:sp>
      <p:sp>
        <p:nvSpPr>
          <p:cNvPr id="3" name="TextBox 2"/>
          <p:cNvSpPr txBox="1"/>
          <p:nvPr/>
        </p:nvSpPr>
        <p:spPr>
          <a:xfrm>
            <a:off x="1991545" y="2204865"/>
            <a:ext cx="2340705" cy="461665"/>
          </a:xfrm>
          <a:prstGeom prst="rect">
            <a:avLst/>
          </a:prstGeom>
          <a:noFill/>
        </p:spPr>
        <p:txBody>
          <a:bodyPr wrap="none" rtlCol="0">
            <a:spAutoFit/>
          </a:bodyPr>
          <a:lstStyle/>
          <a:p>
            <a:r>
              <a:rPr lang="en-GB" sz="2400" dirty="0">
                <a:solidFill>
                  <a:srgbClr val="0F5494"/>
                </a:solidFill>
              </a:rPr>
              <a:t>GHG emissions</a:t>
            </a:r>
          </a:p>
        </p:txBody>
      </p:sp>
      <p:sp>
        <p:nvSpPr>
          <p:cNvPr id="5" name="TextBox 4"/>
          <p:cNvSpPr txBox="1"/>
          <p:nvPr/>
        </p:nvSpPr>
        <p:spPr>
          <a:xfrm>
            <a:off x="2295313" y="2996953"/>
            <a:ext cx="1742785" cy="461665"/>
          </a:xfrm>
          <a:prstGeom prst="rect">
            <a:avLst/>
          </a:prstGeom>
          <a:noFill/>
        </p:spPr>
        <p:txBody>
          <a:bodyPr wrap="none" rtlCol="0">
            <a:spAutoFit/>
          </a:bodyPr>
          <a:lstStyle/>
          <a:p>
            <a:r>
              <a:rPr lang="en-GB" sz="2400" dirty="0">
                <a:solidFill>
                  <a:srgbClr val="0F5494"/>
                </a:solidFill>
              </a:rPr>
              <a:t>Energy use</a:t>
            </a:r>
          </a:p>
        </p:txBody>
      </p:sp>
      <p:sp>
        <p:nvSpPr>
          <p:cNvPr id="6" name="TextBox 5"/>
          <p:cNvSpPr txBox="1"/>
          <p:nvPr/>
        </p:nvSpPr>
        <p:spPr>
          <a:xfrm>
            <a:off x="1651948" y="3933057"/>
            <a:ext cx="2939779" cy="461665"/>
          </a:xfrm>
          <a:prstGeom prst="rect">
            <a:avLst/>
          </a:prstGeom>
          <a:noFill/>
        </p:spPr>
        <p:txBody>
          <a:bodyPr wrap="none" rtlCol="0">
            <a:spAutoFit/>
          </a:bodyPr>
          <a:lstStyle/>
          <a:p>
            <a:r>
              <a:rPr lang="en-GB" sz="2400" dirty="0">
                <a:solidFill>
                  <a:srgbClr val="0F5494"/>
                </a:solidFill>
              </a:rPr>
              <a:t>Taxes on fossil fuels</a:t>
            </a:r>
          </a:p>
        </p:txBody>
      </p:sp>
      <p:sp>
        <p:nvSpPr>
          <p:cNvPr id="7" name="TextBox 6"/>
          <p:cNvSpPr txBox="1"/>
          <p:nvPr/>
        </p:nvSpPr>
        <p:spPr>
          <a:xfrm>
            <a:off x="1734599" y="4725145"/>
            <a:ext cx="2823209" cy="461665"/>
          </a:xfrm>
          <a:prstGeom prst="rect">
            <a:avLst/>
          </a:prstGeom>
          <a:noFill/>
        </p:spPr>
        <p:txBody>
          <a:bodyPr wrap="none" rtlCol="0">
            <a:spAutoFit/>
          </a:bodyPr>
          <a:lstStyle/>
          <a:p>
            <a:r>
              <a:rPr lang="en-GB" sz="2400" dirty="0">
                <a:solidFill>
                  <a:srgbClr val="0F5494"/>
                </a:solidFill>
              </a:rPr>
              <a:t>Jobs in renewables</a:t>
            </a:r>
          </a:p>
        </p:txBody>
      </p:sp>
      <p:sp>
        <p:nvSpPr>
          <p:cNvPr id="8" name="TextBox 7"/>
          <p:cNvSpPr txBox="1"/>
          <p:nvPr/>
        </p:nvSpPr>
        <p:spPr>
          <a:xfrm>
            <a:off x="3032694" y="5495527"/>
            <a:ext cx="492443" cy="461665"/>
          </a:xfrm>
          <a:prstGeom prst="rect">
            <a:avLst/>
          </a:prstGeom>
          <a:noFill/>
        </p:spPr>
        <p:txBody>
          <a:bodyPr wrap="none" rtlCol="0">
            <a:spAutoFit/>
          </a:bodyPr>
          <a:lstStyle/>
          <a:p>
            <a:r>
              <a:rPr lang="en-GB" sz="2400" dirty="0">
                <a:solidFill>
                  <a:srgbClr val="0F5494"/>
                </a:solidFill>
              </a:rPr>
              <a:t>…</a:t>
            </a:r>
          </a:p>
        </p:txBody>
      </p:sp>
    </p:spTree>
    <p:extLst>
      <p:ext uri="{BB962C8B-B14F-4D97-AF65-F5344CB8AC3E}">
        <p14:creationId xmlns:p14="http://schemas.microsoft.com/office/powerpoint/2010/main" val="30318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32085" y="2897649"/>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GB" altLang="en-US" dirty="0"/>
              <a:t>2. European environmental accounts</a:t>
            </a:r>
          </a:p>
        </p:txBody>
      </p:sp>
    </p:spTree>
    <p:extLst>
      <p:ext uri="{BB962C8B-B14F-4D97-AF65-F5344CB8AC3E}">
        <p14:creationId xmlns:p14="http://schemas.microsoft.com/office/powerpoint/2010/main" val="1510020921"/>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178</TotalTime>
  <Words>1598</Words>
  <Application>Microsoft Office PowerPoint</Application>
  <PresentationFormat>Widescreen</PresentationFormat>
  <Paragraphs>164</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vt:lpstr>
      <vt:lpstr>Times New Roman</vt:lpstr>
      <vt:lpstr>Verdana</vt:lpstr>
      <vt:lpstr>Office Theme</vt:lpstr>
      <vt:lpstr>Environmental economic accounts  and their integration with  National Accounts</vt:lpstr>
      <vt:lpstr>PowerPoint Presentation</vt:lpstr>
      <vt:lpstr>1. Environmental-economic accounting  2. Environmental-economic accounts in the EU  3. Ecosystem accounts</vt:lpstr>
      <vt:lpstr>PowerPoint Presentation</vt:lpstr>
      <vt:lpstr>Interrelations between the economy and the environment</vt:lpstr>
      <vt:lpstr>System of Environmental Economic Accounts International statistical standard</vt:lpstr>
      <vt:lpstr>How does SEEA align to ESA?</vt:lpstr>
      <vt:lpstr>Integration of information</vt:lpstr>
      <vt:lpstr>PowerPoint Presentation</vt:lpstr>
      <vt:lpstr>SEEA in the EU</vt:lpstr>
      <vt:lpstr>Environmental accounts in the EU: what do we have achieved?</vt:lpstr>
      <vt:lpstr>PowerPoint Presentation</vt:lpstr>
      <vt:lpstr>Trends of GHG emissions and GDP</vt:lpstr>
      <vt:lpstr>Environmental-economic industry profiles</vt:lpstr>
      <vt:lpstr>Carbon footprints/leakage</vt:lpstr>
      <vt:lpstr>Resource intensity/productivity</vt:lpstr>
      <vt:lpstr>Material flows in circular economy</vt:lpstr>
      <vt:lpstr>PowerPoint Presentation</vt:lpstr>
      <vt:lpstr>Going beyond capital in ESA</vt:lpstr>
      <vt:lpstr>Ecosystem accounts: 3 layers of information</vt:lpstr>
      <vt:lpstr>PowerPoint Presentation</vt:lpstr>
      <vt:lpstr>Proposal ecosystem accounts for Regulation (EU) Regulation 691/2011</vt:lpstr>
      <vt:lpstr>Where to know more?</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environmental  accounts</dc:title>
  <dc:creator>DE LA FUENTE NUNO Arturo (ESTAT)</dc:creator>
  <cp:lastModifiedBy>GKOUTLAS Athanasios (ECFIN)</cp:lastModifiedBy>
  <cp:revision>18</cp:revision>
  <dcterms:created xsi:type="dcterms:W3CDTF">2021-05-10T09:07:37Z</dcterms:created>
  <dcterms:modified xsi:type="dcterms:W3CDTF">2023-12-11T07:27:41Z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2023-11-22T12:32:10Z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daaa6a77-cb47-4995-9466-f5fafe6a7eac</vt:lpwstr>
  </property>
  <property fmtid="{D5CDD505-2E9C-101B-9397-08002B2CF9AE}" pid="8" name="MSIP_Label_6bd9ddd1-4d20-43f6-abfa-fc3c07406f94_ContentBits">
    <vt:lpwstr>0</vt:lpwstr>
  </property>
</Properties>
</file>