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0"/>
  </p:notesMasterIdLst>
  <p:sldIdLst>
    <p:sldId id="256" r:id="rId2"/>
    <p:sldId id="4550" r:id="rId3"/>
    <p:sldId id="257" r:id="rId4"/>
    <p:sldId id="259" r:id="rId5"/>
    <p:sldId id="4238" r:id="rId6"/>
    <p:sldId id="4542" r:id="rId7"/>
    <p:sldId id="4457" r:id="rId8"/>
    <p:sldId id="4247" r:id="rId9"/>
    <p:sldId id="262" r:id="rId10"/>
    <p:sldId id="4543" r:id="rId11"/>
    <p:sldId id="263" r:id="rId12"/>
    <p:sldId id="264" r:id="rId13"/>
    <p:sldId id="265" r:id="rId14"/>
    <p:sldId id="266" r:id="rId15"/>
    <p:sldId id="267" r:id="rId16"/>
    <p:sldId id="4529" r:id="rId17"/>
    <p:sldId id="4544" r:id="rId18"/>
    <p:sldId id="4408" r:id="rId19"/>
    <p:sldId id="268" r:id="rId20"/>
    <p:sldId id="269" r:id="rId21"/>
    <p:sldId id="4534" r:id="rId22"/>
    <p:sldId id="4478" r:id="rId23"/>
    <p:sldId id="4497" r:id="rId24"/>
    <p:sldId id="4528" r:id="rId25"/>
    <p:sldId id="4545" r:id="rId26"/>
    <p:sldId id="270" r:id="rId27"/>
    <p:sldId id="4535" r:id="rId28"/>
    <p:sldId id="4539" r:id="rId29"/>
    <p:sldId id="285" r:id="rId30"/>
    <p:sldId id="287" r:id="rId31"/>
    <p:sldId id="288" r:id="rId32"/>
    <p:sldId id="289" r:id="rId33"/>
    <p:sldId id="290" r:id="rId34"/>
    <p:sldId id="396" r:id="rId35"/>
    <p:sldId id="376" r:id="rId36"/>
    <p:sldId id="397" r:id="rId37"/>
    <p:sldId id="398" r:id="rId38"/>
    <p:sldId id="292" r:id="rId39"/>
    <p:sldId id="293" r:id="rId40"/>
    <p:sldId id="294" r:id="rId41"/>
    <p:sldId id="295" r:id="rId42"/>
    <p:sldId id="296" r:id="rId43"/>
    <p:sldId id="1873" r:id="rId44"/>
    <p:sldId id="4546" r:id="rId45"/>
    <p:sldId id="297" r:id="rId46"/>
    <p:sldId id="298" r:id="rId47"/>
    <p:sldId id="299" r:id="rId48"/>
    <p:sldId id="4519" r:id="rId49"/>
    <p:sldId id="4271" r:id="rId50"/>
    <p:sldId id="4548" r:id="rId51"/>
    <p:sldId id="4549" r:id="rId52"/>
    <p:sldId id="302" r:id="rId53"/>
    <p:sldId id="4540" r:id="rId54"/>
    <p:sldId id="304" r:id="rId55"/>
    <p:sldId id="4537" r:id="rId56"/>
    <p:sldId id="307" r:id="rId57"/>
    <p:sldId id="4541" r:id="rId58"/>
    <p:sldId id="4428" r:id="rId59"/>
    <p:sldId id="4274" r:id="rId60"/>
    <p:sldId id="4285" r:id="rId61"/>
    <p:sldId id="4275" r:id="rId62"/>
    <p:sldId id="4276" r:id="rId63"/>
    <p:sldId id="4277" r:id="rId64"/>
    <p:sldId id="4278" r:id="rId65"/>
    <p:sldId id="4453" r:id="rId66"/>
    <p:sldId id="4458" r:id="rId67"/>
    <p:sldId id="4459" r:id="rId68"/>
    <p:sldId id="4516" r:id="rId6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34" roundtripDataSignature="AMtx7mhrQfepF9Pvt8xyHhPvQG1qUxmYJ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98" autoAdjust="0"/>
    <p:restoredTop sz="93446" autoAdjust="0"/>
  </p:normalViewPr>
  <p:slideViewPr>
    <p:cSldViewPr snapToGrid="0">
      <p:cViewPr varScale="1">
        <p:scale>
          <a:sx n="80" d="100"/>
          <a:sy n="80" d="100"/>
        </p:scale>
        <p:origin x="83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13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134"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None/>
            </a:pPr>
            <a:r>
              <a:rPr lang="en-US"/>
              <a:t>Models entire economy (GDP endogenous) with exhaustive bilateral trade and transport ties, global savings and investment</a:t>
            </a:r>
            <a:endParaRPr/>
          </a:p>
          <a:p>
            <a:pPr marL="457200" lvl="1" indent="0" algn="l" rtl="0">
              <a:spcBef>
                <a:spcPts val="0"/>
              </a:spcBef>
              <a:spcAft>
                <a:spcPts val="0"/>
              </a:spcAft>
              <a:buNone/>
            </a:pPr>
            <a:endParaRPr/>
          </a:p>
          <a:p>
            <a:pPr marL="457200" lvl="1" indent="0" algn="l" rtl="0">
              <a:spcBef>
                <a:spcPts val="0"/>
              </a:spcBef>
              <a:spcAft>
                <a:spcPts val="0"/>
              </a:spcAft>
              <a:buNone/>
            </a:pPr>
            <a:r>
              <a:rPr lang="en-US"/>
              <a:t>Special purpose extensions include:</a:t>
            </a:r>
            <a:endParaRPr/>
          </a:p>
          <a:p>
            <a:pPr marL="457200" lvl="1" indent="0" algn="l" rtl="0">
              <a:spcBef>
                <a:spcPts val="0"/>
              </a:spcBef>
              <a:spcAft>
                <a:spcPts val="0"/>
              </a:spcAft>
              <a:buNone/>
            </a:pPr>
            <a:endParaRPr/>
          </a:p>
          <a:p>
            <a:pPr marL="457200" lvl="1" indent="0" algn="l" rtl="0">
              <a:spcBef>
                <a:spcPts val="0"/>
              </a:spcBef>
              <a:spcAft>
                <a:spcPts val="0"/>
              </a:spcAft>
              <a:buNone/>
            </a:pPr>
            <a:r>
              <a:rPr lang="en-US"/>
              <a:t>Energy, biofuels, emissions and climate change mitigation, global land use, global water use, poverty and food security</a:t>
            </a:r>
            <a:endParaRPr/>
          </a:p>
          <a:p>
            <a:pPr marL="457200" lvl="1" indent="0" algn="l" rtl="0">
              <a:spcBef>
                <a:spcPts val="0"/>
              </a:spcBef>
              <a:spcAft>
                <a:spcPts val="0"/>
              </a:spcAft>
              <a:buNone/>
            </a:pPr>
            <a:endParaRPr/>
          </a:p>
          <a:p>
            <a:pPr marL="457200" lvl="1" indent="0" algn="l" rtl="0">
              <a:spcBef>
                <a:spcPts val="1000"/>
              </a:spcBef>
              <a:spcAft>
                <a:spcPts val="0"/>
              </a:spcAft>
              <a:buNone/>
            </a:pPr>
            <a:r>
              <a:rPr lang="en-US"/>
              <a:t>Foundation for most multi-sector integrated assessment models</a:t>
            </a:r>
            <a:endParaRPr/>
          </a:p>
          <a:p>
            <a:pPr marL="457200" lvl="1" indent="0" algn="l" rtl="0">
              <a:spcBef>
                <a:spcPts val="1000"/>
              </a:spcBef>
              <a:spcAft>
                <a:spcPts val="0"/>
              </a:spcAft>
              <a:buNone/>
            </a:pPr>
            <a:r>
              <a:rPr lang="en-US"/>
              <a:t>Climate impacts </a:t>
            </a:r>
            <a:endParaRPr/>
          </a:p>
          <a:p>
            <a:pPr marL="457200" lvl="1" indent="0" algn="l" rtl="0">
              <a:spcBef>
                <a:spcPts val="1000"/>
              </a:spcBef>
              <a:spcAft>
                <a:spcPts val="0"/>
              </a:spcAft>
              <a:buNone/>
            </a:pPr>
            <a:r>
              <a:rPr lang="en-US"/>
              <a:t>GHG mitigation: fossil fuels, land use change and non-CO2 emissions</a:t>
            </a:r>
            <a:endParaRPr/>
          </a:p>
          <a:p>
            <a:pPr marL="457200" lvl="1" indent="0" algn="l" rtl="0">
              <a:spcBef>
                <a:spcPts val="1000"/>
              </a:spcBef>
              <a:spcAft>
                <a:spcPts val="0"/>
              </a:spcAft>
              <a:buNone/>
            </a:pPr>
            <a:r>
              <a:rPr lang="en-US"/>
              <a:t>Water scarcity</a:t>
            </a:r>
            <a:endParaRPr/>
          </a:p>
          <a:p>
            <a:pPr marL="457200" lvl="1" indent="0" algn="l" rtl="0">
              <a:spcBef>
                <a:spcPts val="1000"/>
              </a:spcBef>
              <a:spcAft>
                <a:spcPts val="0"/>
              </a:spcAft>
              <a:buNone/>
            </a:pPr>
            <a:r>
              <a:rPr lang="en-US"/>
              <a:t>Captures trade-offs with food security and poverty</a:t>
            </a:r>
            <a:endParaRPr/>
          </a:p>
          <a:p>
            <a:pPr marL="457200" lvl="1" indent="0" algn="l" rtl="0">
              <a:spcBef>
                <a:spcPts val="0"/>
              </a:spcBef>
              <a:spcAft>
                <a:spcPts val="0"/>
              </a:spcAft>
              <a:buNone/>
            </a:pPr>
            <a:endParaRPr/>
          </a:p>
        </p:txBody>
      </p:sp>
      <p:sp>
        <p:nvSpPr>
          <p:cNvPr id="206" name="Google Shape;20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2073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2975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3" name="Google Shape;23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5953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3517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Facilitates analyses of adjustment paths and long-term scenarios</a:t>
            </a:r>
          </a:p>
          <a:p>
            <a:endParaRPr lang="en-US" dirty="0"/>
          </a:p>
        </p:txBody>
      </p:sp>
    </p:spTree>
    <p:extLst>
      <p:ext uri="{BB962C8B-B14F-4D97-AF65-F5344CB8AC3E}">
        <p14:creationId xmlns:p14="http://schemas.microsoft.com/office/powerpoint/2010/main" val="414016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0908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Some of the strengths of InVEST models</a:t>
            </a:r>
            <a:endParaRPr/>
          </a:p>
        </p:txBody>
      </p:sp>
      <p:sp>
        <p:nvSpPr>
          <p:cNvPr id="424" name="Google Shape;424;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3" name="Google Shape;433;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a:ea typeface="Arial"/>
              <a:cs typeface="Arial"/>
              <a:sym typeface="Arial"/>
            </a:endParaRPr>
          </a:p>
        </p:txBody>
      </p:sp>
      <p:sp>
        <p:nvSpPr>
          <p:cNvPr id="434" name="Google Shape;434;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Arial"/>
                <a:ea typeface="Arial"/>
                <a:cs typeface="Arial"/>
                <a:sym typeface="Arial"/>
              </a:rPr>
              <a:t>31</a:t>
            </a:fld>
            <a:endParaRPr>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Complete water cycle on the landscape.  Transpiration is based on the plant type, leaf type, seasonality and root depth.  Inflow is from upslope.  Water availability is a soil property (PAWC).  Final water yield is the result of all of these interactions.</a:t>
            </a:r>
            <a:endParaRPr/>
          </a:p>
        </p:txBody>
      </p:sp>
      <p:sp>
        <p:nvSpPr>
          <p:cNvPr id="494" name="Google Shape;494;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7" name="Google Shape;627;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3118607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7" name="Google Shape;637;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Justin: Need to work on color scheme for RHS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38" name="Google Shape;638;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extLst>
      <p:ext uri="{BB962C8B-B14F-4D97-AF65-F5344CB8AC3E}">
        <p14:creationId xmlns:p14="http://schemas.microsoft.com/office/powerpoint/2010/main" val="3681380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8" name="Google Shape;66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9" name="Google Shape;67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3:notes"/>
          <p:cNvSpPr txBox="1">
            <a:spLocks noGrp="1"/>
          </p:cNvSpPr>
          <p:nvPr>
            <p:ph type="body" idx="1"/>
          </p:nvPr>
        </p:nvSpPr>
        <p:spPr>
          <a:xfrm>
            <a:off x="685800" y="4400550"/>
            <a:ext cx="5486400" cy="3600450"/>
          </a:xfrm>
          <a:prstGeom prst="rect">
            <a:avLst/>
          </a:prstGeom>
          <a:noFill/>
          <a:ln>
            <a:noFill/>
          </a:ln>
        </p:spPr>
        <p:txBody>
          <a:bodyPr spcFirstLastPara="1" wrap="square" lIns="91417" tIns="45695" rIns="91417" bIns="45695" anchor="t" anchorCtr="0">
            <a:noAutofit/>
          </a:bodyPr>
          <a:lstStyle/>
          <a:p>
            <a:pPr>
              <a:buSzPts val="1400"/>
            </a:pPr>
            <a:endParaRPr/>
          </a:p>
        </p:txBody>
      </p:sp>
      <p:sp>
        <p:nvSpPr>
          <p:cNvPr id="337" name="Google Shape;33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766355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5" name="Google Shape;685;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2" name="Google Shape;69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99" name="Google Shape;699;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2" name="Google Shape;722;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solidFill>
                  <a:srgbClr val="000000"/>
                </a:solidFill>
                <a:effectLst/>
                <a:latin typeface="Arial" panose="020B0604020202020204" pitchFamily="34" charset="0"/>
                <a:ea typeface="Arial" panose="020B0604020202020204" pitchFamily="34" charset="0"/>
              </a:rPr>
              <a:t>Earth-Economy models are global, comprehensive models that combine Computable General </a:t>
            </a:r>
            <a:r>
              <a:rPr lang="en-US" sz="1800" dirty="0">
                <a:effectLst/>
                <a:latin typeface="Arial" panose="020B0604020202020204" pitchFamily="34" charset="0"/>
                <a:ea typeface="Arial" panose="020B0604020202020204" pitchFamily="34" charset="0"/>
              </a:rPr>
              <a:t>Equilibrium</a:t>
            </a:r>
            <a:r>
              <a:rPr lang="en-US" sz="1800" dirty="0">
                <a:solidFill>
                  <a:srgbClr val="000000"/>
                </a:solidFill>
                <a:effectLst/>
                <a:latin typeface="Arial" panose="020B0604020202020204" pitchFamily="34" charset="0"/>
                <a:ea typeface="Arial" panose="020B0604020202020204" pitchFamily="34" charset="0"/>
              </a:rPr>
              <a:t> (CGE) economic</a:t>
            </a:r>
            <a:r>
              <a:rPr lang="en-US" sz="1800" dirty="0">
                <a:effectLst/>
                <a:latin typeface="Arial" panose="020B0604020202020204" pitchFamily="34" charset="0"/>
                <a:ea typeface="Arial" panose="020B0604020202020204" pitchFamily="34" charset="0"/>
              </a:rPr>
              <a:t> models </a:t>
            </a:r>
            <a:r>
              <a:rPr lang="en-US" sz="1800" dirty="0">
                <a:solidFill>
                  <a:srgbClr val="000000"/>
                </a:solidFill>
                <a:effectLst/>
                <a:latin typeface="Arial" panose="020B0604020202020204" pitchFamily="34" charset="0"/>
                <a:ea typeface="Arial" panose="020B0604020202020204" pitchFamily="34" charset="0"/>
              </a:rPr>
              <a:t>with detailed ecological </a:t>
            </a:r>
            <a:r>
              <a:rPr lang="en-US" sz="1800" dirty="0">
                <a:effectLst/>
                <a:latin typeface="Arial" panose="020B0604020202020204" pitchFamily="34" charset="0"/>
                <a:ea typeface="Arial" panose="020B0604020202020204" pitchFamily="34" charset="0"/>
              </a:rPr>
              <a:t>models, calculated at very high spatial resolution. Understanding important dependencies of human wellbeing on natural capital requires detailed location-specific information, for example, how mangroves provide coastal protection, natural vegetation prevents erosion and reduces yield losses from degraded soil, habitat for wild pollinators increases agricultural productivity, or healthy forests retain carbon and regulate climate. The continued provision of these services, however, depends on impacts from economy-wide interactions driven by global trade, shifting consumer demand, policies of local, regional and national governments along with international institutions, all of which are interconnected through markets and endogenous price changes. Including such interconnections allows for greater understanding of important spillover effects and unintended consequences. Examples include when the European Union attempted to encourage renewable energy resulting in expansion of oil palm plantations causing deforestation in Southeast Asia, when attempts to limit deforestation from oil palm expansion in Indonesia raised prices causing increased deforestation in neighboring countries, and when increases in protected areas causes local reductions in agricultural production leading to food price increases and shifts in the location of production.  </a:t>
            </a:r>
          </a:p>
          <a:p>
            <a:pPr marL="0" lvl="0" indent="0" algn="l" rtl="0">
              <a:spcBef>
                <a:spcPts val="0"/>
              </a:spcBef>
              <a:spcAft>
                <a:spcPts val="0"/>
              </a:spcAft>
              <a:buNone/>
            </a:pPr>
            <a:endParaRPr dirty="0"/>
          </a:p>
        </p:txBody>
      </p:sp>
      <p:sp>
        <p:nvSpPr>
          <p:cNvPr id="735" name="Google Shape;735;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2" name="Google Shape;782;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0" name="Google Shape;970;p85:notes"/>
          <p:cNvSpPr txBox="1">
            <a:spLocks noGrp="1"/>
          </p:cNvSpPr>
          <p:nvPr>
            <p:ph type="body" idx="1"/>
          </p:nvPr>
        </p:nvSpPr>
        <p:spPr>
          <a:xfrm>
            <a:off x="685800" y="4400550"/>
            <a:ext cx="5486400" cy="3600450"/>
          </a:xfrm>
          <a:prstGeom prst="rect">
            <a:avLst/>
          </a:prstGeom>
          <a:noFill/>
          <a:ln>
            <a:noFill/>
          </a:ln>
        </p:spPr>
        <p:txBody>
          <a:bodyPr spcFirstLastPara="1" wrap="square" lIns="91417" tIns="45695" rIns="91417" bIns="45695" anchor="t" anchorCtr="0">
            <a:noAutofit/>
          </a:bodyPr>
          <a:lstStyle/>
          <a:p>
            <a:endParaRPr/>
          </a:p>
        </p:txBody>
      </p:sp>
      <p:sp>
        <p:nvSpPr>
          <p:cNvPr id="971" name="Google Shape;971;p85:notes"/>
          <p:cNvSpPr txBox="1">
            <a:spLocks noGrp="1"/>
          </p:cNvSpPr>
          <p:nvPr>
            <p:ph type="sldNum" idx="12"/>
          </p:nvPr>
        </p:nvSpPr>
        <p:spPr>
          <a:xfrm>
            <a:off x="3884613" y="8685213"/>
            <a:ext cx="2971800" cy="458787"/>
          </a:xfrm>
          <a:prstGeom prst="rect">
            <a:avLst/>
          </a:prstGeom>
          <a:noFill/>
          <a:ln>
            <a:noFill/>
          </a:ln>
        </p:spPr>
        <p:txBody>
          <a:bodyPr spcFirstLastPara="1" wrap="square" lIns="91417" tIns="45695" rIns="91417" bIns="45695" anchor="b" anchorCtr="0">
            <a:noAutofit/>
          </a:bodyPr>
          <a:lstStyle/>
          <a:p>
            <a:fld id="{00000000-1234-1234-1234-123412341234}" type="slidenum">
              <a:rPr lang="en-US"/>
              <a:pPr/>
              <a:t>61</a:t>
            </a:fld>
            <a:endParaRPr/>
          </a:p>
        </p:txBody>
      </p:sp>
    </p:spTree>
    <p:extLst>
      <p:ext uri="{BB962C8B-B14F-4D97-AF65-F5344CB8AC3E}">
        <p14:creationId xmlns:p14="http://schemas.microsoft.com/office/powerpoint/2010/main" val="42509294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0" name="Google Shape;970;p85:notes"/>
          <p:cNvSpPr txBox="1">
            <a:spLocks noGrp="1"/>
          </p:cNvSpPr>
          <p:nvPr>
            <p:ph type="body" idx="1"/>
          </p:nvPr>
        </p:nvSpPr>
        <p:spPr>
          <a:xfrm>
            <a:off x="685800" y="4400550"/>
            <a:ext cx="5486400" cy="3600450"/>
          </a:xfrm>
          <a:prstGeom prst="rect">
            <a:avLst/>
          </a:prstGeom>
          <a:noFill/>
          <a:ln>
            <a:noFill/>
          </a:ln>
        </p:spPr>
        <p:txBody>
          <a:bodyPr spcFirstLastPara="1" wrap="square" lIns="91417" tIns="45695" rIns="91417" bIns="45695" anchor="t" anchorCtr="0">
            <a:noAutofit/>
          </a:bodyPr>
          <a:lstStyle/>
          <a:p>
            <a:endParaRPr/>
          </a:p>
        </p:txBody>
      </p:sp>
      <p:sp>
        <p:nvSpPr>
          <p:cNvPr id="971" name="Google Shape;971;p85:notes"/>
          <p:cNvSpPr txBox="1">
            <a:spLocks noGrp="1"/>
          </p:cNvSpPr>
          <p:nvPr>
            <p:ph type="sldNum" idx="12"/>
          </p:nvPr>
        </p:nvSpPr>
        <p:spPr>
          <a:xfrm>
            <a:off x="3884613" y="8685213"/>
            <a:ext cx="2971800" cy="458787"/>
          </a:xfrm>
          <a:prstGeom prst="rect">
            <a:avLst/>
          </a:prstGeom>
          <a:noFill/>
          <a:ln>
            <a:noFill/>
          </a:ln>
        </p:spPr>
        <p:txBody>
          <a:bodyPr spcFirstLastPara="1" wrap="square" lIns="91417" tIns="45695" rIns="91417" bIns="45695" anchor="b" anchorCtr="0">
            <a:noAutofit/>
          </a:bodyPr>
          <a:lstStyle/>
          <a:p>
            <a:fld id="{00000000-1234-1234-1234-123412341234}" type="slidenum">
              <a:rPr lang="en-US"/>
              <a:pPr/>
              <a:t>62</a:t>
            </a:fld>
            <a:endParaRPr/>
          </a:p>
        </p:txBody>
      </p:sp>
    </p:spTree>
    <p:extLst>
      <p:ext uri="{BB962C8B-B14F-4D97-AF65-F5344CB8AC3E}">
        <p14:creationId xmlns:p14="http://schemas.microsoft.com/office/powerpoint/2010/main" val="24907547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0163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15502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73731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0696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7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7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7C92A-B75E-02AF-E969-518761DE5A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50AF68-137E-84BB-C70A-AD4790D353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E0118F-28B6-F399-E778-1A1669E751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FA17DD-3ED7-0664-1340-568B0014BF21}"/>
              </a:ext>
            </a:extLst>
          </p:cNvPr>
          <p:cNvSpPr>
            <a:spLocks noGrp="1"/>
          </p:cNvSpPr>
          <p:nvPr>
            <p:ph type="dt" sz="half" idx="10"/>
          </p:nvPr>
        </p:nvSpPr>
        <p:spPr/>
        <p:txBody>
          <a:bodyPr/>
          <a:lstStyle/>
          <a:p>
            <a:fld id="{4DC5DA57-987A-4B5E-A1FE-3C20E9D9E9BF}" type="datetimeFigureOut">
              <a:rPr lang="en-US" smtClean="0"/>
              <a:t>12/11/2023</a:t>
            </a:fld>
            <a:endParaRPr lang="en-US"/>
          </a:p>
        </p:txBody>
      </p:sp>
      <p:sp>
        <p:nvSpPr>
          <p:cNvPr id="6" name="Footer Placeholder 5">
            <a:extLst>
              <a:ext uri="{FF2B5EF4-FFF2-40B4-BE49-F238E27FC236}">
                <a16:creationId xmlns:a16="http://schemas.microsoft.com/office/drawing/2014/main" id="{B848F9AE-36F0-02FC-E35A-FED26CEE10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C6CFE1-36D9-5DDB-10A9-9C42554BDBD4}"/>
              </a:ext>
            </a:extLst>
          </p:cNvPr>
          <p:cNvSpPr>
            <a:spLocks noGrp="1"/>
          </p:cNvSpPr>
          <p:nvPr>
            <p:ph type="sldNum" sz="quarter" idx="12"/>
          </p:nvPr>
        </p:nvSpPr>
        <p:spPr/>
        <p:txBody>
          <a:bodyPr/>
          <a:lstStyle/>
          <a:p>
            <a:fld id="{225957AD-ADD4-480E-A9C3-98FCA891FB41}" type="slidenum">
              <a:rPr lang="en-US" smtClean="0"/>
              <a:t>‹#›</a:t>
            </a:fld>
            <a:endParaRPr lang="en-US"/>
          </a:p>
        </p:txBody>
      </p:sp>
    </p:spTree>
    <p:extLst>
      <p:ext uri="{BB962C8B-B14F-4D97-AF65-F5344CB8AC3E}">
        <p14:creationId xmlns:p14="http://schemas.microsoft.com/office/powerpoint/2010/main" val="2484051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42591-3170-3F09-1FFB-4B38425026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199988-D1AB-88B3-594E-FA37D60B29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ED50A0-1825-877F-3C66-755C99FF3A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ADFE17-3345-15F6-F676-D172CD14BE08}"/>
              </a:ext>
            </a:extLst>
          </p:cNvPr>
          <p:cNvSpPr>
            <a:spLocks noGrp="1"/>
          </p:cNvSpPr>
          <p:nvPr>
            <p:ph type="dt" sz="half" idx="10"/>
          </p:nvPr>
        </p:nvSpPr>
        <p:spPr/>
        <p:txBody>
          <a:bodyPr/>
          <a:lstStyle/>
          <a:p>
            <a:fld id="{4DC5DA57-987A-4B5E-A1FE-3C20E9D9E9BF}" type="datetimeFigureOut">
              <a:rPr lang="en-US" smtClean="0"/>
              <a:t>12/11/2023</a:t>
            </a:fld>
            <a:endParaRPr lang="en-US"/>
          </a:p>
        </p:txBody>
      </p:sp>
      <p:sp>
        <p:nvSpPr>
          <p:cNvPr id="6" name="Footer Placeholder 5">
            <a:extLst>
              <a:ext uri="{FF2B5EF4-FFF2-40B4-BE49-F238E27FC236}">
                <a16:creationId xmlns:a16="http://schemas.microsoft.com/office/drawing/2014/main" id="{10A77B02-6898-551B-9D2C-95E250228D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DD7D6C-8391-2693-47DF-F600E72B05D5}"/>
              </a:ext>
            </a:extLst>
          </p:cNvPr>
          <p:cNvSpPr>
            <a:spLocks noGrp="1"/>
          </p:cNvSpPr>
          <p:nvPr>
            <p:ph type="sldNum" sz="quarter" idx="12"/>
          </p:nvPr>
        </p:nvSpPr>
        <p:spPr/>
        <p:txBody>
          <a:bodyPr/>
          <a:lstStyle/>
          <a:p>
            <a:fld id="{225957AD-ADD4-480E-A9C3-98FCA891FB41}" type="slidenum">
              <a:rPr lang="en-US" smtClean="0"/>
              <a:t>‹#›</a:t>
            </a:fld>
            <a:endParaRPr lang="en-US"/>
          </a:p>
        </p:txBody>
      </p:sp>
    </p:spTree>
    <p:extLst>
      <p:ext uri="{BB962C8B-B14F-4D97-AF65-F5344CB8AC3E}">
        <p14:creationId xmlns:p14="http://schemas.microsoft.com/office/powerpoint/2010/main" val="3007189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6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7"/>
        <p:cNvGrpSpPr/>
        <p:nvPr/>
      </p:nvGrpSpPr>
      <p:grpSpPr>
        <a:xfrm>
          <a:off x="0" y="0"/>
          <a:ext cx="0" cy="0"/>
          <a:chOff x="0" y="0"/>
          <a:chExt cx="0" cy="0"/>
        </a:xfrm>
      </p:grpSpPr>
      <p:sp>
        <p:nvSpPr>
          <p:cNvPr id="38" name="Google Shape;38;p63"/>
          <p:cNvSpPr txBox="1">
            <a:spLocks noGrp="1"/>
          </p:cNvSpPr>
          <p:nvPr>
            <p:ph type="title"/>
          </p:nvPr>
        </p:nvSpPr>
        <p:spPr>
          <a:xfrm>
            <a:off x="512064" y="377952"/>
            <a:ext cx="11167872" cy="47921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3"/>
          <p:cNvSpPr txBox="1">
            <a:spLocks noGrp="1"/>
          </p:cNvSpPr>
          <p:nvPr>
            <p:ph type="body" idx="1"/>
          </p:nvPr>
        </p:nvSpPr>
        <p:spPr>
          <a:xfrm>
            <a:off x="512064" y="1551433"/>
            <a:ext cx="11167872" cy="4835527"/>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2"/>
              </a:buClr>
              <a:buSzPts val="2400"/>
              <a:buChar char="•"/>
              <a:defRPr sz="2400">
                <a:solidFill>
                  <a:schemeClr val="dk2"/>
                </a:solidFill>
              </a:defRPr>
            </a:lvl1pPr>
            <a:lvl2pPr marL="914400" lvl="1" indent="-355600" algn="l">
              <a:lnSpc>
                <a:spcPct val="90000"/>
              </a:lnSpc>
              <a:spcBef>
                <a:spcPts val="500"/>
              </a:spcBef>
              <a:spcAft>
                <a:spcPts val="0"/>
              </a:spcAft>
              <a:buClr>
                <a:schemeClr val="dk2"/>
              </a:buClr>
              <a:buSzPts val="2000"/>
              <a:buChar char="•"/>
              <a:defRPr sz="2000">
                <a:solidFill>
                  <a:schemeClr val="dk2"/>
                </a:solidFill>
              </a:defRPr>
            </a:lvl2pPr>
            <a:lvl3pPr marL="1371600" lvl="2" indent="-355600" algn="l">
              <a:lnSpc>
                <a:spcPct val="90000"/>
              </a:lnSpc>
              <a:spcBef>
                <a:spcPts val="500"/>
              </a:spcBef>
              <a:spcAft>
                <a:spcPts val="0"/>
              </a:spcAft>
              <a:buClr>
                <a:schemeClr val="dk2"/>
              </a:buClr>
              <a:buSzPts val="2000"/>
              <a:buChar char="•"/>
              <a:defRPr sz="2000">
                <a:solidFill>
                  <a:schemeClr val="dk2"/>
                </a:solidFill>
              </a:defRPr>
            </a:lvl3pPr>
            <a:lvl4pPr marL="1828800" lvl="3" indent="-355600" algn="l">
              <a:lnSpc>
                <a:spcPct val="90000"/>
              </a:lnSpc>
              <a:spcBef>
                <a:spcPts val="500"/>
              </a:spcBef>
              <a:spcAft>
                <a:spcPts val="0"/>
              </a:spcAft>
              <a:buClr>
                <a:schemeClr val="dk2"/>
              </a:buClr>
              <a:buSzPts val="2000"/>
              <a:buChar char="•"/>
              <a:defRPr sz="2000">
                <a:solidFill>
                  <a:schemeClr val="dk2"/>
                </a:solidFill>
              </a:defRPr>
            </a:lvl4pPr>
            <a:lvl5pPr marL="2286000" lvl="4" indent="-355600" algn="l">
              <a:lnSpc>
                <a:spcPct val="90000"/>
              </a:lnSpc>
              <a:spcBef>
                <a:spcPts val="500"/>
              </a:spcBef>
              <a:spcAft>
                <a:spcPts val="0"/>
              </a:spcAft>
              <a:buClr>
                <a:schemeClr val="dk1"/>
              </a:buClr>
              <a:buSzPts val="2000"/>
              <a:buChar char="•"/>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3"/>
          <p:cNvSpPr txBox="1">
            <a:spLocks noGrp="1"/>
          </p:cNvSpPr>
          <p:nvPr>
            <p:ph type="body" idx="2"/>
          </p:nvPr>
        </p:nvSpPr>
        <p:spPr>
          <a:xfrm>
            <a:off x="512064" y="878163"/>
            <a:ext cx="11167872" cy="32436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2"/>
              </a:buClr>
              <a:buSzPts val="2933"/>
              <a:buFont typeface="Calibri"/>
              <a:buNone/>
              <a:defRPr sz="2933" cap="none">
                <a:solidFill>
                  <a:schemeClr val="dk2"/>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0"/>
        <p:cNvGrpSpPr/>
        <p:nvPr/>
      </p:nvGrpSpPr>
      <p:grpSpPr>
        <a:xfrm>
          <a:off x="0" y="0"/>
          <a:ext cx="0" cy="0"/>
          <a:chOff x="0" y="0"/>
          <a:chExt cx="0" cy="0"/>
        </a:xfrm>
      </p:grpSpPr>
      <p:sp>
        <p:nvSpPr>
          <p:cNvPr id="61" name="Google Shape;61;p6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3" name="Google Shape;63;p6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6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5" name="Google Shape;65;p6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6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68"/>
          <p:cNvSpPr>
            <a:spLocks noGrp="1"/>
          </p:cNvSpPr>
          <p:nvPr>
            <p:ph type="pic" idx="2"/>
          </p:nvPr>
        </p:nvSpPr>
        <p:spPr>
          <a:xfrm>
            <a:off x="5183188" y="987425"/>
            <a:ext cx="6172200" cy="4873625"/>
          </a:xfrm>
          <a:prstGeom prst="rect">
            <a:avLst/>
          </a:prstGeom>
          <a:noFill/>
          <a:ln>
            <a:noFill/>
          </a:ln>
        </p:spPr>
      </p:sp>
      <p:sp>
        <p:nvSpPr>
          <p:cNvPr id="72" name="Google Shape;72;p6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6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7" r:id="rId7"/>
    <p:sldLayoutId id="2147483658" r:id="rId8"/>
    <p:sldLayoutId id="2147483659" r:id="rId9"/>
    <p:sldLayoutId id="2147483660" r:id="rId10"/>
    <p:sldLayoutId id="2147483661" r:id="rId11"/>
    <p:sldLayoutId id="214748366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doi.org/10.1073/pnas.222040112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hyperlink" Target="https://www.worldbank.org/en/topic/environment/publication/the-economic-case-for-nature"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0.wmf"/></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jpeg"/></Relationships>
</file>

<file path=ppt/slides/_rels/slide56.xml.rels><?xml version="1.0" encoding="UTF-8" standalone="yes"?>
<Relationships xmlns="http://schemas.openxmlformats.org/package/2006/relationships"><Relationship Id="rId3" Type="http://schemas.openxmlformats.org/officeDocument/2006/relationships/hyperlink" Target="mailto:jajohns@umn.edu"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6.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
        <p:cNvGrpSpPr/>
        <p:nvPr/>
      </p:nvGrpSpPr>
      <p:grpSpPr>
        <a:xfrm>
          <a:off x="0" y="0"/>
          <a:ext cx="0" cy="0"/>
          <a:chOff x="0" y="0"/>
          <a:chExt cx="0" cy="0"/>
        </a:xfrm>
      </p:grpSpPr>
      <p:sp>
        <p:nvSpPr>
          <p:cNvPr id="92" name="Google Shape;92;p1"/>
          <p:cNvSpPr txBox="1">
            <a:spLocks noGrp="1"/>
          </p:cNvSpPr>
          <p:nvPr>
            <p:ph type="ctrTitle"/>
          </p:nvPr>
        </p:nvSpPr>
        <p:spPr>
          <a:xfrm>
            <a:off x="1524000" y="661182"/>
            <a:ext cx="9144000" cy="3685735"/>
          </a:xfrm>
          <a:prstGeom prst="rect">
            <a:avLst/>
          </a:prstGeom>
          <a:solidFill>
            <a:schemeClr val="lt1">
              <a:alpha val="70980"/>
            </a:schemeClr>
          </a:solid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sz="4000" dirty="0"/>
              <a:t>Integrated Assessment Modeling with Natural Capital Depletion</a:t>
            </a:r>
            <a:br>
              <a:rPr lang="en-US" sz="4000" dirty="0"/>
            </a:br>
            <a:br>
              <a:rPr lang="en-US" sz="4000" i="1" dirty="0"/>
            </a:br>
            <a:r>
              <a:rPr lang="en-US" sz="1800" b="1" i="1" dirty="0"/>
              <a:t>Based on: </a:t>
            </a:r>
            <a:r>
              <a:rPr lang="en-US" sz="1800" dirty="0"/>
              <a:t>Johnson, Justin Andrew, Uris Lantz </a:t>
            </a:r>
            <a:r>
              <a:rPr lang="en-US" sz="1800" dirty="0" err="1"/>
              <a:t>Baldos</a:t>
            </a:r>
            <a:r>
              <a:rPr lang="en-US" sz="1800" dirty="0"/>
              <a:t>, Erwin </a:t>
            </a:r>
            <a:r>
              <a:rPr lang="en-US" sz="1800" dirty="0" err="1"/>
              <a:t>Corong</a:t>
            </a:r>
            <a:r>
              <a:rPr lang="en-US" sz="1800" dirty="0"/>
              <a:t>, Thomas Hertel, Stephen </a:t>
            </a:r>
            <a:r>
              <a:rPr lang="en-US" sz="1800" dirty="0" err="1"/>
              <a:t>Polasky</a:t>
            </a:r>
            <a:r>
              <a:rPr lang="en-US" sz="1800" dirty="0"/>
              <a:t>, </a:t>
            </a:r>
            <a:r>
              <a:rPr lang="en-US" sz="1800" dirty="0" err="1"/>
              <a:t>Raffaello</a:t>
            </a:r>
            <a:r>
              <a:rPr lang="en-US" sz="1800" dirty="0"/>
              <a:t> </a:t>
            </a:r>
            <a:r>
              <a:rPr lang="en-US" sz="1800" dirty="0" err="1"/>
              <a:t>Cervigni</a:t>
            </a:r>
            <a:r>
              <a:rPr lang="en-US" sz="1800" dirty="0"/>
              <a:t>, et. al., “Investing in Nature Can Improve Equity and Economic Returns.” </a:t>
            </a:r>
            <a:r>
              <a:rPr lang="en-US" sz="1800" i="1" dirty="0"/>
              <a:t>Proceedings of the National Academy of Sciences</a:t>
            </a:r>
            <a:r>
              <a:rPr lang="en-US" sz="1800" dirty="0"/>
              <a:t> 120, no. 27 (July 4, 2023): e2220401120. </a:t>
            </a:r>
            <a:r>
              <a:rPr lang="en-US" sz="1800" dirty="0">
                <a:hlinkClick r:id="rId4"/>
              </a:rPr>
              <a:t>https://doi.org/10.1073/pnas.2220401120</a:t>
            </a:r>
            <a:r>
              <a:rPr lang="en-US" sz="1800" dirty="0"/>
              <a:t>.</a:t>
            </a:r>
            <a:endParaRPr sz="4000" dirty="0"/>
          </a:p>
        </p:txBody>
      </p:sp>
      <p:sp>
        <p:nvSpPr>
          <p:cNvPr id="93" name="Google Shape;93;p1"/>
          <p:cNvSpPr txBox="1">
            <a:spLocks noGrp="1"/>
          </p:cNvSpPr>
          <p:nvPr>
            <p:ph type="subTitle" idx="1"/>
          </p:nvPr>
        </p:nvSpPr>
        <p:spPr>
          <a:xfrm>
            <a:off x="1524000" y="4805164"/>
            <a:ext cx="9144000" cy="954111"/>
          </a:xfrm>
          <a:prstGeom prst="rect">
            <a:avLst/>
          </a:prstGeom>
          <a:solidFill>
            <a:schemeClr val="lt1">
              <a:alpha val="70980"/>
            </a:schemeClr>
          </a:solid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dirty="0"/>
              <a:t>Justin Andrew Johnson</a:t>
            </a:r>
            <a:endParaRPr dirty="0"/>
          </a:p>
          <a:p>
            <a:pPr marL="457200" lvl="1" indent="0" algn="l" rtl="0">
              <a:lnSpc>
                <a:spcPct val="90000"/>
              </a:lnSpc>
              <a:spcBef>
                <a:spcPts val="500"/>
              </a:spcBef>
              <a:spcAft>
                <a:spcPts val="0"/>
              </a:spcAft>
              <a:buClr>
                <a:schemeClr val="dk1"/>
              </a:buClr>
              <a:buSzPts val="1200"/>
              <a:buNone/>
            </a:pPr>
            <a:r>
              <a:rPr lang="en-US" sz="1400" dirty="0"/>
              <a:t>Asst. Professor in Applied Economics</a:t>
            </a:r>
            <a:endParaRPr sz="2400" dirty="0"/>
          </a:p>
          <a:p>
            <a:pPr marL="457200" lvl="1" indent="0" algn="l" rtl="0">
              <a:lnSpc>
                <a:spcPct val="90000"/>
              </a:lnSpc>
              <a:spcBef>
                <a:spcPts val="500"/>
              </a:spcBef>
              <a:spcAft>
                <a:spcPts val="0"/>
              </a:spcAft>
              <a:buClr>
                <a:schemeClr val="dk1"/>
              </a:buClr>
              <a:buSzPts val="1200"/>
              <a:buNone/>
            </a:pPr>
            <a:r>
              <a:rPr lang="en-US" sz="1400" dirty="0"/>
              <a:t>University of Minnesota</a:t>
            </a:r>
            <a:endParaRPr sz="2400" dirty="0"/>
          </a:p>
          <a:p>
            <a:pPr marL="0" lvl="0" indent="0" algn="l" rtl="0">
              <a:lnSpc>
                <a:spcPct val="90000"/>
              </a:lnSpc>
              <a:spcBef>
                <a:spcPts val="1000"/>
              </a:spcBef>
              <a:spcAft>
                <a:spcPts val="0"/>
              </a:spcAft>
              <a:buClr>
                <a:schemeClr val="dk1"/>
              </a:buClr>
              <a:buSzPts val="2400"/>
              <a:buNone/>
            </a:pPr>
            <a:endParaRPr dirty="0"/>
          </a:p>
          <a:p>
            <a:pPr marL="0" lvl="0" indent="0" algn="l" rtl="0">
              <a:lnSpc>
                <a:spcPct val="90000"/>
              </a:lnSpc>
              <a:spcBef>
                <a:spcPts val="1000"/>
              </a:spcBef>
              <a:spcAft>
                <a:spcPts val="0"/>
              </a:spcAft>
              <a:buClr>
                <a:schemeClr val="dk1"/>
              </a:buClr>
              <a:buSzPts val="2400"/>
              <a:buNone/>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66D2D-7FD7-4405-BBC6-16B65EFCAD49}"/>
              </a:ext>
            </a:extLst>
          </p:cNvPr>
          <p:cNvSpPr>
            <a:spLocks noGrp="1"/>
          </p:cNvSpPr>
          <p:nvPr>
            <p:ph type="title"/>
          </p:nvPr>
        </p:nvSpPr>
        <p:spPr>
          <a:xfrm>
            <a:off x="322218" y="211348"/>
            <a:ext cx="11022874" cy="1325563"/>
          </a:xfrm>
        </p:spPr>
        <p:txBody>
          <a:bodyPr>
            <a:normAutofit fontScale="90000"/>
          </a:bodyPr>
          <a:lstStyle/>
          <a:p>
            <a:pPr marL="114300" indent="0">
              <a:buNone/>
            </a:pPr>
            <a:r>
              <a:rPr lang="en-US" dirty="0"/>
              <a:t>Series of papers to make an actionable model that fills out </a:t>
            </a:r>
            <a:r>
              <a:rPr lang="en-US" i="1" dirty="0"/>
              <a:t>how</a:t>
            </a:r>
            <a:r>
              <a:rPr lang="en-US" dirty="0"/>
              <a:t> to get to the Safe and Just corridor</a:t>
            </a:r>
            <a:endParaRPr lang="en-US" i="1" dirty="0"/>
          </a:p>
        </p:txBody>
      </p:sp>
      <p:grpSp>
        <p:nvGrpSpPr>
          <p:cNvPr id="4" name="Group 3">
            <a:extLst>
              <a:ext uri="{FF2B5EF4-FFF2-40B4-BE49-F238E27FC236}">
                <a16:creationId xmlns:a16="http://schemas.microsoft.com/office/drawing/2014/main" id="{9E55043E-D8C9-43D8-8D0F-A31C2DDD5598}"/>
              </a:ext>
            </a:extLst>
          </p:cNvPr>
          <p:cNvGrpSpPr/>
          <p:nvPr/>
        </p:nvGrpSpPr>
        <p:grpSpPr>
          <a:xfrm>
            <a:off x="132202" y="1852687"/>
            <a:ext cx="2691510" cy="3363511"/>
            <a:chOff x="954634" y="1411548"/>
            <a:chExt cx="4028785" cy="5034670"/>
          </a:xfrm>
        </p:grpSpPr>
        <p:pic>
          <p:nvPicPr>
            <p:cNvPr id="5" name="Picture 4">
              <a:extLst>
                <a:ext uri="{FF2B5EF4-FFF2-40B4-BE49-F238E27FC236}">
                  <a16:creationId xmlns:a16="http://schemas.microsoft.com/office/drawing/2014/main" id="{1B02E727-C451-49AE-9428-D0B659389232}"/>
                </a:ext>
              </a:extLst>
            </p:cNvPr>
            <p:cNvPicPr>
              <a:picLocks noChangeAspect="1"/>
            </p:cNvPicPr>
            <p:nvPr/>
          </p:nvPicPr>
          <p:blipFill>
            <a:blip r:embed="rId2"/>
            <a:stretch>
              <a:fillRect/>
            </a:stretch>
          </p:blipFill>
          <p:spPr>
            <a:xfrm>
              <a:off x="1746504" y="1847355"/>
              <a:ext cx="3236915" cy="4598863"/>
            </a:xfrm>
            <a:prstGeom prst="rect">
              <a:avLst/>
            </a:prstGeom>
            <a:ln>
              <a:solidFill>
                <a:schemeClr val="accent1"/>
              </a:solidFill>
            </a:ln>
          </p:spPr>
        </p:pic>
        <p:pic>
          <p:nvPicPr>
            <p:cNvPr id="6" name="Picture 5">
              <a:extLst>
                <a:ext uri="{FF2B5EF4-FFF2-40B4-BE49-F238E27FC236}">
                  <a16:creationId xmlns:a16="http://schemas.microsoft.com/office/drawing/2014/main" id="{86FEF95E-796C-4058-9914-D450975AAE60}"/>
                </a:ext>
              </a:extLst>
            </p:cNvPr>
            <p:cNvPicPr>
              <a:picLocks noChangeAspect="1"/>
            </p:cNvPicPr>
            <p:nvPr/>
          </p:nvPicPr>
          <p:blipFill>
            <a:blip r:embed="rId3"/>
            <a:stretch>
              <a:fillRect/>
            </a:stretch>
          </p:blipFill>
          <p:spPr>
            <a:xfrm>
              <a:off x="954634" y="1411548"/>
              <a:ext cx="3236915" cy="4589199"/>
            </a:xfrm>
            <a:prstGeom prst="rect">
              <a:avLst/>
            </a:prstGeom>
          </p:spPr>
        </p:pic>
      </p:grpSp>
      <p:sp>
        <p:nvSpPr>
          <p:cNvPr id="8" name="TextBox 7">
            <a:extLst>
              <a:ext uri="{FF2B5EF4-FFF2-40B4-BE49-F238E27FC236}">
                <a16:creationId xmlns:a16="http://schemas.microsoft.com/office/drawing/2014/main" id="{5A78F58F-A247-4770-9F4D-F93BBFE83384}"/>
              </a:ext>
            </a:extLst>
          </p:cNvPr>
          <p:cNvSpPr txBox="1"/>
          <p:nvPr/>
        </p:nvSpPr>
        <p:spPr>
          <a:xfrm>
            <a:off x="132202" y="5428074"/>
            <a:ext cx="2785463" cy="923330"/>
          </a:xfrm>
          <a:prstGeom prst="rect">
            <a:avLst/>
          </a:prstGeom>
          <a:noFill/>
        </p:spPr>
        <p:txBody>
          <a:bodyPr wrap="square" rtlCol="0">
            <a:spAutoFit/>
          </a:bodyPr>
          <a:lstStyle/>
          <a:p>
            <a:r>
              <a:rPr lang="en-US" b="1" dirty="0"/>
              <a:t>Global Futures Project with the World Wildlife Fund</a:t>
            </a:r>
          </a:p>
          <a:p>
            <a:r>
              <a:rPr lang="en-US" dirty="0"/>
              <a:t>panda.org/</a:t>
            </a:r>
            <a:r>
              <a:rPr lang="en-US" dirty="0" err="1"/>
              <a:t>globalfutures</a:t>
            </a:r>
            <a:endParaRPr lang="en-US" dirty="0"/>
          </a:p>
        </p:txBody>
      </p:sp>
      <p:pic>
        <p:nvPicPr>
          <p:cNvPr id="9" name="Picture 8">
            <a:extLst>
              <a:ext uri="{FF2B5EF4-FFF2-40B4-BE49-F238E27FC236}">
                <a16:creationId xmlns:a16="http://schemas.microsoft.com/office/drawing/2014/main" id="{D3E7D741-8B56-416D-99DF-24935DC7F07A}"/>
              </a:ext>
            </a:extLst>
          </p:cNvPr>
          <p:cNvPicPr>
            <a:picLocks noChangeAspect="1"/>
          </p:cNvPicPr>
          <p:nvPr/>
        </p:nvPicPr>
        <p:blipFill>
          <a:blip r:embed="rId4"/>
          <a:stretch>
            <a:fillRect/>
          </a:stretch>
        </p:blipFill>
        <p:spPr>
          <a:xfrm>
            <a:off x="2997984" y="1834517"/>
            <a:ext cx="2292224" cy="3314539"/>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E34BE3C1-5F5A-40AD-883C-9C3A378AC934}"/>
              </a:ext>
            </a:extLst>
          </p:cNvPr>
          <p:cNvSpPr txBox="1"/>
          <p:nvPr/>
        </p:nvSpPr>
        <p:spPr>
          <a:xfrm>
            <a:off x="2917665" y="5428074"/>
            <a:ext cx="2292225" cy="923330"/>
          </a:xfrm>
          <a:prstGeom prst="rect">
            <a:avLst/>
          </a:prstGeom>
          <a:noFill/>
        </p:spPr>
        <p:txBody>
          <a:bodyPr wrap="square" rtlCol="0">
            <a:spAutoFit/>
          </a:bodyPr>
          <a:lstStyle/>
          <a:p>
            <a:r>
              <a:rPr lang="en-US" b="1" dirty="0"/>
              <a:t>The Dasgupta Review</a:t>
            </a:r>
          </a:p>
          <a:p>
            <a:r>
              <a:rPr lang="en-US" dirty="0"/>
              <a:t>Commissioned piece. See Box 14.3.</a:t>
            </a:r>
          </a:p>
        </p:txBody>
      </p:sp>
      <p:pic>
        <p:nvPicPr>
          <p:cNvPr id="12" name="Picture 11">
            <a:extLst>
              <a:ext uri="{FF2B5EF4-FFF2-40B4-BE49-F238E27FC236}">
                <a16:creationId xmlns:a16="http://schemas.microsoft.com/office/drawing/2014/main" id="{E6027D72-A0BD-49D9-950E-48FC4483A2A5}"/>
              </a:ext>
            </a:extLst>
          </p:cNvPr>
          <p:cNvPicPr>
            <a:picLocks noChangeAspect="1"/>
          </p:cNvPicPr>
          <p:nvPr/>
        </p:nvPicPr>
        <p:blipFill>
          <a:blip r:embed="rId5"/>
          <a:stretch>
            <a:fillRect/>
          </a:stretch>
        </p:blipFill>
        <p:spPr>
          <a:xfrm>
            <a:off x="5466212" y="1852687"/>
            <a:ext cx="2539046" cy="3296369"/>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A3FFEDC7-3B75-4C34-8B8C-77000515B251}"/>
              </a:ext>
            </a:extLst>
          </p:cNvPr>
          <p:cNvSpPr txBox="1"/>
          <p:nvPr/>
        </p:nvSpPr>
        <p:spPr>
          <a:xfrm>
            <a:off x="5384162" y="5360931"/>
            <a:ext cx="2621096" cy="1508105"/>
          </a:xfrm>
          <a:prstGeom prst="rect">
            <a:avLst/>
          </a:prstGeom>
          <a:noFill/>
        </p:spPr>
        <p:txBody>
          <a:bodyPr wrap="square" rtlCol="0">
            <a:spAutoFit/>
          </a:bodyPr>
          <a:lstStyle/>
          <a:p>
            <a:r>
              <a:rPr lang="en-US" b="1" dirty="0"/>
              <a:t>The Economic Case for Nature</a:t>
            </a:r>
          </a:p>
          <a:p>
            <a:r>
              <a:rPr lang="en-US" sz="1400" dirty="0">
                <a:hlinkClick r:id="rId6"/>
              </a:rPr>
              <a:t>https://www.worldbank.org/en/topic/environment/publication/the-economic-case-for-nature</a:t>
            </a:r>
            <a:endParaRPr lang="en-US" sz="1400" dirty="0"/>
          </a:p>
          <a:p>
            <a:r>
              <a:rPr lang="en-US" sz="1400" dirty="0"/>
              <a:t>20,000+ downloads!</a:t>
            </a:r>
          </a:p>
        </p:txBody>
      </p:sp>
      <p:pic>
        <p:nvPicPr>
          <p:cNvPr id="7" name="Picture 6">
            <a:extLst>
              <a:ext uri="{FF2B5EF4-FFF2-40B4-BE49-F238E27FC236}">
                <a16:creationId xmlns:a16="http://schemas.microsoft.com/office/drawing/2014/main" id="{73E1C328-C7DD-EDB9-962D-BECC29D458C3}"/>
              </a:ext>
            </a:extLst>
          </p:cNvPr>
          <p:cNvPicPr>
            <a:picLocks noChangeAspect="1"/>
          </p:cNvPicPr>
          <p:nvPr/>
        </p:nvPicPr>
        <p:blipFill>
          <a:blip r:embed="rId7"/>
          <a:stretch>
            <a:fillRect/>
          </a:stretch>
        </p:blipFill>
        <p:spPr>
          <a:xfrm>
            <a:off x="8371935" y="1852687"/>
            <a:ext cx="3820066" cy="3001946"/>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23168384-0845-09ED-272B-449D68F0BC70}"/>
              </a:ext>
            </a:extLst>
          </p:cNvPr>
          <p:cNvSpPr txBox="1"/>
          <p:nvPr/>
        </p:nvSpPr>
        <p:spPr>
          <a:xfrm>
            <a:off x="8371935" y="5393404"/>
            <a:ext cx="3820065" cy="738664"/>
          </a:xfrm>
          <a:prstGeom prst="rect">
            <a:avLst/>
          </a:prstGeom>
          <a:noFill/>
        </p:spPr>
        <p:txBody>
          <a:bodyPr wrap="square" rtlCol="0">
            <a:spAutoFit/>
          </a:bodyPr>
          <a:lstStyle/>
          <a:p>
            <a:r>
              <a:rPr lang="en-US" b="1" dirty="0"/>
              <a:t>Journal article</a:t>
            </a:r>
            <a:endParaRPr lang="en-US" dirty="0"/>
          </a:p>
          <a:p>
            <a:r>
              <a:rPr lang="en-US" sz="1400" dirty="0"/>
              <a:t>Johnson et al. 2023, PNAS</a:t>
            </a:r>
          </a:p>
          <a:p>
            <a:r>
              <a:rPr lang="en-US" sz="1400" dirty="0"/>
              <a:t>JustinAndrewJohnson.com/</a:t>
            </a:r>
            <a:r>
              <a:rPr lang="en-US" sz="1400" dirty="0" err="1"/>
              <a:t>GTAP_InVEST</a:t>
            </a:r>
            <a:endParaRPr lang="en-US" sz="1400" dirty="0"/>
          </a:p>
        </p:txBody>
      </p:sp>
    </p:spTree>
    <p:extLst>
      <p:ext uri="{BB962C8B-B14F-4D97-AF65-F5344CB8AC3E}">
        <p14:creationId xmlns:p14="http://schemas.microsoft.com/office/powerpoint/2010/main" val="1927631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8"/>
          <p:cNvPicPr preferRelativeResize="0"/>
          <p:nvPr/>
        </p:nvPicPr>
        <p:blipFill rotWithShape="1">
          <a:blip r:embed="rId3">
            <a:alphaModFix/>
          </a:blip>
          <a:srcRect t="13669" r="8187" b="36143"/>
          <a:stretch/>
        </p:blipFill>
        <p:spPr>
          <a:xfrm>
            <a:off x="34517" y="2924133"/>
            <a:ext cx="2791794" cy="1209001"/>
          </a:xfrm>
          <a:prstGeom prst="rect">
            <a:avLst/>
          </a:prstGeom>
          <a:noFill/>
          <a:ln>
            <a:noFill/>
          </a:ln>
        </p:spPr>
      </p:pic>
      <p:sp>
        <p:nvSpPr>
          <p:cNvPr id="171" name="Google Shape;171;p8"/>
          <p:cNvSpPr/>
          <p:nvPr/>
        </p:nvSpPr>
        <p:spPr>
          <a:xfrm>
            <a:off x="9331484" y="3636587"/>
            <a:ext cx="1447363" cy="1129477"/>
          </a:xfrm>
          <a:prstGeom prst="rect">
            <a:avLst/>
          </a:prstGeom>
          <a:blipFill rotWithShape="1">
            <a:blip r:embed="rId4">
              <a:alphaModFix amt="84000"/>
            </a:blip>
            <a:stretch>
              <a:fillRect/>
            </a:stretch>
          </a:blip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cap="none">
                <a:solidFill>
                  <a:schemeClr val="lt1"/>
                </a:solidFill>
                <a:latin typeface="Calibri"/>
                <a:ea typeface="Calibri"/>
                <a:cs typeface="Calibri"/>
                <a:sym typeface="Calibri"/>
              </a:rPr>
              <a:t>Pollination of crops</a:t>
            </a:r>
            <a:endParaRPr/>
          </a:p>
        </p:txBody>
      </p:sp>
      <p:sp>
        <p:nvSpPr>
          <p:cNvPr id="172" name="Google Shape;172;p8"/>
          <p:cNvSpPr/>
          <p:nvPr/>
        </p:nvSpPr>
        <p:spPr>
          <a:xfrm>
            <a:off x="9331484" y="4768590"/>
            <a:ext cx="1447363" cy="1129477"/>
          </a:xfrm>
          <a:prstGeom prst="rect">
            <a:avLst/>
          </a:prstGeom>
          <a:blipFill rotWithShape="1">
            <a:blip r:embed="rId5">
              <a:alphaModFix amt="82000"/>
            </a:blip>
            <a:stretch>
              <a:fillRect/>
            </a:stretch>
          </a:blip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cap="none">
                <a:solidFill>
                  <a:schemeClr val="lt1"/>
                </a:solidFill>
                <a:latin typeface="Calibri"/>
                <a:ea typeface="Calibri"/>
                <a:cs typeface="Calibri"/>
                <a:sym typeface="Calibri"/>
              </a:rPr>
              <a:t>Coastal Protection</a:t>
            </a:r>
            <a:endParaRPr/>
          </a:p>
        </p:txBody>
      </p:sp>
      <p:sp>
        <p:nvSpPr>
          <p:cNvPr id="173" name="Google Shape;173;p8"/>
          <p:cNvSpPr/>
          <p:nvPr/>
        </p:nvSpPr>
        <p:spPr>
          <a:xfrm>
            <a:off x="10782306" y="3636588"/>
            <a:ext cx="1447363" cy="1129477"/>
          </a:xfrm>
          <a:prstGeom prst="rect">
            <a:avLst/>
          </a:prstGeom>
          <a:blipFill rotWithShape="1">
            <a:blip r:embed="rId6">
              <a:alphaModFix amt="86000"/>
            </a:blip>
            <a:stretch>
              <a:fillRect/>
            </a:stretch>
          </a:blip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cap="none">
                <a:solidFill>
                  <a:schemeClr val="lt1"/>
                </a:solidFill>
                <a:latin typeface="Calibri"/>
                <a:ea typeface="Calibri"/>
                <a:cs typeface="Calibri"/>
                <a:sym typeface="Calibri"/>
              </a:rPr>
              <a:t>Timber Production</a:t>
            </a:r>
            <a:endParaRPr/>
          </a:p>
        </p:txBody>
      </p:sp>
      <p:sp>
        <p:nvSpPr>
          <p:cNvPr id="174" name="Google Shape;174;p8"/>
          <p:cNvSpPr/>
          <p:nvPr/>
        </p:nvSpPr>
        <p:spPr>
          <a:xfrm>
            <a:off x="9331485" y="2497358"/>
            <a:ext cx="1447363" cy="1129477"/>
          </a:xfrm>
          <a:prstGeom prst="rect">
            <a:avLst/>
          </a:prstGeom>
          <a:blipFill rotWithShape="1">
            <a:blip r:embed="rId7">
              <a:alphaModFix amt="67000"/>
            </a:blip>
            <a:stretch>
              <a:fillRect/>
            </a:stretch>
          </a:blip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cap="none">
                <a:solidFill>
                  <a:schemeClr val="lt1"/>
                </a:solidFill>
                <a:latin typeface="Calibri"/>
                <a:ea typeface="Calibri"/>
                <a:cs typeface="Calibri"/>
                <a:sym typeface="Calibri"/>
              </a:rPr>
              <a:t>Sediment retention</a:t>
            </a:r>
            <a:endParaRPr/>
          </a:p>
        </p:txBody>
      </p:sp>
      <p:sp>
        <p:nvSpPr>
          <p:cNvPr id="175" name="Google Shape;175;p8"/>
          <p:cNvSpPr/>
          <p:nvPr/>
        </p:nvSpPr>
        <p:spPr>
          <a:xfrm>
            <a:off x="10782306" y="2497358"/>
            <a:ext cx="1447363" cy="1129477"/>
          </a:xfrm>
          <a:prstGeom prst="rect">
            <a:avLst/>
          </a:prstGeom>
          <a:blipFill rotWithShape="1">
            <a:blip r:embed="rId8">
              <a:alphaModFix amt="86000"/>
            </a:blip>
            <a:stretch>
              <a:fillRect/>
            </a:stretch>
          </a:blip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cap="none">
                <a:solidFill>
                  <a:schemeClr val="lt1"/>
                </a:solidFill>
                <a:latin typeface="Calibri"/>
                <a:ea typeface="Calibri"/>
                <a:cs typeface="Calibri"/>
                <a:sym typeface="Calibri"/>
              </a:rPr>
              <a:t>Climate Regulation</a:t>
            </a:r>
            <a:endParaRPr/>
          </a:p>
        </p:txBody>
      </p:sp>
      <p:sp>
        <p:nvSpPr>
          <p:cNvPr id="176" name="Google Shape;176;p8"/>
          <p:cNvSpPr/>
          <p:nvPr/>
        </p:nvSpPr>
        <p:spPr>
          <a:xfrm>
            <a:off x="10778847" y="4768591"/>
            <a:ext cx="1447363" cy="1129477"/>
          </a:xfrm>
          <a:prstGeom prst="rect">
            <a:avLst/>
          </a:prstGeom>
          <a:blipFill rotWithShape="1">
            <a:blip r:embed="rId9">
              <a:alphaModFix amt="86000"/>
            </a:blip>
            <a:stretch>
              <a:fillRect/>
            </a:stretch>
          </a:blip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cap="none">
                <a:solidFill>
                  <a:schemeClr val="lt1"/>
                </a:solidFill>
                <a:latin typeface="Calibri"/>
                <a:ea typeface="Calibri"/>
                <a:cs typeface="Calibri"/>
                <a:sym typeface="Calibri"/>
              </a:rPr>
              <a:t>Marine Fisheries</a:t>
            </a:r>
            <a:endParaRPr/>
          </a:p>
        </p:txBody>
      </p:sp>
      <p:pic>
        <p:nvPicPr>
          <p:cNvPr id="177" name="Google Shape;177;p8"/>
          <p:cNvPicPr preferRelativeResize="0"/>
          <p:nvPr/>
        </p:nvPicPr>
        <p:blipFill rotWithShape="1">
          <a:blip r:embed="rId10">
            <a:alphaModFix/>
          </a:blip>
          <a:srcRect/>
          <a:stretch/>
        </p:blipFill>
        <p:spPr>
          <a:xfrm>
            <a:off x="2978173" y="2086140"/>
            <a:ext cx="6004201" cy="3177548"/>
          </a:xfrm>
          <a:prstGeom prst="rect">
            <a:avLst/>
          </a:prstGeom>
          <a:noFill/>
          <a:ln>
            <a:noFill/>
          </a:ln>
        </p:spPr>
      </p:pic>
      <p:pic>
        <p:nvPicPr>
          <p:cNvPr id="178" name="Google Shape;178;p8"/>
          <p:cNvPicPr preferRelativeResize="0"/>
          <p:nvPr/>
        </p:nvPicPr>
        <p:blipFill rotWithShape="1">
          <a:blip r:embed="rId11">
            <a:alphaModFix/>
          </a:blip>
          <a:srcRect/>
          <a:stretch/>
        </p:blipFill>
        <p:spPr>
          <a:xfrm>
            <a:off x="5506457" y="1739192"/>
            <a:ext cx="1141422" cy="1141422"/>
          </a:xfrm>
          <a:prstGeom prst="rect">
            <a:avLst/>
          </a:prstGeom>
          <a:noFill/>
          <a:ln>
            <a:noFill/>
          </a:ln>
        </p:spPr>
      </p:pic>
      <p:sp>
        <p:nvSpPr>
          <p:cNvPr id="179" name="Google Shape;179;p8"/>
          <p:cNvSpPr txBox="1"/>
          <p:nvPr/>
        </p:nvSpPr>
        <p:spPr>
          <a:xfrm>
            <a:off x="4436979" y="4542799"/>
            <a:ext cx="1590694" cy="1754326"/>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dirty="0">
                <a:solidFill>
                  <a:schemeClr val="dk1"/>
                </a:solidFill>
                <a:latin typeface="Calibri"/>
                <a:ea typeface="Calibri"/>
                <a:cs typeface="Calibri"/>
                <a:sym typeface="Calibri"/>
              </a:rPr>
              <a:t>4. Upscales Ecosystem Services changes as economic shocks</a:t>
            </a:r>
            <a:endParaRPr dirty="0"/>
          </a:p>
        </p:txBody>
      </p:sp>
      <p:sp>
        <p:nvSpPr>
          <p:cNvPr id="180" name="Google Shape;180;p8"/>
          <p:cNvSpPr txBox="1"/>
          <p:nvPr/>
        </p:nvSpPr>
        <p:spPr>
          <a:xfrm>
            <a:off x="3851584" y="768550"/>
            <a:ext cx="4451168" cy="1015663"/>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a:solidFill>
                  <a:schemeClr val="dk1"/>
                </a:solidFill>
                <a:latin typeface="Calibri"/>
                <a:ea typeface="Calibri"/>
                <a:cs typeface="Calibri"/>
                <a:sym typeface="Calibri"/>
              </a:rPr>
              <a:t>2. Downscales land-use change to 300-meters with SEALS (Spatial Economic Allocation Landscape Simulator)</a:t>
            </a:r>
            <a:endParaRPr/>
          </a:p>
        </p:txBody>
      </p:sp>
      <p:sp>
        <p:nvSpPr>
          <p:cNvPr id="181" name="Google Shape;181;p8"/>
          <p:cNvSpPr txBox="1"/>
          <p:nvPr/>
        </p:nvSpPr>
        <p:spPr>
          <a:xfrm>
            <a:off x="9328025" y="1854883"/>
            <a:ext cx="2828019" cy="622875"/>
          </a:xfrm>
          <a:prstGeom prst="rect">
            <a:avLst/>
          </a:prstGeom>
          <a:solidFill>
            <a:srgbClr val="F2F2F2"/>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3. Computes 6 global ecosystem services</a:t>
            </a:r>
            <a:endParaRPr/>
          </a:p>
        </p:txBody>
      </p:sp>
      <p:cxnSp>
        <p:nvCxnSpPr>
          <p:cNvPr id="182" name="Google Shape;182;p8"/>
          <p:cNvCxnSpPr/>
          <p:nvPr/>
        </p:nvCxnSpPr>
        <p:spPr>
          <a:xfrm flipH="1">
            <a:off x="8982374" y="2497358"/>
            <a:ext cx="345651" cy="842869"/>
          </a:xfrm>
          <a:prstGeom prst="straightConnector1">
            <a:avLst/>
          </a:prstGeom>
          <a:noFill/>
          <a:ln w="9525" cap="flat" cmpd="sng">
            <a:solidFill>
              <a:schemeClr val="accent2"/>
            </a:solidFill>
            <a:prstDash val="solid"/>
            <a:miter lim="800000"/>
            <a:headEnd type="none" w="sm" len="sm"/>
            <a:tailEnd type="none" w="sm" len="sm"/>
          </a:ln>
        </p:spPr>
      </p:cxnSp>
      <p:cxnSp>
        <p:nvCxnSpPr>
          <p:cNvPr id="183" name="Google Shape;183;p8"/>
          <p:cNvCxnSpPr/>
          <p:nvPr/>
        </p:nvCxnSpPr>
        <p:spPr>
          <a:xfrm rot="10800000">
            <a:off x="8982374" y="3870960"/>
            <a:ext cx="347380" cy="2027107"/>
          </a:xfrm>
          <a:prstGeom prst="straightConnector1">
            <a:avLst/>
          </a:prstGeom>
          <a:noFill/>
          <a:ln w="9525" cap="flat" cmpd="sng">
            <a:solidFill>
              <a:schemeClr val="accent2"/>
            </a:solidFill>
            <a:prstDash val="solid"/>
            <a:miter lim="800000"/>
            <a:headEnd type="none" w="sm" len="sm"/>
            <a:tailEnd type="none" w="sm" len="sm"/>
          </a:ln>
        </p:spPr>
      </p:cxnSp>
      <p:sp>
        <p:nvSpPr>
          <p:cNvPr id="184" name="Google Shape;184;p8"/>
          <p:cNvSpPr txBox="1"/>
          <p:nvPr/>
        </p:nvSpPr>
        <p:spPr>
          <a:xfrm>
            <a:off x="-4158" y="1167947"/>
            <a:ext cx="2868133" cy="1718897"/>
          </a:xfrm>
          <a:prstGeom prst="rect">
            <a:avLst/>
          </a:prstGeom>
          <a:solidFill>
            <a:srgbClr val="F2F2F2"/>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1. Calculates economic impact and endogenous land-use change of GTAP-AEZ with 300+ AEZ/Region combinations</a:t>
            </a:r>
            <a:endParaRPr/>
          </a:p>
        </p:txBody>
      </p:sp>
      <p:pic>
        <p:nvPicPr>
          <p:cNvPr id="185" name="Google Shape;185;p8"/>
          <p:cNvPicPr preferRelativeResize="0"/>
          <p:nvPr/>
        </p:nvPicPr>
        <p:blipFill rotWithShape="1">
          <a:blip r:embed="rId12">
            <a:alphaModFix/>
          </a:blip>
          <a:srcRect r="49469"/>
          <a:stretch/>
        </p:blipFill>
        <p:spPr>
          <a:xfrm>
            <a:off x="488709" y="4163013"/>
            <a:ext cx="1848887" cy="2181125"/>
          </a:xfrm>
          <a:prstGeom prst="rect">
            <a:avLst/>
          </a:prstGeom>
          <a:noFill/>
          <a:ln>
            <a:noFill/>
          </a:ln>
        </p:spPr>
      </p:pic>
      <p:sp>
        <p:nvSpPr>
          <p:cNvPr id="186" name="Google Shape;186;p8"/>
          <p:cNvSpPr txBox="1"/>
          <p:nvPr/>
        </p:nvSpPr>
        <p:spPr>
          <a:xfrm>
            <a:off x="310993" y="6344138"/>
            <a:ext cx="2240280" cy="44445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1200"/>
              <a:buFont typeface="Arial"/>
              <a:buNone/>
            </a:pPr>
            <a:r>
              <a:rPr lang="en-US" sz="1200" b="1" i="0" u="none" strike="noStrike" cap="none">
                <a:solidFill>
                  <a:schemeClr val="dk1"/>
                </a:solidFill>
                <a:latin typeface="Calibri"/>
                <a:ea typeface="Calibri"/>
                <a:cs typeface="Calibri"/>
                <a:sym typeface="Calibri"/>
              </a:rPr>
              <a:t>Land Supply curves parameterized for each AEZ</a:t>
            </a:r>
            <a:endParaRPr/>
          </a:p>
        </p:txBody>
      </p:sp>
      <p:cxnSp>
        <p:nvCxnSpPr>
          <p:cNvPr id="187" name="Google Shape;187;p8"/>
          <p:cNvCxnSpPr/>
          <p:nvPr/>
        </p:nvCxnSpPr>
        <p:spPr>
          <a:xfrm rot="10800000" flipH="1">
            <a:off x="2337596" y="3964781"/>
            <a:ext cx="1022348" cy="2379357"/>
          </a:xfrm>
          <a:prstGeom prst="straightConnector1">
            <a:avLst/>
          </a:prstGeom>
          <a:noFill/>
          <a:ln w="9525" cap="flat" cmpd="sng">
            <a:solidFill>
              <a:schemeClr val="accent2"/>
            </a:solidFill>
            <a:prstDash val="solid"/>
            <a:miter lim="800000"/>
            <a:headEnd type="none" w="sm" len="sm"/>
            <a:tailEnd type="none" w="sm" len="sm"/>
          </a:ln>
        </p:spPr>
      </p:cxnSp>
      <p:cxnSp>
        <p:nvCxnSpPr>
          <p:cNvPr id="188" name="Google Shape;188;p8"/>
          <p:cNvCxnSpPr/>
          <p:nvPr/>
        </p:nvCxnSpPr>
        <p:spPr>
          <a:xfrm rot="10800000">
            <a:off x="2831306" y="3067050"/>
            <a:ext cx="469107" cy="442913"/>
          </a:xfrm>
          <a:prstGeom prst="straightConnector1">
            <a:avLst/>
          </a:prstGeom>
          <a:noFill/>
          <a:ln w="9525" cap="flat" cmpd="sng">
            <a:solidFill>
              <a:schemeClr val="accent2"/>
            </a:solidFill>
            <a:prstDash val="solid"/>
            <a:miter lim="800000"/>
            <a:headEnd type="none" w="sm" len="sm"/>
            <a:tailEnd type="none" w="sm" len="sm"/>
          </a:ln>
        </p:spPr>
      </p:cxnSp>
      <p:sp>
        <p:nvSpPr>
          <p:cNvPr id="189" name="Google Shape;189;p8"/>
          <p:cNvSpPr txBox="1"/>
          <p:nvPr/>
        </p:nvSpPr>
        <p:spPr>
          <a:xfrm>
            <a:off x="1" y="208280"/>
            <a:ext cx="12192000" cy="504849"/>
          </a:xfrm>
          <a:prstGeom prst="rect">
            <a:avLst/>
          </a:prstGeom>
          <a:solidFill>
            <a:srgbClr val="DDEAF6"/>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000"/>
              <a:buFont typeface="Calibri"/>
              <a:buNone/>
            </a:pPr>
            <a:r>
              <a:rPr lang="en-US" sz="3000" b="1" i="0" u="none" strike="noStrike" cap="none">
                <a:solidFill>
                  <a:schemeClr val="dk1"/>
                </a:solidFill>
                <a:latin typeface="Calibri"/>
                <a:ea typeface="Calibri"/>
                <a:cs typeface="Calibri"/>
                <a:sym typeface="Calibri"/>
              </a:rPr>
              <a:t>Overview of GTAP-InVEST: Four key parts</a:t>
            </a:r>
            <a:endParaRPr/>
          </a:p>
        </p:txBody>
      </p:sp>
      <p:pic>
        <p:nvPicPr>
          <p:cNvPr id="190" name="Google Shape;190;p8"/>
          <p:cNvPicPr preferRelativeResize="0"/>
          <p:nvPr/>
        </p:nvPicPr>
        <p:blipFill rotWithShape="1">
          <a:blip r:embed="rId13">
            <a:alphaModFix/>
          </a:blip>
          <a:srcRect/>
          <a:stretch/>
        </p:blipFill>
        <p:spPr>
          <a:xfrm>
            <a:off x="6002995" y="4532618"/>
            <a:ext cx="1762473" cy="191990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9"/>
          <p:cNvPicPr preferRelativeResize="0"/>
          <p:nvPr/>
        </p:nvPicPr>
        <p:blipFill rotWithShape="1">
          <a:blip r:embed="rId3">
            <a:alphaModFix/>
          </a:blip>
          <a:srcRect t="13669" r="8187" b="36143"/>
          <a:stretch/>
        </p:blipFill>
        <p:spPr>
          <a:xfrm>
            <a:off x="34517" y="2924133"/>
            <a:ext cx="2791794" cy="1209001"/>
          </a:xfrm>
          <a:prstGeom prst="rect">
            <a:avLst/>
          </a:prstGeom>
          <a:noFill/>
          <a:ln>
            <a:noFill/>
          </a:ln>
        </p:spPr>
      </p:pic>
      <p:pic>
        <p:nvPicPr>
          <p:cNvPr id="196" name="Google Shape;196;p9"/>
          <p:cNvPicPr preferRelativeResize="0"/>
          <p:nvPr/>
        </p:nvPicPr>
        <p:blipFill rotWithShape="1">
          <a:blip r:embed="rId4">
            <a:alphaModFix/>
          </a:blip>
          <a:srcRect/>
          <a:stretch/>
        </p:blipFill>
        <p:spPr>
          <a:xfrm>
            <a:off x="2978173" y="2086140"/>
            <a:ext cx="6004201" cy="3177548"/>
          </a:xfrm>
          <a:prstGeom prst="rect">
            <a:avLst/>
          </a:prstGeom>
          <a:noFill/>
          <a:ln>
            <a:noFill/>
          </a:ln>
        </p:spPr>
      </p:pic>
      <p:sp>
        <p:nvSpPr>
          <p:cNvPr id="197" name="Google Shape;197;p9"/>
          <p:cNvSpPr txBox="1"/>
          <p:nvPr/>
        </p:nvSpPr>
        <p:spPr>
          <a:xfrm>
            <a:off x="-4158" y="1167947"/>
            <a:ext cx="2868133" cy="1718897"/>
          </a:xfrm>
          <a:prstGeom prst="rect">
            <a:avLst/>
          </a:prstGeom>
          <a:solidFill>
            <a:srgbClr val="F2F2F2"/>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1. Calculates economic impact and endogenous land-use change of GTAP-AEZ with 300+ AEZ/Region combinations</a:t>
            </a:r>
            <a:endParaRPr/>
          </a:p>
        </p:txBody>
      </p:sp>
      <p:pic>
        <p:nvPicPr>
          <p:cNvPr id="198" name="Google Shape;198;p9"/>
          <p:cNvPicPr preferRelativeResize="0"/>
          <p:nvPr/>
        </p:nvPicPr>
        <p:blipFill rotWithShape="1">
          <a:blip r:embed="rId5">
            <a:alphaModFix/>
          </a:blip>
          <a:srcRect r="49469"/>
          <a:stretch/>
        </p:blipFill>
        <p:spPr>
          <a:xfrm>
            <a:off x="488709" y="4163013"/>
            <a:ext cx="1848887" cy="2181125"/>
          </a:xfrm>
          <a:prstGeom prst="rect">
            <a:avLst/>
          </a:prstGeom>
          <a:noFill/>
          <a:ln>
            <a:noFill/>
          </a:ln>
        </p:spPr>
      </p:pic>
      <p:sp>
        <p:nvSpPr>
          <p:cNvPr id="199" name="Google Shape;199;p9"/>
          <p:cNvSpPr txBox="1"/>
          <p:nvPr/>
        </p:nvSpPr>
        <p:spPr>
          <a:xfrm>
            <a:off x="310993" y="6344138"/>
            <a:ext cx="2240280" cy="44445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1200"/>
              <a:buFont typeface="Arial"/>
              <a:buNone/>
            </a:pPr>
            <a:r>
              <a:rPr lang="en-US" sz="1200" b="1" i="0" u="none" strike="noStrike" cap="none">
                <a:solidFill>
                  <a:schemeClr val="dk1"/>
                </a:solidFill>
                <a:latin typeface="Calibri"/>
                <a:ea typeface="Calibri"/>
                <a:cs typeface="Calibri"/>
                <a:sym typeface="Calibri"/>
              </a:rPr>
              <a:t>Land Supply curves parameterized for each AEZ</a:t>
            </a:r>
            <a:endParaRPr/>
          </a:p>
        </p:txBody>
      </p:sp>
      <p:cxnSp>
        <p:nvCxnSpPr>
          <p:cNvPr id="200" name="Google Shape;200;p9"/>
          <p:cNvCxnSpPr/>
          <p:nvPr/>
        </p:nvCxnSpPr>
        <p:spPr>
          <a:xfrm rot="10800000" flipH="1">
            <a:off x="2337596" y="3964781"/>
            <a:ext cx="1022348" cy="2379357"/>
          </a:xfrm>
          <a:prstGeom prst="straightConnector1">
            <a:avLst/>
          </a:prstGeom>
          <a:noFill/>
          <a:ln w="9525" cap="flat" cmpd="sng">
            <a:solidFill>
              <a:schemeClr val="accent2"/>
            </a:solidFill>
            <a:prstDash val="solid"/>
            <a:miter lim="800000"/>
            <a:headEnd type="none" w="sm" len="sm"/>
            <a:tailEnd type="none" w="sm" len="sm"/>
          </a:ln>
        </p:spPr>
      </p:cxnSp>
      <p:cxnSp>
        <p:nvCxnSpPr>
          <p:cNvPr id="201" name="Google Shape;201;p9"/>
          <p:cNvCxnSpPr/>
          <p:nvPr/>
        </p:nvCxnSpPr>
        <p:spPr>
          <a:xfrm rot="10800000">
            <a:off x="2831306" y="3067050"/>
            <a:ext cx="469107" cy="442913"/>
          </a:xfrm>
          <a:prstGeom prst="straightConnector1">
            <a:avLst/>
          </a:prstGeom>
          <a:noFill/>
          <a:ln w="9525" cap="flat" cmpd="sng">
            <a:solidFill>
              <a:schemeClr val="accent2"/>
            </a:solidFill>
            <a:prstDash val="solid"/>
            <a:miter lim="800000"/>
            <a:headEnd type="none" w="sm" len="sm"/>
            <a:tailEnd type="none" w="sm" len="sm"/>
          </a:ln>
        </p:spPr>
      </p:cxnSp>
      <p:sp>
        <p:nvSpPr>
          <p:cNvPr id="202" name="Google Shape;202;p9"/>
          <p:cNvSpPr txBox="1"/>
          <p:nvPr/>
        </p:nvSpPr>
        <p:spPr>
          <a:xfrm>
            <a:off x="1" y="208280"/>
            <a:ext cx="12192000" cy="504849"/>
          </a:xfrm>
          <a:prstGeom prst="rect">
            <a:avLst/>
          </a:prstGeom>
          <a:solidFill>
            <a:srgbClr val="DDEAF6"/>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000"/>
              <a:buFont typeface="Calibri"/>
              <a:buNone/>
            </a:pPr>
            <a:r>
              <a:rPr lang="en-US" sz="3000" b="1" i="0" u="none" strike="noStrike" cap="none">
                <a:solidFill>
                  <a:schemeClr val="dk1"/>
                </a:solidFill>
                <a:latin typeface="Calibri"/>
                <a:ea typeface="Calibri"/>
                <a:cs typeface="Calibri"/>
                <a:sym typeface="Calibri"/>
              </a:rPr>
              <a:t>Step 1: Projecting the economy (including land-use change)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0"/>
          <p:cNvSpPr/>
          <p:nvPr/>
        </p:nvSpPr>
        <p:spPr>
          <a:xfrm>
            <a:off x="7018739" y="3640918"/>
            <a:ext cx="4192185" cy="3158209"/>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09" name="Google Shape;209;p10"/>
          <p:cNvSpPr/>
          <p:nvPr/>
        </p:nvSpPr>
        <p:spPr>
          <a:xfrm>
            <a:off x="2668196" y="3640918"/>
            <a:ext cx="4192185" cy="3151862"/>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10" name="Google Shape;210;p10"/>
          <p:cNvSpPr txBox="1">
            <a:spLocks noGrp="1"/>
          </p:cNvSpPr>
          <p:nvPr>
            <p:ph type="title"/>
          </p:nvPr>
        </p:nvSpPr>
        <p:spPr>
          <a:xfrm>
            <a:off x="0" y="714376"/>
            <a:ext cx="2001520" cy="97640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en-US" dirty="0"/>
              <a:t>GTAP</a:t>
            </a:r>
            <a:endParaRPr dirty="0"/>
          </a:p>
        </p:txBody>
      </p:sp>
      <p:sp>
        <p:nvSpPr>
          <p:cNvPr id="211" name="Google Shape;211;p10"/>
          <p:cNvSpPr txBox="1">
            <a:spLocks noGrp="1"/>
          </p:cNvSpPr>
          <p:nvPr>
            <p:ph type="body" idx="1"/>
          </p:nvPr>
        </p:nvSpPr>
        <p:spPr>
          <a:xfrm>
            <a:off x="74228" y="1690777"/>
            <a:ext cx="2119837"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000"/>
              <a:buNone/>
            </a:pPr>
            <a:r>
              <a:rPr lang="en-US" sz="2000"/>
              <a:t>Global Trade Analysis Project</a:t>
            </a:r>
            <a:endParaRPr/>
          </a:p>
        </p:txBody>
      </p:sp>
      <p:sp>
        <p:nvSpPr>
          <p:cNvPr id="212" name="Google Shape;212;p10"/>
          <p:cNvSpPr txBox="1"/>
          <p:nvPr/>
        </p:nvSpPr>
        <p:spPr>
          <a:xfrm>
            <a:off x="7776568" y="3763523"/>
            <a:ext cx="2676525"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dirty="0">
                <a:solidFill>
                  <a:schemeClr val="dk1"/>
                </a:solidFill>
                <a:latin typeface="Calibri"/>
                <a:ea typeface="Calibri"/>
                <a:cs typeface="Calibri"/>
                <a:sym typeface="Calibri"/>
              </a:rPr>
              <a:t>GTAP computable general equilibrium (CGE) model</a:t>
            </a:r>
            <a:endParaRPr dirty="0"/>
          </a:p>
          <a:p>
            <a:pPr marL="0" marR="0" lvl="0" indent="0" algn="l" rtl="0">
              <a:spcBef>
                <a:spcPts val="0"/>
              </a:spcBef>
              <a:spcAft>
                <a:spcPts val="0"/>
              </a:spcAft>
              <a:buNone/>
            </a:pPr>
            <a:endParaRPr sz="1800" b="1" dirty="0">
              <a:solidFill>
                <a:schemeClr val="dk1"/>
              </a:solidFill>
              <a:latin typeface="Calibri"/>
              <a:ea typeface="Calibri"/>
              <a:cs typeface="Calibri"/>
              <a:sym typeface="Calibri"/>
            </a:endParaRPr>
          </a:p>
        </p:txBody>
      </p:sp>
      <p:sp>
        <p:nvSpPr>
          <p:cNvPr id="213" name="Google Shape;213;p10"/>
          <p:cNvSpPr txBox="1"/>
          <p:nvPr/>
        </p:nvSpPr>
        <p:spPr>
          <a:xfrm>
            <a:off x="2958001" y="4393072"/>
            <a:ext cx="3566623" cy="2385268"/>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Standardized, harmonized, curated and comparable database of key economic indicators.</a:t>
            </a:r>
            <a:endParaRPr dirty="0"/>
          </a:p>
          <a:p>
            <a:pPr marL="285750" marR="0" lvl="0" indent="-285750" algn="l" rtl="0">
              <a:spcBef>
                <a:spcPts val="60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160 regions, 65 sectors, 5 years (v.11): 2004, 2007, 2011, 2014, 2017</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214" name="Google Shape;214;p10"/>
          <p:cNvSpPr txBox="1"/>
          <p:nvPr/>
        </p:nvSpPr>
        <p:spPr>
          <a:xfrm>
            <a:off x="3749390" y="3765570"/>
            <a:ext cx="202979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GTAP database</a:t>
            </a:r>
            <a:endParaRPr dirty="0"/>
          </a:p>
          <a:p>
            <a:pPr marL="0" marR="0" lvl="0" indent="0" algn="l" rtl="0">
              <a:spcBef>
                <a:spcPts val="0"/>
              </a:spcBef>
              <a:spcAft>
                <a:spcPts val="0"/>
              </a:spcAft>
              <a:buNone/>
            </a:pPr>
            <a:endParaRPr sz="1800" b="1" dirty="0">
              <a:solidFill>
                <a:schemeClr val="dk1"/>
              </a:solidFill>
              <a:latin typeface="Calibri"/>
              <a:ea typeface="Calibri"/>
              <a:cs typeface="Calibri"/>
              <a:sym typeface="Calibri"/>
            </a:endParaRPr>
          </a:p>
        </p:txBody>
      </p:sp>
      <p:sp>
        <p:nvSpPr>
          <p:cNvPr id="215" name="Google Shape;215;p10"/>
          <p:cNvSpPr txBox="1"/>
          <p:nvPr/>
        </p:nvSpPr>
        <p:spPr>
          <a:xfrm>
            <a:off x="2557462" y="208704"/>
            <a:ext cx="9139237" cy="341632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Founded in 1992 one of our team members, Tom Hertel </a:t>
            </a:r>
            <a:endParaRPr dirty="0"/>
          </a:p>
          <a:p>
            <a:pPr marL="285750" marR="0" lvl="0" indent="-28575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Publicly funded with core support from GTAP Consortium (33 members)</a:t>
            </a:r>
            <a:endParaRPr dirty="0"/>
          </a:p>
          <a:p>
            <a:pPr marL="742950" marR="0" lvl="1" indent="-285750" algn="l" rtl="0">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International: World Bank, ADB, IDB, OECD, UNECA, UNESCWA, UNCTAD, WTO, IFPRI, FAO, IFPRI, EU Commission, etc.</a:t>
            </a:r>
            <a:endParaRPr dirty="0"/>
          </a:p>
          <a:p>
            <a:pPr marL="742950" marR="0" lvl="1" indent="-285750" algn="l" rtl="0">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National: Canada, Japan, Germany, Netherlands, UK, United States, China</a:t>
            </a:r>
            <a:endParaRPr dirty="0"/>
          </a:p>
          <a:p>
            <a:pPr marL="285750" marR="0" lvl="0" indent="-28575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20,000+ members from 174 countries </a:t>
            </a:r>
            <a:endParaRPr dirty="0"/>
          </a:p>
          <a:p>
            <a:pPr marL="285750" marR="0" lvl="0" indent="-285750" algn="l" rtl="0">
              <a:spcBef>
                <a:spcPts val="0"/>
              </a:spcBef>
              <a:spcAft>
                <a:spcPts val="0"/>
              </a:spcAft>
              <a:buClr>
                <a:schemeClr val="dk1"/>
              </a:buClr>
              <a:buSzPts val="2400"/>
              <a:buFont typeface="Arial"/>
              <a:buChar char="•"/>
            </a:pPr>
            <a:r>
              <a:rPr lang="en-US" sz="2400" b="1" dirty="0">
                <a:solidFill>
                  <a:schemeClr val="dk1"/>
                </a:solidFill>
                <a:latin typeface="Calibri"/>
                <a:ea typeface="Calibri"/>
                <a:cs typeface="Calibri"/>
                <a:sym typeface="Calibri"/>
              </a:rPr>
              <a:t>Two distinct components:</a:t>
            </a:r>
            <a:endParaRPr dirty="0"/>
          </a:p>
        </p:txBody>
      </p:sp>
      <p:pic>
        <p:nvPicPr>
          <p:cNvPr id="216" name="Google Shape;216;p10"/>
          <p:cNvPicPr preferRelativeResize="0"/>
          <p:nvPr/>
        </p:nvPicPr>
        <p:blipFill rotWithShape="1">
          <a:blip r:embed="rId3">
            <a:alphaModFix/>
          </a:blip>
          <a:srcRect/>
          <a:stretch/>
        </p:blipFill>
        <p:spPr>
          <a:xfrm>
            <a:off x="7941575" y="4377233"/>
            <a:ext cx="2176276" cy="240110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animBg="1"/>
      <p:bldP spid="209" grpId="0" animBg="1"/>
      <p:bldP spid="212" grpId="0"/>
      <p:bldP spid="213" grpId="0"/>
      <p:bldP spid="2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1"/>
          <p:cNvSpPr txBox="1">
            <a:spLocks noGrp="1"/>
          </p:cNvSpPr>
          <p:nvPr>
            <p:ph type="title"/>
          </p:nvPr>
        </p:nvSpPr>
        <p:spPr>
          <a:xfrm>
            <a:off x="277090" y="18255"/>
            <a:ext cx="11791179" cy="94232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What are CGEs?</a:t>
            </a:r>
            <a:endParaRPr dirty="0"/>
          </a:p>
        </p:txBody>
      </p:sp>
      <p:sp>
        <p:nvSpPr>
          <p:cNvPr id="222" name="Google Shape;222;p11"/>
          <p:cNvSpPr txBox="1">
            <a:spLocks noGrp="1"/>
          </p:cNvSpPr>
          <p:nvPr>
            <p:ph type="body" idx="1"/>
          </p:nvPr>
        </p:nvSpPr>
        <p:spPr>
          <a:xfrm>
            <a:off x="277089" y="960582"/>
            <a:ext cx="6388271" cy="5754254"/>
          </a:xfrm>
          <a:prstGeom prst="rect">
            <a:avLst/>
          </a:prstGeom>
          <a:noFill/>
          <a:ln>
            <a:noFill/>
          </a:ln>
        </p:spPr>
        <p:txBody>
          <a:bodyPr spcFirstLastPara="1" wrap="square" lIns="91425" tIns="45700" rIns="91425" bIns="45700" anchor="t" anchorCtr="0">
            <a:normAutofit lnSpcReduction="10000"/>
          </a:bodyPr>
          <a:lstStyle/>
          <a:p>
            <a:pPr marL="228600" lvl="0" indent="-279400" algn="l" rtl="0">
              <a:lnSpc>
                <a:spcPct val="90000"/>
              </a:lnSpc>
              <a:spcBef>
                <a:spcPts val="0"/>
              </a:spcBef>
              <a:spcAft>
                <a:spcPts val="0"/>
              </a:spcAft>
              <a:buClr>
                <a:schemeClr val="dk1"/>
              </a:buClr>
              <a:buSzPts val="4400"/>
              <a:buChar char="•"/>
            </a:pPr>
            <a:r>
              <a:rPr lang="en-US" sz="4400" b="1" dirty="0"/>
              <a:t>C</a:t>
            </a:r>
            <a:r>
              <a:rPr lang="en-US" dirty="0"/>
              <a:t>omputable</a:t>
            </a:r>
            <a:endParaRPr dirty="0"/>
          </a:p>
          <a:p>
            <a:pPr marL="685800" lvl="1" indent="-228600">
              <a:buSzPts val="2400"/>
            </a:pPr>
            <a:r>
              <a:rPr lang="en-US" dirty="0"/>
              <a:t>Can actually be computed in finite time</a:t>
            </a:r>
          </a:p>
          <a:p>
            <a:pPr marL="685800" lvl="1" indent="-228600" algn="l" rtl="0">
              <a:lnSpc>
                <a:spcPct val="90000"/>
              </a:lnSpc>
              <a:spcBef>
                <a:spcPts val="500"/>
              </a:spcBef>
              <a:spcAft>
                <a:spcPts val="0"/>
              </a:spcAft>
              <a:buClr>
                <a:schemeClr val="dk1"/>
              </a:buClr>
              <a:buSzPts val="2400"/>
              <a:buChar char="•"/>
            </a:pPr>
            <a:r>
              <a:rPr lang="en-US" dirty="0"/>
              <a:t>Sufficiently detailed (65 sectors,  160 regions, 25 input factors, etc.) </a:t>
            </a:r>
          </a:p>
          <a:p>
            <a:pPr marL="685800" lvl="1" indent="-228600" algn="l" rtl="0">
              <a:lnSpc>
                <a:spcPct val="90000"/>
              </a:lnSpc>
              <a:spcBef>
                <a:spcPts val="500"/>
              </a:spcBef>
              <a:spcAft>
                <a:spcPts val="0"/>
              </a:spcAft>
              <a:buClr>
                <a:schemeClr val="dk1"/>
              </a:buClr>
              <a:buSzPts val="2400"/>
              <a:buChar char="•"/>
            </a:pPr>
            <a:r>
              <a:rPr lang="en-US" dirty="0"/>
              <a:t>Linked to real world data (I/O, SNAs, SEEA)</a:t>
            </a:r>
            <a:endParaRPr dirty="0"/>
          </a:p>
          <a:p>
            <a:pPr marL="228600" lvl="0" indent="-279400" algn="l" rtl="0">
              <a:lnSpc>
                <a:spcPct val="90000"/>
              </a:lnSpc>
              <a:spcBef>
                <a:spcPts val="1000"/>
              </a:spcBef>
              <a:spcAft>
                <a:spcPts val="0"/>
              </a:spcAft>
              <a:buClr>
                <a:schemeClr val="dk1"/>
              </a:buClr>
              <a:buSzPts val="4400"/>
              <a:buChar char="•"/>
            </a:pPr>
            <a:r>
              <a:rPr lang="en-US" sz="4400" b="1" dirty="0"/>
              <a:t>G</a:t>
            </a:r>
            <a:r>
              <a:rPr lang="en-US" dirty="0"/>
              <a:t>eneral</a:t>
            </a:r>
            <a:endParaRPr dirty="0"/>
          </a:p>
          <a:p>
            <a:pPr marL="685800" lvl="1" indent="-228600" algn="l" rtl="0">
              <a:lnSpc>
                <a:spcPct val="90000"/>
              </a:lnSpc>
              <a:spcBef>
                <a:spcPts val="500"/>
              </a:spcBef>
              <a:spcAft>
                <a:spcPts val="0"/>
              </a:spcAft>
              <a:buClr>
                <a:schemeClr val="dk1"/>
              </a:buClr>
              <a:buSzPts val="2400"/>
              <a:buChar char="•"/>
            </a:pPr>
            <a:r>
              <a:rPr lang="en-US" dirty="0"/>
              <a:t>ALL parts of the economy interact</a:t>
            </a:r>
            <a:endParaRPr dirty="0"/>
          </a:p>
          <a:p>
            <a:pPr marL="685800" lvl="1" indent="-228600" algn="l" rtl="0">
              <a:lnSpc>
                <a:spcPct val="90000"/>
              </a:lnSpc>
              <a:spcBef>
                <a:spcPts val="500"/>
              </a:spcBef>
              <a:spcAft>
                <a:spcPts val="0"/>
              </a:spcAft>
              <a:buClr>
                <a:schemeClr val="dk1"/>
              </a:buClr>
              <a:buSzPts val="2400"/>
              <a:buChar char="•"/>
            </a:pPr>
            <a:r>
              <a:rPr lang="en-US" dirty="0"/>
              <a:t>Circular flow of products and payments through interlinked domestic and international markets</a:t>
            </a:r>
            <a:endParaRPr dirty="0"/>
          </a:p>
          <a:p>
            <a:pPr marL="228600" lvl="0" indent="-279400" algn="l" rtl="0">
              <a:lnSpc>
                <a:spcPct val="90000"/>
              </a:lnSpc>
              <a:spcBef>
                <a:spcPts val="1000"/>
              </a:spcBef>
              <a:spcAft>
                <a:spcPts val="0"/>
              </a:spcAft>
              <a:buClr>
                <a:schemeClr val="dk1"/>
              </a:buClr>
              <a:buSzPts val="4400"/>
              <a:buChar char="•"/>
            </a:pPr>
            <a:r>
              <a:rPr lang="en-US" sz="4400" b="1" dirty="0"/>
              <a:t>E</a:t>
            </a:r>
            <a:r>
              <a:rPr lang="en-US" dirty="0"/>
              <a:t>quilibrium</a:t>
            </a:r>
            <a:endParaRPr dirty="0"/>
          </a:p>
          <a:p>
            <a:pPr marL="685800" lvl="1" indent="-228600" algn="l" rtl="0">
              <a:lnSpc>
                <a:spcPct val="90000"/>
              </a:lnSpc>
              <a:spcBef>
                <a:spcPts val="500"/>
              </a:spcBef>
              <a:spcAft>
                <a:spcPts val="0"/>
              </a:spcAft>
              <a:buClr>
                <a:schemeClr val="dk1"/>
              </a:buClr>
              <a:buSzPts val="2400"/>
              <a:buChar char="•"/>
            </a:pPr>
            <a:r>
              <a:rPr lang="en-US" dirty="0"/>
              <a:t>Producers maximize profit, consumers maximize utility. Prices adjust so that supply equals demand. </a:t>
            </a:r>
            <a:endParaRPr dirty="0"/>
          </a:p>
        </p:txBody>
      </p:sp>
      <p:pic>
        <p:nvPicPr>
          <p:cNvPr id="2" name="Picture 1">
            <a:extLst>
              <a:ext uri="{FF2B5EF4-FFF2-40B4-BE49-F238E27FC236}">
                <a16:creationId xmlns:a16="http://schemas.microsoft.com/office/drawing/2014/main" id="{9682157D-4DCD-7ED7-7049-EF6EBEBA8E11}"/>
              </a:ext>
            </a:extLst>
          </p:cNvPr>
          <p:cNvPicPr>
            <a:picLocks noChangeAspect="1"/>
          </p:cNvPicPr>
          <p:nvPr/>
        </p:nvPicPr>
        <p:blipFill>
          <a:blip r:embed="rId3"/>
          <a:stretch>
            <a:fillRect/>
          </a:stretch>
        </p:blipFill>
        <p:spPr>
          <a:xfrm>
            <a:off x="6665360" y="760402"/>
            <a:ext cx="5526640" cy="60975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2">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12"/>
          <p:cNvPicPr preferRelativeResize="0"/>
          <p:nvPr/>
        </p:nvPicPr>
        <p:blipFill rotWithShape="1">
          <a:blip r:embed="rId3">
            <a:alphaModFix/>
          </a:blip>
          <a:srcRect t="13670" b="34216"/>
          <a:stretch/>
        </p:blipFill>
        <p:spPr>
          <a:xfrm>
            <a:off x="4678951" y="1349828"/>
            <a:ext cx="7513049" cy="3101856"/>
          </a:xfrm>
          <a:prstGeom prst="rect">
            <a:avLst/>
          </a:prstGeom>
          <a:noFill/>
          <a:ln>
            <a:noFill/>
          </a:ln>
        </p:spPr>
      </p:pic>
      <p:sp>
        <p:nvSpPr>
          <p:cNvPr id="229" name="Google Shape;229;p12"/>
          <p:cNvSpPr txBox="1">
            <a:spLocks noGrp="1"/>
          </p:cNvSpPr>
          <p:nvPr>
            <p:ph type="title"/>
          </p:nvPr>
        </p:nvSpPr>
        <p:spPr>
          <a:xfrm>
            <a:off x="120318" y="120317"/>
            <a:ext cx="10070430" cy="90720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GTAP-AEZ: </a:t>
            </a:r>
            <a:r>
              <a:rPr lang="en-US" dirty="0" err="1"/>
              <a:t>Agro</a:t>
            </a:r>
            <a:r>
              <a:rPr lang="en-US" dirty="0"/>
              <a:t>-Ecological Zones</a:t>
            </a:r>
            <a:endParaRPr dirty="0"/>
          </a:p>
        </p:txBody>
      </p:sp>
      <p:sp>
        <p:nvSpPr>
          <p:cNvPr id="230" name="Google Shape;230;p12"/>
          <p:cNvSpPr txBox="1">
            <a:spLocks noGrp="1"/>
          </p:cNvSpPr>
          <p:nvPr>
            <p:ph type="body" idx="1"/>
          </p:nvPr>
        </p:nvSpPr>
        <p:spPr>
          <a:xfrm>
            <a:off x="120317" y="1251284"/>
            <a:ext cx="4809492" cy="5510463"/>
          </a:xfrm>
          <a:prstGeom prst="rect">
            <a:avLst/>
          </a:prstGeom>
          <a:noFill/>
          <a:ln>
            <a:noFill/>
          </a:ln>
        </p:spPr>
        <p:txBody>
          <a:bodyPr spcFirstLastPara="1" wrap="square" lIns="91425" tIns="45700" rIns="91425" bIns="45700" anchor="t" anchorCtr="0">
            <a:normAutofit/>
          </a:bodyPr>
          <a:lstStyle/>
          <a:p>
            <a:pPr marL="228600" indent="-228600">
              <a:spcBef>
                <a:spcPts val="500"/>
              </a:spcBef>
              <a:buSzPts val="2400"/>
            </a:pPr>
            <a:r>
              <a:rPr lang="en-US" dirty="0"/>
              <a:t>Splits the world into 18 zones based on</a:t>
            </a:r>
          </a:p>
          <a:p>
            <a:pPr marL="685800" lvl="1" indent="-228600">
              <a:buSzPts val="2400"/>
            </a:pPr>
            <a:r>
              <a:rPr lang="en-US" dirty="0"/>
              <a:t>Climatic zones (arid—humid)</a:t>
            </a:r>
          </a:p>
          <a:p>
            <a:pPr marL="685800" lvl="1" indent="-228600">
              <a:buSzPts val="2400"/>
            </a:pPr>
            <a:r>
              <a:rPr lang="en-US" dirty="0"/>
              <a:t>Growing period (shorter—longer)</a:t>
            </a:r>
          </a:p>
          <a:p>
            <a:pPr marL="228600" indent="-228600">
              <a:buSzPts val="2400"/>
            </a:pPr>
            <a:r>
              <a:rPr lang="en-US" dirty="0"/>
              <a:t>Combined with GTAP regions to have 1000+ Region-AEZ zones</a:t>
            </a:r>
          </a:p>
          <a:p>
            <a:pPr marL="228600" lvl="0" indent="-228600" algn="l" rtl="0">
              <a:lnSpc>
                <a:spcPct val="90000"/>
              </a:lnSpc>
              <a:spcBef>
                <a:spcPts val="1000"/>
              </a:spcBef>
              <a:spcAft>
                <a:spcPts val="0"/>
              </a:spcAft>
              <a:buClr>
                <a:schemeClr val="dk1"/>
              </a:buClr>
              <a:buSzPts val="2800"/>
              <a:buChar char="•"/>
            </a:pPr>
            <a:r>
              <a:rPr lang="en-US" dirty="0"/>
              <a:t>Each zone uniquely defines a stock of land available for each production activity</a:t>
            </a: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pic>
        <p:nvPicPr>
          <p:cNvPr id="2" name="Google Shape;228;p12">
            <a:extLst>
              <a:ext uri="{FF2B5EF4-FFF2-40B4-BE49-F238E27FC236}">
                <a16:creationId xmlns:a16="http://schemas.microsoft.com/office/drawing/2014/main" id="{DF2052E0-BCF6-1A2E-BB90-CB757D0848DF}"/>
              </a:ext>
            </a:extLst>
          </p:cNvPr>
          <p:cNvPicPr preferRelativeResize="0"/>
          <p:nvPr/>
        </p:nvPicPr>
        <p:blipFill rotWithShape="1">
          <a:blip r:embed="rId3">
            <a:alphaModFix/>
          </a:blip>
          <a:srcRect t="72963" r="68015" b="1"/>
          <a:stretch/>
        </p:blipFill>
        <p:spPr>
          <a:xfrm>
            <a:off x="9077506" y="4548128"/>
            <a:ext cx="2867227" cy="192008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0">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DE340-AFC8-4A27-95B1-3A5016EE98B2}"/>
              </a:ext>
            </a:extLst>
          </p:cNvPr>
          <p:cNvSpPr>
            <a:spLocks noGrp="1"/>
          </p:cNvSpPr>
          <p:nvPr>
            <p:ph type="title"/>
          </p:nvPr>
        </p:nvSpPr>
        <p:spPr>
          <a:xfrm>
            <a:off x="322218" y="1"/>
            <a:ext cx="11535954" cy="972456"/>
          </a:xfrm>
        </p:spPr>
        <p:txBody>
          <a:bodyPr/>
          <a:lstStyle/>
          <a:p>
            <a:r>
              <a:rPr lang="en-US" dirty="0"/>
              <a:t>AEZ-specific production structure</a:t>
            </a:r>
          </a:p>
        </p:txBody>
      </p:sp>
      <p:pic>
        <p:nvPicPr>
          <p:cNvPr id="6" name="Picture 5">
            <a:extLst>
              <a:ext uri="{FF2B5EF4-FFF2-40B4-BE49-F238E27FC236}">
                <a16:creationId xmlns:a16="http://schemas.microsoft.com/office/drawing/2014/main" id="{93ABA749-A4F4-47A3-B9D2-1334967A5C8E}"/>
              </a:ext>
            </a:extLst>
          </p:cNvPr>
          <p:cNvPicPr>
            <a:picLocks noChangeAspect="1"/>
          </p:cNvPicPr>
          <p:nvPr/>
        </p:nvPicPr>
        <p:blipFill rotWithShape="1">
          <a:blip r:embed="rId3"/>
          <a:srcRect t="7465" b="54323"/>
          <a:stretch/>
        </p:blipFill>
        <p:spPr>
          <a:xfrm>
            <a:off x="4847200" y="1171872"/>
            <a:ext cx="7344800" cy="2169572"/>
          </a:xfrm>
          <a:prstGeom prst="rect">
            <a:avLst/>
          </a:prstGeom>
        </p:spPr>
      </p:pic>
      <mc:AlternateContent xmlns:mc="http://schemas.openxmlformats.org/markup-compatibility/2006" xmlns:a14="http://schemas.microsoft.com/office/drawing/2010/main">
        <mc:Choice Requires="a14">
          <p:sp>
            <p:nvSpPr>
              <p:cNvPr id="4" name="Google Shape;230;p12">
                <a:extLst>
                  <a:ext uri="{FF2B5EF4-FFF2-40B4-BE49-F238E27FC236}">
                    <a16:creationId xmlns:a16="http://schemas.microsoft.com/office/drawing/2014/main" id="{7E268BA4-329D-9920-DFDD-16CCBC087974}"/>
                  </a:ext>
                </a:extLst>
              </p:cNvPr>
              <p:cNvSpPr txBox="1">
                <a:spLocks/>
              </p:cNvSpPr>
              <p:nvPr/>
            </p:nvSpPr>
            <p:spPr>
              <a:xfrm>
                <a:off x="104503" y="972458"/>
                <a:ext cx="4824548" cy="588554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228600">
                  <a:spcBef>
                    <a:spcPts val="0"/>
                  </a:spcBef>
                  <a:buSzPts val="2800"/>
                </a:pPr>
                <a:r>
                  <a:rPr lang="en-US" dirty="0"/>
                  <a:t>Like many such models, the production function is a Constant-Elasticity of Transformation (CET) or Substitution (CES) function </a:t>
                </a:r>
              </a:p>
              <a:p>
                <a:pPr marL="228600" indent="-228600">
                  <a:spcBef>
                    <a:spcPts val="0"/>
                  </a:spcBef>
                  <a:buSzPts val="2800"/>
                </a:pPr>
                <a:endParaRPr lang="en-US" dirty="0"/>
              </a:p>
              <a:p>
                <a:pPr marL="228600" indent="-228600">
                  <a:spcBef>
                    <a:spcPts val="0"/>
                  </a:spcBef>
                  <a:buSzPts val="2800"/>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𝑖</m:t>
                        </m:r>
                      </m:sub>
                    </m:sSub>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nary>
                              <m:naryPr>
                                <m:chr m:val="∑"/>
                                <m:limLoc m:val="subSup"/>
                                <m:supHide m:val="on"/>
                                <m:ctrlPr>
                                  <a:rPr lang="en-US" b="0" i="1" smtClean="0">
                                    <a:latin typeface="Cambria Math" panose="02040503050406030204" pitchFamily="18" charset="0"/>
                                  </a:rPr>
                                </m:ctrlPr>
                              </m:naryPr>
                              <m:sub>
                                <m:r>
                                  <m:rPr>
                                    <m:brk m:alnAt="9"/>
                                  </m:rPr>
                                  <a:rPr lang="en-US" b="0" i="1" smtClean="0">
                                    <a:latin typeface="Cambria Math" panose="02040503050406030204" pitchFamily="18" charset="0"/>
                                  </a:rPr>
                                  <m:t>𝑗</m:t>
                                </m:r>
                              </m:sub>
                              <m:sup/>
                              <m:e>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smtClean="0">
                                        <a:latin typeface="Cambria Math" panose="02040503050406030204" pitchFamily="18" charset="0"/>
                                      </a:rPr>
                                      <m:t>𝑗</m:t>
                                    </m:r>
                                  </m:sub>
                                </m:sSub>
                                <m:sSubSup>
                                  <m:sSubSupPr>
                                    <m:ctrlPr>
                                      <a:rPr lang="en-US" b="0" i="1" smtClean="0">
                                        <a:latin typeface="Cambria Math" panose="02040503050406030204" pitchFamily="18" charset="0"/>
                                      </a:rPr>
                                    </m:ctrlPr>
                                  </m:sSubSupPr>
                                  <m:e>
                                    <m:r>
                                      <a:rPr lang="en-US" i="1">
                                        <a:latin typeface="Cambria Math" panose="02040503050406030204" pitchFamily="18" charset="0"/>
                                      </a:rPr>
                                      <m:t>𝑥</m:t>
                                    </m:r>
                                  </m:e>
                                  <m:sub>
                                    <m:r>
                                      <a:rPr lang="en-US" i="1">
                                        <a:latin typeface="Cambria Math" panose="02040503050406030204" pitchFamily="18" charset="0"/>
                                      </a:rPr>
                                      <m:t>𝑗</m:t>
                                    </m:r>
                                  </m:sub>
                                  <m:sup>
                                    <m:f>
                                      <m:fPr>
                                        <m:ctrlPr>
                                          <a:rPr lang="en-US" b="0" i="1" smtClean="0">
                                            <a:solidFill>
                                              <a:srgbClr val="FF0000"/>
                                            </a:solidFill>
                                            <a:latin typeface="Cambria Math" panose="02040503050406030204" pitchFamily="18" charset="0"/>
                                          </a:rPr>
                                        </m:ctrlPr>
                                      </m:fPr>
                                      <m:num>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𝜎</m:t>
                                            </m:r>
                                          </m:e>
                                          <m:sub>
                                            <m:r>
                                              <a:rPr lang="en-US" b="0" i="1" smtClean="0">
                                                <a:solidFill>
                                                  <a:srgbClr val="FF0000"/>
                                                </a:solidFill>
                                                <a:latin typeface="Cambria Math" panose="02040503050406030204" pitchFamily="18" charset="0"/>
                                              </a:rPr>
                                              <m:t>𝑗</m:t>
                                            </m:r>
                                          </m:sub>
                                        </m:sSub>
                                        <m:r>
                                          <a:rPr lang="en-US" b="0" i="1" smtClean="0">
                                            <a:solidFill>
                                              <a:srgbClr val="FF0000"/>
                                            </a:solidFill>
                                            <a:latin typeface="Cambria Math" panose="02040503050406030204" pitchFamily="18" charset="0"/>
                                          </a:rPr>
                                          <m:t>+1</m:t>
                                        </m:r>
                                      </m:num>
                                      <m:den>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𝜎</m:t>
                                            </m:r>
                                          </m:e>
                                          <m:sub>
                                            <m:r>
                                              <a:rPr lang="en-US" b="0" i="1" smtClean="0">
                                                <a:solidFill>
                                                  <a:srgbClr val="FF0000"/>
                                                </a:solidFill>
                                                <a:latin typeface="Cambria Math" panose="02040503050406030204" pitchFamily="18" charset="0"/>
                                              </a:rPr>
                                              <m:t>𝑗</m:t>
                                            </m:r>
                                          </m:sub>
                                        </m:sSub>
                                      </m:den>
                                    </m:f>
                                  </m:sup>
                                </m:sSubSup>
                              </m:e>
                            </m:nary>
                          </m:e>
                        </m:d>
                      </m:e>
                      <m:sup>
                        <m:f>
                          <m:fPr>
                            <m:ctrlPr>
                              <a:rPr lang="en-US" b="0" i="1" smtClean="0">
                                <a:solidFill>
                                  <a:srgbClr val="FF0000"/>
                                </a:solidFill>
                                <a:latin typeface="Cambria Math" panose="02040503050406030204" pitchFamily="18" charset="0"/>
                              </a:rPr>
                            </m:ctrlPr>
                          </m:fPr>
                          <m:num>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𝜎</m:t>
                                </m:r>
                              </m:e>
                              <m:sub>
                                <m:r>
                                  <a:rPr lang="en-US" b="0" i="1" smtClean="0">
                                    <a:solidFill>
                                      <a:srgbClr val="FF0000"/>
                                    </a:solidFill>
                                    <a:latin typeface="Cambria Math" panose="02040503050406030204" pitchFamily="18" charset="0"/>
                                  </a:rPr>
                                  <m:t>𝑗</m:t>
                                </m:r>
                              </m:sub>
                            </m:sSub>
                          </m:num>
                          <m:den>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𝜎</m:t>
                                </m:r>
                              </m:e>
                              <m:sub>
                                <m:r>
                                  <a:rPr lang="en-US" b="0" i="1" smtClean="0">
                                    <a:solidFill>
                                      <a:srgbClr val="FF0000"/>
                                    </a:solidFill>
                                    <a:latin typeface="Cambria Math" panose="02040503050406030204" pitchFamily="18" charset="0"/>
                                  </a:rPr>
                                  <m:t>𝑗</m:t>
                                </m:r>
                              </m:sub>
                            </m:sSub>
                            <m:r>
                              <a:rPr lang="en-US" b="0" i="1" smtClean="0">
                                <a:solidFill>
                                  <a:srgbClr val="FF0000"/>
                                </a:solidFill>
                                <a:latin typeface="Cambria Math" panose="02040503050406030204" pitchFamily="18" charset="0"/>
                              </a:rPr>
                              <m:t>+1</m:t>
                            </m:r>
                          </m:den>
                        </m:f>
                      </m:sup>
                    </m:sSup>
                  </m:oMath>
                </a14:m>
                <a:endParaRPr lang="en-US" dirty="0"/>
              </a:p>
              <a:p>
                <a:pPr marL="685800" lvl="1" indent="-228600">
                  <a:spcBef>
                    <a:spcPts val="0"/>
                  </a:spcBef>
                  <a:buSzPts val="2800"/>
                </a:pPr>
                <a:endParaRPr lang="en-US" dirty="0"/>
              </a:p>
              <a:p>
                <a:pPr marL="685800" lvl="1" indent="-228600">
                  <a:spcBef>
                    <a:spcPts val="0"/>
                  </a:spcBef>
                  <a:buSzPts val="2800"/>
                </a:pPr>
                <a:r>
                  <a:rPr lang="en-US" dirty="0"/>
                  <a:t>Firms optimally choose among inputs </a:t>
                </a:r>
                <a14:m>
                  <m:oMath xmlns:m="http://schemas.openxmlformats.org/officeDocument/2006/math">
                    <m:r>
                      <a:rPr lang="en-US" i="1">
                        <a:latin typeface="Cambria Math" panose="02040503050406030204" pitchFamily="18" charset="0"/>
                      </a:rPr>
                      <m:t>𝑗</m:t>
                    </m:r>
                  </m:oMath>
                </a14:m>
                <a:r>
                  <a:rPr lang="en-US" dirty="0"/>
                  <a:t> to produce output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𝑖</m:t>
                        </m:r>
                      </m:sub>
                    </m:sSub>
                  </m:oMath>
                </a14:m>
                <a:endParaRPr lang="en-US" dirty="0"/>
              </a:p>
              <a:p>
                <a:pPr marL="685800" lvl="1" indent="-228600">
                  <a:spcBef>
                    <a:spcPts val="0"/>
                  </a:spcBef>
                  <a:buSzPts val="2800"/>
                </a:pPr>
                <a:r>
                  <a:rPr lang="en-US" dirty="0"/>
                  <a:t>Sigma captures the </a:t>
                </a:r>
                <a:r>
                  <a:rPr lang="en-US" dirty="0">
                    <a:solidFill>
                      <a:srgbClr val="FF0000"/>
                    </a:solidFill>
                  </a:rPr>
                  <a:t>elasticity</a:t>
                </a:r>
                <a:r>
                  <a:rPr lang="en-US" dirty="0"/>
                  <a:t> (technically is the MRT/MRS) between the different inputs</a:t>
                </a:r>
              </a:p>
              <a:p>
                <a:pPr marL="228600" indent="-50800">
                  <a:buSzPts val="2800"/>
                  <a:buFont typeface="Arial"/>
                  <a:buNone/>
                </a:pPr>
                <a:endParaRPr lang="en-US" dirty="0"/>
              </a:p>
            </p:txBody>
          </p:sp>
        </mc:Choice>
        <mc:Fallback xmlns="">
          <p:sp>
            <p:nvSpPr>
              <p:cNvPr id="4" name="Google Shape;230;p12">
                <a:extLst>
                  <a:ext uri="{FF2B5EF4-FFF2-40B4-BE49-F238E27FC236}">
                    <a16:creationId xmlns:a16="http://schemas.microsoft.com/office/drawing/2014/main" id="{7E268BA4-329D-9920-DFDD-16CCBC087974}"/>
                  </a:ext>
                </a:extLst>
              </p:cNvPr>
              <p:cNvSpPr txBox="1">
                <a:spLocks noRot="1" noChangeAspect="1" noMove="1" noResize="1" noEditPoints="1" noAdjustHandles="1" noChangeArrowheads="1" noChangeShapeType="1" noTextEdit="1"/>
              </p:cNvSpPr>
              <p:nvPr/>
            </p:nvSpPr>
            <p:spPr>
              <a:xfrm>
                <a:off x="104503" y="972458"/>
                <a:ext cx="4824548" cy="5885542"/>
              </a:xfrm>
              <a:prstGeom prst="rect">
                <a:avLst/>
              </a:prstGeom>
              <a:blipFill>
                <a:blip r:embed="rId4"/>
                <a:stretch>
                  <a:fillRect l="-2273" t="-1762"/>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02354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DE340-AFC8-4A27-95B1-3A5016EE98B2}"/>
              </a:ext>
            </a:extLst>
          </p:cNvPr>
          <p:cNvSpPr>
            <a:spLocks noGrp="1"/>
          </p:cNvSpPr>
          <p:nvPr>
            <p:ph type="title"/>
          </p:nvPr>
        </p:nvSpPr>
        <p:spPr>
          <a:xfrm>
            <a:off x="322218" y="1"/>
            <a:ext cx="11535954" cy="972456"/>
          </a:xfrm>
        </p:spPr>
        <p:txBody>
          <a:bodyPr/>
          <a:lstStyle/>
          <a:p>
            <a:r>
              <a:rPr lang="en-US" dirty="0"/>
              <a:t>AEZ-specific production structure</a:t>
            </a:r>
          </a:p>
        </p:txBody>
      </p:sp>
      <p:pic>
        <p:nvPicPr>
          <p:cNvPr id="6" name="Picture 5">
            <a:extLst>
              <a:ext uri="{FF2B5EF4-FFF2-40B4-BE49-F238E27FC236}">
                <a16:creationId xmlns:a16="http://schemas.microsoft.com/office/drawing/2014/main" id="{93ABA749-A4F4-47A3-B9D2-1334967A5C8E}"/>
              </a:ext>
            </a:extLst>
          </p:cNvPr>
          <p:cNvPicPr>
            <a:picLocks noChangeAspect="1"/>
          </p:cNvPicPr>
          <p:nvPr/>
        </p:nvPicPr>
        <p:blipFill rotWithShape="1">
          <a:blip r:embed="rId3"/>
          <a:srcRect t="7465" b="54323"/>
          <a:stretch/>
        </p:blipFill>
        <p:spPr>
          <a:xfrm>
            <a:off x="4847200" y="1171872"/>
            <a:ext cx="7344800" cy="2169572"/>
          </a:xfrm>
          <a:prstGeom prst="rect">
            <a:avLst/>
          </a:prstGeom>
        </p:spPr>
      </p:pic>
      <mc:AlternateContent xmlns:mc="http://schemas.openxmlformats.org/markup-compatibility/2006" xmlns:a14="http://schemas.microsoft.com/office/drawing/2010/main">
        <mc:Choice Requires="a14">
          <p:sp>
            <p:nvSpPr>
              <p:cNvPr id="4" name="Google Shape;230;p12">
                <a:extLst>
                  <a:ext uri="{FF2B5EF4-FFF2-40B4-BE49-F238E27FC236}">
                    <a16:creationId xmlns:a16="http://schemas.microsoft.com/office/drawing/2014/main" id="{7E268BA4-329D-9920-DFDD-16CCBC087974}"/>
                  </a:ext>
                </a:extLst>
              </p:cNvPr>
              <p:cNvSpPr txBox="1">
                <a:spLocks/>
              </p:cNvSpPr>
              <p:nvPr/>
            </p:nvSpPr>
            <p:spPr>
              <a:xfrm>
                <a:off x="78378" y="972458"/>
                <a:ext cx="4572000" cy="588554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228600">
                  <a:spcBef>
                    <a:spcPts val="0"/>
                  </a:spcBef>
                  <a:buSzPts val="2800"/>
                </a:pPr>
                <a:r>
                  <a:rPr lang="en-US" dirty="0"/>
                  <a:t>To add realism, GTAP-AEZ uses nested production functions </a:t>
                </a:r>
              </a:p>
              <a:p>
                <a:pPr marL="228600" indent="-228600">
                  <a:spcBef>
                    <a:spcPts val="0"/>
                  </a:spcBef>
                  <a:buSzPts val="2800"/>
                </a:pPr>
                <a:r>
                  <a:rPr lang="en-US" dirty="0"/>
                  <a:t>Further elasticities determine which inputs are used in each nest</a:t>
                </a:r>
              </a:p>
              <a:p>
                <a:pPr marL="685800" lvl="1" indent="-228600">
                  <a:spcBef>
                    <a:spcPts val="0"/>
                  </a:spcBef>
                  <a:buSzPts val="2800"/>
                </a:pPr>
                <a:r>
                  <a:rPr lang="en-US" dirty="0"/>
                  <a:t>We calculate </a:t>
                </a:r>
                <a14:m>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𝜎</m:t>
                        </m:r>
                      </m:e>
                      <m:sub>
                        <m:r>
                          <a:rPr lang="en-US" b="0" i="1" smtClean="0">
                            <a:solidFill>
                              <a:srgbClr val="FF0000"/>
                            </a:solidFill>
                            <a:latin typeface="Cambria Math" panose="02040503050406030204" pitchFamily="18" charset="0"/>
                          </a:rPr>
                          <m:t>𝐴𝐸𝑍</m:t>
                        </m:r>
                      </m:sub>
                    </m:sSub>
                  </m:oMath>
                </a14:m>
                <a:r>
                  <a:rPr lang="en-US" dirty="0">
                    <a:solidFill>
                      <a:srgbClr val="FF0000"/>
                    </a:solidFill>
                  </a:rPr>
                  <a:t> </a:t>
                </a:r>
                <a:r>
                  <a:rPr lang="en-US" dirty="0"/>
                  <a:t>values for land in each zone</a:t>
                </a:r>
              </a:p>
              <a:p>
                <a:pPr marL="685800" lvl="1" indent="-228600">
                  <a:spcBef>
                    <a:spcPts val="0"/>
                  </a:spcBef>
                  <a:buSzPts val="2800"/>
                </a:pPr>
                <a:r>
                  <a:rPr lang="en-US" dirty="0"/>
                  <a:t>Based on detailed spatial data</a:t>
                </a:r>
              </a:p>
              <a:p>
                <a:pPr marL="228600" indent="-228600">
                  <a:spcBef>
                    <a:spcPts val="0"/>
                  </a:spcBef>
                  <a:buSzPts val="2800"/>
                </a:pPr>
                <a:endParaRPr lang="en-US" dirty="0"/>
              </a:p>
              <a:p>
                <a:pPr marL="228600" indent="-50800">
                  <a:buSzPts val="2800"/>
                  <a:buFont typeface="Arial"/>
                  <a:buNone/>
                </a:pPr>
                <a:endParaRPr lang="en-US" dirty="0"/>
              </a:p>
              <a:p>
                <a:pPr marL="228600" indent="-50800">
                  <a:buSzPts val="2800"/>
                  <a:buFont typeface="Arial"/>
                  <a:buNone/>
                </a:pPr>
                <a:endParaRPr lang="en-US" dirty="0"/>
              </a:p>
            </p:txBody>
          </p:sp>
        </mc:Choice>
        <mc:Fallback xmlns="">
          <p:sp>
            <p:nvSpPr>
              <p:cNvPr id="4" name="Google Shape;230;p12">
                <a:extLst>
                  <a:ext uri="{FF2B5EF4-FFF2-40B4-BE49-F238E27FC236}">
                    <a16:creationId xmlns:a16="http://schemas.microsoft.com/office/drawing/2014/main" id="{7E268BA4-329D-9920-DFDD-16CCBC087974}"/>
                  </a:ext>
                </a:extLst>
              </p:cNvPr>
              <p:cNvSpPr txBox="1">
                <a:spLocks noRot="1" noChangeAspect="1" noMove="1" noResize="1" noEditPoints="1" noAdjustHandles="1" noChangeArrowheads="1" noChangeShapeType="1" noTextEdit="1"/>
              </p:cNvSpPr>
              <p:nvPr/>
            </p:nvSpPr>
            <p:spPr>
              <a:xfrm>
                <a:off x="78378" y="972458"/>
                <a:ext cx="4572000" cy="5885542"/>
              </a:xfrm>
              <a:prstGeom prst="rect">
                <a:avLst/>
              </a:prstGeom>
              <a:blipFill>
                <a:blip r:embed="rId4"/>
                <a:stretch>
                  <a:fillRect l="-2400" t="-1762" r="-667"/>
                </a:stretch>
              </a:blipFill>
              <a:ln>
                <a:noFill/>
              </a:ln>
            </p:spPr>
            <p:txBody>
              <a:bodyPr/>
              <a:lstStyle/>
              <a:p>
                <a:r>
                  <a:rPr lang="en-US">
                    <a:noFill/>
                  </a:rPr>
                  <a:t> </a:t>
                </a:r>
              </a:p>
            </p:txBody>
          </p:sp>
        </mc:Fallback>
      </mc:AlternateContent>
      <p:pic>
        <p:nvPicPr>
          <p:cNvPr id="7" name="Picture 6">
            <a:extLst>
              <a:ext uri="{FF2B5EF4-FFF2-40B4-BE49-F238E27FC236}">
                <a16:creationId xmlns:a16="http://schemas.microsoft.com/office/drawing/2014/main" id="{89D34DEB-1280-CD70-C174-AE69908ADFD6}"/>
              </a:ext>
            </a:extLst>
          </p:cNvPr>
          <p:cNvPicPr>
            <a:picLocks noChangeAspect="1"/>
          </p:cNvPicPr>
          <p:nvPr/>
        </p:nvPicPr>
        <p:blipFill rotWithShape="1">
          <a:blip r:embed="rId3"/>
          <a:srcRect t="45550" b="-1"/>
          <a:stretch/>
        </p:blipFill>
        <p:spPr>
          <a:xfrm>
            <a:off x="4847200" y="3341444"/>
            <a:ext cx="7344800" cy="3091542"/>
          </a:xfrm>
          <a:prstGeom prst="rect">
            <a:avLst/>
          </a:prstGeom>
        </p:spPr>
      </p:pic>
      <p:pic>
        <p:nvPicPr>
          <p:cNvPr id="9" name="Google Shape;238;p13">
            <a:extLst>
              <a:ext uri="{FF2B5EF4-FFF2-40B4-BE49-F238E27FC236}">
                <a16:creationId xmlns:a16="http://schemas.microsoft.com/office/drawing/2014/main" id="{7A033B6D-0684-B4DA-7143-279DC8DCDF12}"/>
              </a:ext>
            </a:extLst>
          </p:cNvPr>
          <p:cNvPicPr preferRelativeResize="0"/>
          <p:nvPr/>
        </p:nvPicPr>
        <p:blipFill rotWithShape="1">
          <a:blip r:embed="rId5">
            <a:alphaModFix/>
          </a:blip>
          <a:srcRect t="36626" b="24887"/>
          <a:stretch/>
        </p:blipFill>
        <p:spPr>
          <a:xfrm>
            <a:off x="840165" y="4887215"/>
            <a:ext cx="3048425" cy="1660849"/>
          </a:xfrm>
          <a:prstGeom prst="rect">
            <a:avLst/>
          </a:prstGeom>
          <a:noFill/>
          <a:ln>
            <a:noFill/>
          </a:ln>
          <a:effectLst>
            <a:outerShdw blurRad="292100" dist="139700" dir="2700000" algn="tl" rotWithShape="0">
              <a:srgbClr val="333333">
                <a:alpha val="64705"/>
              </a:srgbClr>
            </a:outerShdw>
          </a:effectLst>
        </p:spPr>
      </p:pic>
    </p:spTree>
    <p:extLst>
      <p:ext uri="{BB962C8B-B14F-4D97-AF65-F5344CB8AC3E}">
        <p14:creationId xmlns:p14="http://schemas.microsoft.com/office/powerpoint/2010/main" val="327138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Brace 11">
            <a:extLst>
              <a:ext uri="{FF2B5EF4-FFF2-40B4-BE49-F238E27FC236}">
                <a16:creationId xmlns:a16="http://schemas.microsoft.com/office/drawing/2014/main" id="{B1066949-B6CE-15BD-5C7C-29FF8E773E35}"/>
              </a:ext>
            </a:extLst>
          </p:cNvPr>
          <p:cNvSpPr/>
          <p:nvPr/>
        </p:nvSpPr>
        <p:spPr>
          <a:xfrm rot="5400000">
            <a:off x="3174392" y="4997380"/>
            <a:ext cx="369330" cy="213910"/>
          </a:xfrm>
          <a:prstGeom prst="righ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3BEAFFE-68FA-6137-51BB-E7AA706B879F}"/>
                  </a:ext>
                </a:extLst>
              </p:cNvPr>
              <p:cNvSpPr txBox="1"/>
              <p:nvPr/>
            </p:nvSpPr>
            <p:spPr>
              <a:xfrm>
                <a:off x="3561266" y="5851826"/>
                <a:ext cx="8280716" cy="773930"/>
              </a:xfrm>
              <a:prstGeom prst="rect">
                <a:avLst/>
              </a:prstGeom>
              <a:noFill/>
            </p:spPr>
            <p:txBody>
              <a:bodyPr wrap="square" rtlCol="0">
                <a:spAutoFit/>
              </a:bodyPr>
              <a:lstStyle/>
              <a:p>
                <a:r>
                  <a:rPr lang="en-US" sz="2400" b="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𝑙𝑎𝑛𝑑</m:t>
                        </m:r>
                      </m:sub>
                    </m:sSub>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𝑙𝑎𝑛𝑑</m:t>
                            </m:r>
                          </m:sub>
                        </m:sSub>
                      </m:e>
                    </m:d>
                    <m:r>
                      <a:rPr lang="en-US" sz="2400" b="0" i="1" smtClean="0">
                        <a:latin typeface="Cambria Math" panose="02040503050406030204" pitchFamily="18" charset="0"/>
                      </a:rPr>
                      <m:t>=</m:t>
                    </m:r>
                    <m:r>
                      <a:rPr lang="en-US" sz="2400" b="0" i="1" smtClean="0">
                        <a:latin typeface="Cambria Math" panose="02040503050406030204" pitchFamily="18" charset="0"/>
                      </a:rPr>
                      <m:t>𝑀𝑎𝑥𝐿𝑎𝑛𝑑𝐴𝑣𝑎𝑖𝑙𝑎𝑏𝑙𝑒</m:t>
                    </m:r>
                    <m:r>
                      <a:rPr lang="en-US" sz="2400" b="0" i="1" smtClean="0">
                        <a:latin typeface="Cambria Math" panose="02040503050406030204" pitchFamily="18" charset="0"/>
                      </a:rPr>
                      <m:t> −</m:t>
                    </m:r>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𝛼</m:t>
                                </m:r>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𝑙𝑎𝑛𝑑</m:t>
                                    </m:r>
                                  </m:sub>
                                </m:sSub>
                              </m:den>
                            </m:f>
                          </m:e>
                        </m:d>
                      </m:e>
                      <m:sup>
                        <m:r>
                          <a:rPr lang="en-US" sz="2400" b="0" i="1" smtClean="0">
                            <a:latin typeface="Cambria Math" panose="02040503050406030204" pitchFamily="18" charset="0"/>
                          </a:rPr>
                          <m:t>𝛽</m:t>
                        </m:r>
                      </m:sup>
                    </m:sSup>
                  </m:oMath>
                </a14:m>
                <a:endParaRPr lang="en-US" sz="2400" dirty="0"/>
              </a:p>
            </p:txBody>
          </p:sp>
        </mc:Choice>
        <mc:Fallback xmlns="">
          <p:sp>
            <p:nvSpPr>
              <p:cNvPr id="14" name="TextBox 13">
                <a:extLst>
                  <a:ext uri="{FF2B5EF4-FFF2-40B4-BE49-F238E27FC236}">
                    <a16:creationId xmlns:a16="http://schemas.microsoft.com/office/drawing/2014/main" id="{E3BEAFFE-68FA-6137-51BB-E7AA706B879F}"/>
                  </a:ext>
                </a:extLst>
              </p:cNvPr>
              <p:cNvSpPr txBox="1">
                <a:spLocks noRot="1" noChangeAspect="1" noMove="1" noResize="1" noEditPoints="1" noAdjustHandles="1" noChangeArrowheads="1" noChangeShapeType="1" noTextEdit="1"/>
              </p:cNvSpPr>
              <p:nvPr/>
            </p:nvSpPr>
            <p:spPr>
              <a:xfrm>
                <a:off x="3561266" y="5851826"/>
                <a:ext cx="8280716" cy="773930"/>
              </a:xfrm>
              <a:prstGeom prst="rect">
                <a:avLst/>
              </a:prstGeom>
              <a:blipFill>
                <a:blip r:embed="rId2"/>
                <a:stretch>
                  <a:fillRect/>
                </a:stretch>
              </a:blipFill>
            </p:spPr>
            <p:txBody>
              <a:bodyPr/>
              <a:lstStyle/>
              <a:p>
                <a:r>
                  <a:rPr lang="en-US">
                    <a:noFill/>
                  </a:rPr>
                  <a:t> </a:t>
                </a:r>
              </a:p>
            </p:txBody>
          </p:sp>
        </mc:Fallback>
      </mc:AlternateContent>
      <p:sp>
        <p:nvSpPr>
          <p:cNvPr id="5" name="Google Shape;230;p12">
            <a:extLst>
              <a:ext uri="{FF2B5EF4-FFF2-40B4-BE49-F238E27FC236}">
                <a16:creationId xmlns:a16="http://schemas.microsoft.com/office/drawing/2014/main" id="{DDEA47A5-481A-4EAA-38F3-67765816A56D}"/>
              </a:ext>
            </a:extLst>
          </p:cNvPr>
          <p:cNvSpPr txBox="1">
            <a:spLocks/>
          </p:cNvSpPr>
          <p:nvPr/>
        </p:nvSpPr>
        <p:spPr>
          <a:xfrm>
            <a:off x="324081" y="1325466"/>
            <a:ext cx="11277601" cy="269721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228600">
              <a:spcBef>
                <a:spcPts val="0"/>
              </a:spcBef>
              <a:buSzPts val="2800"/>
            </a:pPr>
            <a:r>
              <a:rPr lang="en-US" dirty="0"/>
              <a:t>The standard AEZ model assumes the amount of land is fixed</a:t>
            </a:r>
          </a:p>
          <a:p>
            <a:pPr marL="685800" lvl="1" indent="-228600">
              <a:spcBef>
                <a:spcPts val="0"/>
              </a:spcBef>
              <a:buSzPts val="2800"/>
            </a:pPr>
            <a:r>
              <a:rPr lang="en-US" dirty="0"/>
              <a:t>Sectors can compete over its use, like any other input, but the total amount cannot increase</a:t>
            </a:r>
          </a:p>
          <a:p>
            <a:pPr marL="228600" indent="-228600">
              <a:spcBef>
                <a:spcPts val="0"/>
              </a:spcBef>
              <a:buSzPts val="2800"/>
            </a:pPr>
            <a:r>
              <a:rPr lang="en-US" dirty="0"/>
              <a:t>This greatly limited analysis of land-use change (agricultural expansion).</a:t>
            </a:r>
          </a:p>
          <a:p>
            <a:pPr marL="228600" indent="-228600">
              <a:spcBef>
                <a:spcPts val="0"/>
              </a:spcBef>
              <a:buSzPts val="2800"/>
            </a:pPr>
            <a:r>
              <a:rPr lang="en-US" dirty="0"/>
              <a:t>We created a new version of GTAP-AEZ in which the land-supply functions determine </a:t>
            </a:r>
            <a:r>
              <a:rPr lang="en-US" b="1" dirty="0"/>
              <a:t>endogenously</a:t>
            </a:r>
            <a:r>
              <a:rPr lang="en-US" dirty="0"/>
              <a:t> how much land the economy will use</a:t>
            </a:r>
          </a:p>
          <a:p>
            <a:pPr marL="228600" indent="-50800">
              <a:buSzPts val="2800"/>
              <a:buFont typeface="Arial"/>
              <a:buNone/>
            </a:pPr>
            <a:endParaRPr lang="en-US" dirty="0"/>
          </a:p>
        </p:txBody>
      </p:sp>
      <p:sp>
        <p:nvSpPr>
          <p:cNvPr id="3" name="Title 2"/>
          <p:cNvSpPr>
            <a:spLocks noGrp="1"/>
          </p:cNvSpPr>
          <p:nvPr>
            <p:ph type="title"/>
          </p:nvPr>
        </p:nvSpPr>
        <p:spPr>
          <a:xfrm>
            <a:off x="148046" y="206585"/>
            <a:ext cx="11205754" cy="923487"/>
          </a:xfrm>
        </p:spPr>
        <p:txBody>
          <a:bodyPr>
            <a:normAutofit fontScale="90000"/>
          </a:bodyPr>
          <a:lstStyle/>
          <a:p>
            <a:r>
              <a:rPr lang="en-US" dirty="0"/>
              <a:t>New version of GTAP-AEZ with endogenous land expansion</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2C6D624-7B3A-00A8-D7F3-6F25CE7A1874}"/>
                  </a:ext>
                </a:extLst>
              </p:cNvPr>
              <p:cNvSpPr txBox="1"/>
              <p:nvPr/>
            </p:nvSpPr>
            <p:spPr>
              <a:xfrm>
                <a:off x="92215" y="3617625"/>
                <a:ext cx="5658708" cy="147598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𝑌</m:t>
                          </m:r>
                        </m:e>
                        <m:sub>
                          <m:r>
                            <a:rPr lang="en-US" sz="2800" b="0" i="1" smtClean="0">
                              <a:latin typeface="Cambria Math" panose="02040503050406030204" pitchFamily="18" charset="0"/>
                            </a:rPr>
                            <m:t>𝑖</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𝐴</m:t>
                          </m:r>
                        </m:e>
                        <m:sub>
                          <m:r>
                            <a:rPr lang="en-US" sz="2800" b="0" i="1" smtClean="0">
                              <a:latin typeface="Cambria Math" panose="02040503050406030204" pitchFamily="18" charset="0"/>
                            </a:rPr>
                            <m:t>𝑖</m:t>
                          </m:r>
                        </m:sub>
                      </m:sSub>
                      <m:sSup>
                        <m:sSupPr>
                          <m:ctrlPr>
                            <a:rPr lang="en-US" sz="2800" b="0" i="1" smtClean="0">
                              <a:latin typeface="Cambria Math" panose="02040503050406030204" pitchFamily="18" charset="0"/>
                            </a:rPr>
                          </m:ctrlPr>
                        </m:sSupPr>
                        <m:e>
                          <m:d>
                            <m:dPr>
                              <m:ctrlPr>
                                <a:rPr lang="en-US" sz="2800" b="0" i="1" smtClean="0">
                                  <a:latin typeface="Cambria Math" panose="02040503050406030204" pitchFamily="18" charset="0"/>
                                </a:rPr>
                              </m:ctrlPr>
                            </m:dPr>
                            <m:e>
                              <m:nary>
                                <m:naryPr>
                                  <m:chr m:val="∑"/>
                                  <m:limLoc m:val="subSup"/>
                                  <m:supHide m:val="on"/>
                                  <m:ctrlPr>
                                    <a:rPr lang="en-US" sz="2800" b="0" i="1" smtClean="0">
                                      <a:latin typeface="Cambria Math" panose="02040503050406030204" pitchFamily="18" charset="0"/>
                                    </a:rPr>
                                  </m:ctrlPr>
                                </m:naryPr>
                                <m:sub>
                                  <m:r>
                                    <m:rPr>
                                      <m:brk m:alnAt="9"/>
                                    </m:rPr>
                                    <a:rPr lang="en-US" sz="2800" b="0" i="1" smtClean="0">
                                      <a:latin typeface="Cambria Math" panose="02040503050406030204" pitchFamily="18" charset="0"/>
                                    </a:rPr>
                                    <m:t>𝑗</m:t>
                                  </m:r>
                                </m:sub>
                                <m:sup/>
                                <m:e>
                                  <m:sSub>
                                    <m:sSubPr>
                                      <m:ctrlPr>
                                        <a:rPr lang="en-US" sz="2800" i="1">
                                          <a:latin typeface="Cambria Math" panose="02040503050406030204" pitchFamily="18" charset="0"/>
                                        </a:rPr>
                                      </m:ctrlPr>
                                    </m:sSubPr>
                                    <m:e>
                                      <m:r>
                                        <a:rPr lang="en-US" sz="2800" i="1">
                                          <a:latin typeface="Cambria Math" panose="02040503050406030204" pitchFamily="18" charset="0"/>
                                        </a:rPr>
                                        <m:t>𝛼</m:t>
                                      </m:r>
                                    </m:e>
                                    <m:sub>
                                      <m:r>
                                        <a:rPr lang="en-US" sz="2800" i="1" smtClean="0">
                                          <a:latin typeface="Cambria Math" panose="02040503050406030204" pitchFamily="18" charset="0"/>
                                        </a:rPr>
                                        <m:t>𝑗</m:t>
                                      </m:r>
                                    </m:sub>
                                  </m:sSub>
                                  <m:sSubSup>
                                    <m:sSubSupPr>
                                      <m:ctrlPr>
                                        <a:rPr lang="en-US" sz="2800" b="0" i="1" smtClean="0">
                                          <a:latin typeface="Cambria Math" panose="02040503050406030204" pitchFamily="18" charset="0"/>
                                        </a:rPr>
                                      </m:ctrlPr>
                                    </m:sSubSupPr>
                                    <m:e>
                                      <m:r>
                                        <a:rPr lang="en-US" sz="2800" i="1">
                                          <a:latin typeface="Cambria Math" panose="02040503050406030204" pitchFamily="18" charset="0"/>
                                        </a:rPr>
                                        <m:t>𝑥</m:t>
                                      </m:r>
                                    </m:e>
                                    <m:sub>
                                      <m:r>
                                        <a:rPr lang="en-US" sz="2800" i="1">
                                          <a:latin typeface="Cambria Math" panose="02040503050406030204" pitchFamily="18" charset="0"/>
                                        </a:rPr>
                                        <m:t>𝑗</m:t>
                                      </m:r>
                                    </m:sub>
                                    <m:sup>
                                      <m:f>
                                        <m:fPr>
                                          <m:ctrlPr>
                                            <a:rPr lang="en-US" sz="2800" b="0" i="1" smtClean="0">
                                              <a:solidFill>
                                                <a:srgbClr val="FF0000"/>
                                              </a:solidFill>
                                              <a:latin typeface="Cambria Math" panose="02040503050406030204" pitchFamily="18" charset="0"/>
                                            </a:rPr>
                                          </m:ctrlPr>
                                        </m:fPr>
                                        <m:num>
                                          <m:sSub>
                                            <m:sSubPr>
                                              <m:ctrlPr>
                                                <a:rPr lang="en-US" sz="2800" b="0" i="1" smtClean="0">
                                                  <a:solidFill>
                                                    <a:srgbClr val="FF0000"/>
                                                  </a:solidFill>
                                                  <a:latin typeface="Cambria Math" panose="02040503050406030204" pitchFamily="18" charset="0"/>
                                                </a:rPr>
                                              </m:ctrlPr>
                                            </m:sSubPr>
                                            <m:e>
                                              <m:r>
                                                <a:rPr lang="en-US" sz="2800" b="0" i="1" smtClean="0">
                                                  <a:solidFill>
                                                    <a:srgbClr val="FF0000"/>
                                                  </a:solidFill>
                                                  <a:latin typeface="Cambria Math" panose="02040503050406030204" pitchFamily="18" charset="0"/>
                                                </a:rPr>
                                                <m:t>𝜎</m:t>
                                              </m:r>
                                            </m:e>
                                            <m:sub>
                                              <m:r>
                                                <a:rPr lang="en-US" sz="2800" b="0" i="1" smtClean="0">
                                                  <a:solidFill>
                                                    <a:srgbClr val="FF0000"/>
                                                  </a:solidFill>
                                                  <a:latin typeface="Cambria Math" panose="02040503050406030204" pitchFamily="18" charset="0"/>
                                                </a:rPr>
                                                <m:t>𝑗</m:t>
                                              </m:r>
                                            </m:sub>
                                          </m:sSub>
                                          <m:r>
                                            <a:rPr lang="en-US" sz="2800" b="0" i="1" smtClean="0">
                                              <a:solidFill>
                                                <a:srgbClr val="FF0000"/>
                                              </a:solidFill>
                                              <a:latin typeface="Cambria Math" panose="02040503050406030204" pitchFamily="18" charset="0"/>
                                            </a:rPr>
                                            <m:t>+1</m:t>
                                          </m:r>
                                        </m:num>
                                        <m:den>
                                          <m:sSub>
                                            <m:sSubPr>
                                              <m:ctrlPr>
                                                <a:rPr lang="en-US" sz="2800" b="0" i="1" smtClean="0">
                                                  <a:solidFill>
                                                    <a:srgbClr val="FF0000"/>
                                                  </a:solidFill>
                                                  <a:latin typeface="Cambria Math" panose="02040503050406030204" pitchFamily="18" charset="0"/>
                                                </a:rPr>
                                              </m:ctrlPr>
                                            </m:sSubPr>
                                            <m:e>
                                              <m:r>
                                                <a:rPr lang="en-US" sz="2800" b="0" i="1" smtClean="0">
                                                  <a:solidFill>
                                                    <a:srgbClr val="FF0000"/>
                                                  </a:solidFill>
                                                  <a:latin typeface="Cambria Math" panose="02040503050406030204" pitchFamily="18" charset="0"/>
                                                </a:rPr>
                                                <m:t>𝜎</m:t>
                                              </m:r>
                                            </m:e>
                                            <m:sub>
                                              <m:r>
                                                <a:rPr lang="en-US" sz="2800" b="0" i="1" smtClean="0">
                                                  <a:solidFill>
                                                    <a:srgbClr val="FF0000"/>
                                                  </a:solidFill>
                                                  <a:latin typeface="Cambria Math" panose="02040503050406030204" pitchFamily="18" charset="0"/>
                                                </a:rPr>
                                                <m:t>𝑗</m:t>
                                              </m:r>
                                            </m:sub>
                                          </m:sSub>
                                        </m:den>
                                      </m:f>
                                    </m:sup>
                                  </m:sSubSup>
                                </m:e>
                              </m:nary>
                            </m:e>
                          </m:d>
                        </m:e>
                        <m:sup>
                          <m:f>
                            <m:fPr>
                              <m:ctrlPr>
                                <a:rPr lang="en-US" sz="2800" b="0" i="1" smtClean="0">
                                  <a:solidFill>
                                    <a:srgbClr val="FF0000"/>
                                  </a:solidFill>
                                  <a:latin typeface="Cambria Math" panose="02040503050406030204" pitchFamily="18" charset="0"/>
                                </a:rPr>
                              </m:ctrlPr>
                            </m:fPr>
                            <m:num>
                              <m:sSub>
                                <m:sSubPr>
                                  <m:ctrlPr>
                                    <a:rPr lang="en-US" sz="2800" b="0" i="1" smtClean="0">
                                      <a:solidFill>
                                        <a:srgbClr val="FF0000"/>
                                      </a:solidFill>
                                      <a:latin typeface="Cambria Math" panose="02040503050406030204" pitchFamily="18" charset="0"/>
                                    </a:rPr>
                                  </m:ctrlPr>
                                </m:sSubPr>
                                <m:e>
                                  <m:r>
                                    <a:rPr lang="en-US" sz="2800" b="0" i="1" smtClean="0">
                                      <a:solidFill>
                                        <a:srgbClr val="FF0000"/>
                                      </a:solidFill>
                                      <a:latin typeface="Cambria Math" panose="02040503050406030204" pitchFamily="18" charset="0"/>
                                    </a:rPr>
                                    <m:t>𝜎</m:t>
                                  </m:r>
                                </m:e>
                                <m:sub>
                                  <m:r>
                                    <a:rPr lang="en-US" sz="2800" b="0" i="1" smtClean="0">
                                      <a:solidFill>
                                        <a:srgbClr val="FF0000"/>
                                      </a:solidFill>
                                      <a:latin typeface="Cambria Math" panose="02040503050406030204" pitchFamily="18" charset="0"/>
                                    </a:rPr>
                                    <m:t>𝑗</m:t>
                                  </m:r>
                                </m:sub>
                              </m:sSub>
                            </m:num>
                            <m:den>
                              <m:sSub>
                                <m:sSubPr>
                                  <m:ctrlPr>
                                    <a:rPr lang="en-US" sz="2800" b="0" i="1" smtClean="0">
                                      <a:solidFill>
                                        <a:srgbClr val="FF0000"/>
                                      </a:solidFill>
                                      <a:latin typeface="Cambria Math" panose="02040503050406030204" pitchFamily="18" charset="0"/>
                                    </a:rPr>
                                  </m:ctrlPr>
                                </m:sSubPr>
                                <m:e>
                                  <m:r>
                                    <a:rPr lang="en-US" sz="2800" b="0" i="1" smtClean="0">
                                      <a:solidFill>
                                        <a:srgbClr val="FF0000"/>
                                      </a:solidFill>
                                      <a:latin typeface="Cambria Math" panose="02040503050406030204" pitchFamily="18" charset="0"/>
                                    </a:rPr>
                                    <m:t>𝜎</m:t>
                                  </m:r>
                                </m:e>
                                <m:sub>
                                  <m:r>
                                    <a:rPr lang="en-US" sz="2800" b="0" i="1" smtClean="0">
                                      <a:solidFill>
                                        <a:srgbClr val="FF0000"/>
                                      </a:solidFill>
                                      <a:latin typeface="Cambria Math" panose="02040503050406030204" pitchFamily="18" charset="0"/>
                                    </a:rPr>
                                    <m:t>𝑗</m:t>
                                  </m:r>
                                </m:sub>
                              </m:sSub>
                              <m:r>
                                <a:rPr lang="en-US" sz="2800" b="0" i="1" smtClean="0">
                                  <a:solidFill>
                                    <a:srgbClr val="FF0000"/>
                                  </a:solidFill>
                                  <a:latin typeface="Cambria Math" panose="02040503050406030204" pitchFamily="18" charset="0"/>
                                </a:rPr>
                                <m:t>+1</m:t>
                              </m:r>
                            </m:den>
                          </m:f>
                        </m:sup>
                      </m:sSup>
                    </m:oMath>
                  </m:oMathPara>
                </a14:m>
                <a:endParaRPr lang="en-US" sz="2800" dirty="0"/>
              </a:p>
            </p:txBody>
          </p:sp>
        </mc:Choice>
        <mc:Fallback xmlns="">
          <p:sp>
            <p:nvSpPr>
              <p:cNvPr id="4" name="TextBox 3">
                <a:extLst>
                  <a:ext uri="{FF2B5EF4-FFF2-40B4-BE49-F238E27FC236}">
                    <a16:creationId xmlns:a16="http://schemas.microsoft.com/office/drawing/2014/main" id="{B2C6D624-7B3A-00A8-D7F3-6F25CE7A1874}"/>
                  </a:ext>
                </a:extLst>
              </p:cNvPr>
              <p:cNvSpPr txBox="1">
                <a:spLocks noRot="1" noChangeAspect="1" noMove="1" noResize="1" noEditPoints="1" noAdjustHandles="1" noChangeArrowheads="1" noChangeShapeType="1" noTextEdit="1"/>
              </p:cNvSpPr>
              <p:nvPr/>
            </p:nvSpPr>
            <p:spPr>
              <a:xfrm>
                <a:off x="92215" y="3617625"/>
                <a:ext cx="5658708" cy="147598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3A94F0F-8AAC-9182-4F35-5F8EBBE6C5CA}"/>
                  </a:ext>
                </a:extLst>
              </p:cNvPr>
              <p:cNvSpPr txBox="1"/>
              <p:nvPr/>
            </p:nvSpPr>
            <p:spPr>
              <a:xfrm>
                <a:off x="3091544" y="5456176"/>
                <a:ext cx="6148250" cy="369332"/>
              </a:xfrm>
              <a:prstGeom prst="rect">
                <a:avLst/>
              </a:prstGeom>
              <a:noFill/>
            </p:spPr>
            <p:txBody>
              <a:bodyPr wrap="square">
                <a:spAutoFit/>
              </a:bodyPr>
              <a:lstStyle/>
              <a:p>
                <a:r>
                  <a:rPr lang="en-US" sz="1800" dirty="0"/>
                  <a:t>For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𝑋</m:t>
                        </m:r>
                      </m:e>
                      <m:sub>
                        <m:r>
                          <a:rPr lang="en-US" sz="1800" b="0" i="1" smtClean="0">
                            <a:latin typeface="Cambria Math" panose="02040503050406030204" pitchFamily="18" charset="0"/>
                          </a:rPr>
                          <m:t>𝑙𝑎𝑛𝑑</m:t>
                        </m:r>
                      </m:sub>
                    </m:sSub>
                  </m:oMath>
                </a14:m>
                <a:r>
                  <a:rPr lang="en-US" sz="1800" dirty="0"/>
                  <a:t>, we calibrate an upward-sloping supply function:</a:t>
                </a:r>
              </a:p>
            </p:txBody>
          </p:sp>
        </mc:Choice>
        <mc:Fallback xmlns="">
          <p:sp>
            <p:nvSpPr>
              <p:cNvPr id="7" name="TextBox 6">
                <a:extLst>
                  <a:ext uri="{FF2B5EF4-FFF2-40B4-BE49-F238E27FC236}">
                    <a16:creationId xmlns:a16="http://schemas.microsoft.com/office/drawing/2014/main" id="{E3A94F0F-8AAC-9182-4F35-5F8EBBE6C5CA}"/>
                  </a:ext>
                </a:extLst>
              </p:cNvPr>
              <p:cNvSpPr txBox="1">
                <a:spLocks noRot="1" noChangeAspect="1" noMove="1" noResize="1" noEditPoints="1" noAdjustHandles="1" noChangeArrowheads="1" noChangeShapeType="1" noTextEdit="1"/>
              </p:cNvSpPr>
              <p:nvPr/>
            </p:nvSpPr>
            <p:spPr>
              <a:xfrm>
                <a:off x="3091544" y="5456176"/>
                <a:ext cx="6148250" cy="369332"/>
              </a:xfrm>
              <a:prstGeom prst="rect">
                <a:avLst/>
              </a:prstGeom>
              <a:blipFill>
                <a:blip r:embed="rId4"/>
                <a:stretch>
                  <a:fillRect l="-793" t="-8197" b="-24590"/>
                </a:stretch>
              </a:blipFill>
            </p:spPr>
            <p:txBody>
              <a:bodyPr/>
              <a:lstStyle/>
              <a:p>
                <a:r>
                  <a:rPr lang="en-US">
                    <a:noFill/>
                  </a:rPr>
                  <a:t> </a:t>
                </a:r>
              </a:p>
            </p:txBody>
          </p:sp>
        </mc:Fallback>
      </mc:AlternateContent>
    </p:spTree>
    <p:extLst>
      <p:ext uri="{BB962C8B-B14F-4D97-AF65-F5344CB8AC3E}">
        <p14:creationId xmlns:p14="http://schemas.microsoft.com/office/powerpoint/2010/main" val="57548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4"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3"/>
          <p:cNvSpPr txBox="1">
            <a:spLocks noGrp="1"/>
          </p:cNvSpPr>
          <p:nvPr>
            <p:ph type="title"/>
          </p:nvPr>
        </p:nvSpPr>
        <p:spPr>
          <a:xfrm>
            <a:off x="228600" y="180475"/>
            <a:ext cx="8098277" cy="151021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Land supply curves graphically</a:t>
            </a:r>
            <a:endParaRPr dirty="0"/>
          </a:p>
        </p:txBody>
      </p:sp>
      <p:sp>
        <p:nvSpPr>
          <p:cNvPr id="236" name="Google Shape;236;p13"/>
          <p:cNvSpPr txBox="1">
            <a:spLocks noGrp="1"/>
          </p:cNvSpPr>
          <p:nvPr>
            <p:ph type="body" idx="1"/>
          </p:nvPr>
        </p:nvSpPr>
        <p:spPr>
          <a:xfrm>
            <a:off x="228600" y="1894781"/>
            <a:ext cx="3344780" cy="4282181"/>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ts val="2800"/>
              <a:buChar char="•"/>
            </a:pPr>
            <a:r>
              <a:rPr lang="en-US" dirty="0"/>
              <a:t>Each AEZ is parameterized based on how much land is available for different methods of production.</a:t>
            </a:r>
            <a:endParaRPr dirty="0"/>
          </a:p>
          <a:p>
            <a:pPr marL="228600" lvl="0" indent="-228600" algn="l" rtl="0">
              <a:lnSpc>
                <a:spcPct val="90000"/>
              </a:lnSpc>
              <a:spcBef>
                <a:spcPts val="1000"/>
              </a:spcBef>
              <a:spcAft>
                <a:spcPts val="0"/>
              </a:spcAft>
              <a:buClr>
                <a:schemeClr val="dk1"/>
              </a:buClr>
              <a:buSzPts val="2800"/>
              <a:buChar char="•"/>
            </a:pPr>
            <a:r>
              <a:rPr lang="en-US" dirty="0"/>
              <a:t>Bringing more land into the economy requires a higher price, rising asymptotically with the limit</a:t>
            </a:r>
            <a:endParaRPr dirty="0"/>
          </a:p>
        </p:txBody>
      </p:sp>
      <p:pic>
        <p:nvPicPr>
          <p:cNvPr id="237" name="Google Shape;237;p13"/>
          <p:cNvPicPr preferRelativeResize="0"/>
          <p:nvPr/>
        </p:nvPicPr>
        <p:blipFill rotWithShape="1">
          <a:blip r:embed="rId3">
            <a:alphaModFix/>
          </a:blip>
          <a:srcRect r="49469"/>
          <a:stretch/>
        </p:blipFill>
        <p:spPr>
          <a:xfrm>
            <a:off x="3865988" y="1894782"/>
            <a:ext cx="4207201" cy="4963218"/>
          </a:xfrm>
          <a:prstGeom prst="rect">
            <a:avLst/>
          </a:prstGeom>
          <a:noFill/>
          <a:ln>
            <a:noFill/>
          </a:ln>
        </p:spPr>
      </p:pic>
      <p:pic>
        <p:nvPicPr>
          <p:cNvPr id="238" name="Google Shape;238;p13"/>
          <p:cNvPicPr preferRelativeResize="0"/>
          <p:nvPr/>
        </p:nvPicPr>
        <p:blipFill rotWithShape="1">
          <a:blip r:embed="rId4">
            <a:alphaModFix/>
          </a:blip>
          <a:srcRect/>
          <a:stretch/>
        </p:blipFill>
        <p:spPr>
          <a:xfrm>
            <a:off x="8619913" y="276225"/>
            <a:ext cx="3048425" cy="4315427"/>
          </a:xfrm>
          <a:prstGeom prst="rect">
            <a:avLst/>
          </a:prstGeom>
          <a:noFill/>
          <a:ln>
            <a:noFill/>
          </a:ln>
          <a:effectLst>
            <a:outerShdw blurRad="292100" dist="139700" dir="2700000" algn="tl" rotWithShape="0">
              <a:srgbClr val="333333">
                <a:alpha val="64705"/>
              </a:srgbClr>
            </a:outerShdw>
          </a:effectLst>
        </p:spPr>
      </p:pic>
      <p:cxnSp>
        <p:nvCxnSpPr>
          <p:cNvPr id="239" name="Google Shape;239;p13"/>
          <p:cNvCxnSpPr>
            <a:cxnSpLocks/>
          </p:cNvCxnSpPr>
          <p:nvPr/>
        </p:nvCxnSpPr>
        <p:spPr>
          <a:xfrm flipH="1">
            <a:off x="7343776" y="2781300"/>
            <a:ext cx="2352674" cy="2171700"/>
          </a:xfrm>
          <a:prstGeom prst="straightConnector1">
            <a:avLst/>
          </a:prstGeom>
          <a:noFill/>
          <a:ln w="34925" cap="flat" cmpd="sng">
            <a:solidFill>
              <a:schemeClr val="accent6"/>
            </a:solidFill>
            <a:prstDash val="solid"/>
            <a:miter lim="800000"/>
            <a:headEnd type="none" w="sm" len="sm"/>
            <a:tailEnd type="triangle" w="med" len="med"/>
          </a:ln>
        </p:spPr>
      </p:cxnSp>
      <p:sp>
        <p:nvSpPr>
          <p:cNvPr id="240" name="Google Shape;240;p13"/>
          <p:cNvSpPr txBox="1"/>
          <p:nvPr/>
        </p:nvSpPr>
        <p:spPr>
          <a:xfrm>
            <a:off x="8619912" y="4810250"/>
            <a:ext cx="3505413" cy="120032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Shape of the curve determined by high-res suitability data.</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Unique for each AEZ.</a:t>
            </a:r>
            <a:endParaRPr/>
          </a:p>
        </p:txBody>
      </p:sp>
    </p:spTree>
    <p:extLst>
      <p:ext uri="{BB962C8B-B14F-4D97-AF65-F5344CB8AC3E}">
        <p14:creationId xmlns:p14="http://schemas.microsoft.com/office/powerpoint/2010/main" val="10980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1E2092-0DC1-691A-48B4-C09C734945AB}"/>
              </a:ext>
            </a:extLst>
          </p:cNvPr>
          <p:cNvSpPr txBox="1"/>
          <p:nvPr/>
        </p:nvSpPr>
        <p:spPr>
          <a:xfrm>
            <a:off x="476250" y="6215900"/>
            <a:ext cx="6096000" cy="311239"/>
          </a:xfrm>
          <a:prstGeom prst="rect">
            <a:avLst/>
          </a:prstGeom>
          <a:noFill/>
        </p:spPr>
        <p:txBody>
          <a:bodyPr wrap="square">
            <a:spAutoFit/>
          </a:bodyPr>
          <a:lstStyle/>
          <a:p>
            <a:pPr>
              <a:lnSpc>
                <a:spcPct val="107000"/>
              </a:lnSpc>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2023 </a:t>
            </a:r>
            <a:r>
              <a:rPr lang="en-US" dirty="0"/>
              <a:t>Justin Andrew Johnson</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0674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4"/>
          <p:cNvSpPr txBox="1">
            <a:spLocks noGrp="1"/>
          </p:cNvSpPr>
          <p:nvPr>
            <p:ph type="title"/>
          </p:nvPr>
        </p:nvSpPr>
        <p:spPr>
          <a:xfrm>
            <a:off x="228600" y="180475"/>
            <a:ext cx="11125200" cy="151021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Necessary to calculate opportunity cost of protecting land</a:t>
            </a:r>
            <a:endParaRPr dirty="0"/>
          </a:p>
        </p:txBody>
      </p:sp>
      <p:sp>
        <p:nvSpPr>
          <p:cNvPr id="246" name="Google Shape;246;p14"/>
          <p:cNvSpPr txBox="1">
            <a:spLocks noGrp="1"/>
          </p:cNvSpPr>
          <p:nvPr>
            <p:ph type="body" idx="1"/>
          </p:nvPr>
        </p:nvSpPr>
        <p:spPr>
          <a:xfrm>
            <a:off x="228600" y="2038350"/>
            <a:ext cx="3344780" cy="4819650"/>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chemeClr val="dk1"/>
              </a:buClr>
              <a:buSzPct val="100000"/>
              <a:buChar char="•"/>
            </a:pPr>
            <a:r>
              <a:rPr lang="en-US" dirty="0"/>
              <a:t>Protecting land (removing it from economic use) shifts the asymptote left</a:t>
            </a:r>
            <a:endParaRPr dirty="0"/>
          </a:p>
          <a:p>
            <a:pPr marL="685800" lvl="1" indent="-228600" algn="l" rtl="0">
              <a:lnSpc>
                <a:spcPct val="90000"/>
              </a:lnSpc>
              <a:spcBef>
                <a:spcPts val="500"/>
              </a:spcBef>
              <a:spcAft>
                <a:spcPts val="0"/>
              </a:spcAft>
              <a:buClr>
                <a:schemeClr val="dk1"/>
              </a:buClr>
              <a:buSzPct val="100000"/>
              <a:buChar char="•"/>
            </a:pPr>
            <a:r>
              <a:rPr lang="en-US" dirty="0"/>
              <a:t>Drives up the price and reduces land conversion</a:t>
            </a:r>
            <a:endParaRPr dirty="0"/>
          </a:p>
          <a:p>
            <a:pPr marL="228600" lvl="0" indent="-228600" algn="l" rtl="0">
              <a:lnSpc>
                <a:spcPct val="90000"/>
              </a:lnSpc>
              <a:spcBef>
                <a:spcPts val="1000"/>
              </a:spcBef>
              <a:spcAft>
                <a:spcPts val="0"/>
              </a:spcAft>
              <a:buClr>
                <a:schemeClr val="dk1"/>
              </a:buClr>
              <a:buSzPct val="100000"/>
              <a:buChar char="•"/>
            </a:pPr>
            <a:r>
              <a:rPr lang="en-US" dirty="0"/>
              <a:t>Critical methodological point: this means that removing land from production is not “free” </a:t>
            </a:r>
            <a:endParaRPr dirty="0"/>
          </a:p>
        </p:txBody>
      </p:sp>
      <p:pic>
        <p:nvPicPr>
          <p:cNvPr id="247" name="Google Shape;247;p14"/>
          <p:cNvPicPr preferRelativeResize="0"/>
          <p:nvPr/>
        </p:nvPicPr>
        <p:blipFill rotWithShape="1">
          <a:blip r:embed="rId3">
            <a:alphaModFix/>
          </a:blip>
          <a:srcRect/>
          <a:stretch/>
        </p:blipFill>
        <p:spPr>
          <a:xfrm>
            <a:off x="3865988" y="1894782"/>
            <a:ext cx="8326012" cy="4963218"/>
          </a:xfrm>
          <a:prstGeom prst="rect">
            <a:avLst/>
          </a:prstGeom>
          <a:noFill/>
          <a:ln>
            <a:noFill/>
          </a:ln>
        </p:spPr>
      </p:pic>
    </p:spTree>
    <p:extLst>
      <p:ext uri="{BB962C8B-B14F-4D97-AF65-F5344CB8AC3E}">
        <p14:creationId xmlns:p14="http://schemas.microsoft.com/office/powerpoint/2010/main" val="213169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65DC3-C717-84A5-2720-B9FA1C75199F}"/>
              </a:ext>
            </a:extLst>
          </p:cNvPr>
          <p:cNvSpPr>
            <a:spLocks noGrp="1"/>
          </p:cNvSpPr>
          <p:nvPr>
            <p:ph type="title"/>
          </p:nvPr>
        </p:nvSpPr>
        <p:spPr/>
        <p:txBody>
          <a:bodyPr/>
          <a:lstStyle/>
          <a:p>
            <a:r>
              <a:rPr lang="en-US" dirty="0"/>
              <a:t>Recursive-Dynamic Reformulation</a:t>
            </a:r>
          </a:p>
        </p:txBody>
      </p:sp>
      <p:sp>
        <p:nvSpPr>
          <p:cNvPr id="3" name="Text Placeholder 2">
            <a:extLst>
              <a:ext uri="{FF2B5EF4-FFF2-40B4-BE49-F238E27FC236}">
                <a16:creationId xmlns:a16="http://schemas.microsoft.com/office/drawing/2014/main" id="{6DBA9A3B-511B-4DCD-234F-DBA47241C38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88975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0366C-9EF2-76A6-59AC-D386AD039E45}"/>
              </a:ext>
            </a:extLst>
          </p:cNvPr>
          <p:cNvSpPr>
            <a:spLocks noGrp="1"/>
          </p:cNvSpPr>
          <p:nvPr>
            <p:ph type="title"/>
          </p:nvPr>
        </p:nvSpPr>
        <p:spPr>
          <a:xfrm>
            <a:off x="287383" y="365125"/>
            <a:ext cx="7104017" cy="1325563"/>
          </a:xfrm>
        </p:spPr>
        <p:txBody>
          <a:bodyPr>
            <a:normAutofit fontScale="90000"/>
          </a:bodyPr>
          <a:lstStyle/>
          <a:p>
            <a:r>
              <a:rPr lang="en-US" dirty="0"/>
              <a:t>The recent PNAS paper used a comparative-static formulation</a:t>
            </a:r>
          </a:p>
        </p:txBody>
      </p:sp>
      <p:sp>
        <p:nvSpPr>
          <p:cNvPr id="3" name="Content Placeholder 2">
            <a:extLst>
              <a:ext uri="{FF2B5EF4-FFF2-40B4-BE49-F238E27FC236}">
                <a16:creationId xmlns:a16="http://schemas.microsoft.com/office/drawing/2014/main" id="{5CEBE973-4C1D-7CD8-DE03-A9E88965ABD2}"/>
              </a:ext>
            </a:extLst>
          </p:cNvPr>
          <p:cNvSpPr>
            <a:spLocks noGrp="1"/>
          </p:cNvSpPr>
          <p:nvPr>
            <p:ph idx="1"/>
          </p:nvPr>
        </p:nvSpPr>
        <p:spPr>
          <a:xfrm>
            <a:off x="347958" y="1837509"/>
            <a:ext cx="6453436" cy="5020491"/>
          </a:xfrm>
        </p:spPr>
        <p:txBody>
          <a:bodyPr>
            <a:normAutofit lnSpcReduction="10000"/>
          </a:bodyPr>
          <a:lstStyle/>
          <a:p>
            <a:r>
              <a:rPr lang="en-US" dirty="0"/>
              <a:t>Greatly limits what can be said on when projecting policies into the future</a:t>
            </a:r>
          </a:p>
          <a:p>
            <a:r>
              <a:rPr lang="en-US" dirty="0"/>
              <a:t>Working with the World Bank’s Changing Wealth of Nations team to switch to a recursive-dynamic formulation</a:t>
            </a:r>
          </a:p>
          <a:p>
            <a:pPr lvl="1"/>
            <a:r>
              <a:rPr lang="en-US" dirty="0"/>
              <a:t>Provide “policy-contingent” estimates of inclusive wealth</a:t>
            </a:r>
          </a:p>
          <a:p>
            <a:r>
              <a:rPr lang="en-US" dirty="0"/>
              <a:t>Relevant to other types of questions, including those related to economic growth, forecasting, and soft/strong versions of substitutability within inclusive wealth</a:t>
            </a:r>
          </a:p>
        </p:txBody>
      </p:sp>
      <p:pic>
        <p:nvPicPr>
          <p:cNvPr id="1030" name="Picture 6" descr="Changing Wealth of Nations 2021: Managing Assets for the Future: World  Bank: 9781464815904: Amazon.com: Books">
            <a:extLst>
              <a:ext uri="{FF2B5EF4-FFF2-40B4-BE49-F238E27FC236}">
                <a16:creationId xmlns:a16="http://schemas.microsoft.com/office/drawing/2014/main" id="{850D7250-C846-87E4-A95D-79C6E1CD8B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0"/>
            <a:ext cx="4800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69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52474" y="1825625"/>
            <a:ext cx="11287125" cy="4769728"/>
          </a:xfrm>
        </p:spPr>
        <p:txBody>
          <a:bodyPr>
            <a:normAutofit/>
          </a:bodyPr>
          <a:lstStyle/>
          <a:p>
            <a:pPr>
              <a:lnSpc>
                <a:spcPct val="100000"/>
              </a:lnSpc>
              <a:spcBef>
                <a:spcPts val="600"/>
              </a:spcBef>
            </a:pPr>
            <a:r>
              <a:rPr lang="en-US" sz="2700" dirty="0"/>
              <a:t>Sequence of time-based comparative static equilibria (with myopic expectations)</a:t>
            </a:r>
          </a:p>
          <a:p>
            <a:pPr>
              <a:lnSpc>
                <a:spcPct val="100000"/>
              </a:lnSpc>
              <a:spcBef>
                <a:spcPts val="600"/>
              </a:spcBef>
            </a:pPr>
            <a:r>
              <a:rPr lang="en-US" sz="2700" dirty="0"/>
              <a:t>Between period updates to: </a:t>
            </a:r>
          </a:p>
          <a:p>
            <a:pPr lvl="1">
              <a:lnSpc>
                <a:spcPct val="100000"/>
              </a:lnSpc>
              <a:spcBef>
                <a:spcPts val="600"/>
              </a:spcBef>
            </a:pPr>
            <a:r>
              <a:rPr lang="en-US" sz="2300" dirty="0"/>
              <a:t>Exogenous endowments (population, labor force)</a:t>
            </a:r>
          </a:p>
          <a:p>
            <a:pPr lvl="1">
              <a:lnSpc>
                <a:spcPct val="100000"/>
              </a:lnSpc>
              <a:spcBef>
                <a:spcPts val="600"/>
              </a:spcBef>
            </a:pPr>
            <a:r>
              <a:rPr lang="en-US" sz="2300" dirty="0"/>
              <a:t>Technology and Preferences</a:t>
            </a:r>
          </a:p>
          <a:p>
            <a:pPr lvl="1">
              <a:lnSpc>
                <a:spcPct val="100000"/>
              </a:lnSpc>
              <a:spcBef>
                <a:spcPts val="600"/>
              </a:spcBef>
            </a:pPr>
            <a:r>
              <a:rPr lang="en-US" sz="2300" dirty="0"/>
              <a:t>Policy</a:t>
            </a:r>
          </a:p>
          <a:p>
            <a:pPr>
              <a:lnSpc>
                <a:spcPct val="100000"/>
              </a:lnSpc>
              <a:spcBef>
                <a:spcPts val="600"/>
              </a:spcBef>
            </a:pPr>
            <a:r>
              <a:rPr lang="en-US" sz="2700" dirty="0"/>
              <a:t>Endogenous capital accumulation to drive growth in capital stock, based on </a:t>
            </a:r>
            <a:r>
              <a:rPr lang="en-AU" sz="2700" dirty="0"/>
              <a:t>Stock-flow relation between investment and capital stock</a:t>
            </a:r>
            <a:endParaRPr lang="en-US" sz="2700" dirty="0"/>
          </a:p>
          <a:p>
            <a:pPr lvl="1">
              <a:lnSpc>
                <a:spcPct val="100000"/>
              </a:lnSpc>
              <a:spcBef>
                <a:spcPts val="600"/>
              </a:spcBef>
            </a:pPr>
            <a:endParaRPr lang="en-US" sz="2300" dirty="0"/>
          </a:p>
        </p:txBody>
      </p:sp>
      <p:sp>
        <p:nvSpPr>
          <p:cNvPr id="3" name="Title 2"/>
          <p:cNvSpPr>
            <a:spLocks noGrp="1"/>
          </p:cNvSpPr>
          <p:nvPr>
            <p:ph type="title"/>
          </p:nvPr>
        </p:nvSpPr>
        <p:spPr/>
        <p:txBody>
          <a:bodyPr/>
          <a:lstStyle/>
          <a:p>
            <a:r>
              <a:rPr lang="en-US" dirty="0"/>
              <a:t>Characteristics of GTAP-</a:t>
            </a:r>
            <a:r>
              <a:rPr lang="en-US" dirty="0" err="1"/>
              <a:t>InVEST</a:t>
            </a:r>
            <a:r>
              <a:rPr lang="en-US" dirty="0"/>
              <a:t>-RD model</a:t>
            </a:r>
          </a:p>
        </p:txBody>
      </p:sp>
      <p:sp>
        <p:nvSpPr>
          <p:cNvPr id="4" name="Slide Number Placeholder 3"/>
          <p:cNvSpPr>
            <a:spLocks noGrp="1"/>
          </p:cNvSpPr>
          <p:nvPr>
            <p:ph type="sldNum" sz="quarter" idx="12"/>
          </p:nvPr>
        </p:nvSpPr>
        <p:spPr/>
        <p:txBody>
          <a:bodyPr/>
          <a:lstStyle/>
          <a:p>
            <a:fld id="{89D7931E-637B-46D8-A580-615CC76C5C63}" type="slidenum">
              <a:rPr lang="en-US" smtClean="0"/>
              <a:pPr/>
              <a:t>23</a:t>
            </a:fld>
            <a:endParaRPr lang="en-US" dirty="0"/>
          </a:p>
        </p:txBody>
      </p:sp>
      <p:graphicFrame>
        <p:nvGraphicFramePr>
          <p:cNvPr id="5" name="Object 4">
            <a:extLst>
              <a:ext uri="{FF2B5EF4-FFF2-40B4-BE49-F238E27FC236}">
                <a16:creationId xmlns:a16="http://schemas.microsoft.com/office/drawing/2014/main" id="{4E3713C8-B726-4857-B50C-7F0F05B203B0}"/>
              </a:ext>
            </a:extLst>
          </p:cNvPr>
          <p:cNvGraphicFramePr>
            <a:graphicFrameLocks noChangeAspect="1"/>
          </p:cNvGraphicFramePr>
          <p:nvPr>
            <p:extLst>
              <p:ext uri="{D42A27DB-BD31-4B8C-83A1-F6EECF244321}">
                <p14:modId xmlns:p14="http://schemas.microsoft.com/office/powerpoint/2010/main" val="1829903502"/>
              </p:ext>
            </p:extLst>
          </p:nvPr>
        </p:nvGraphicFramePr>
        <p:xfrm>
          <a:off x="1706024" y="5551488"/>
          <a:ext cx="3086100" cy="1306512"/>
        </p:xfrm>
        <a:graphic>
          <a:graphicData uri="http://schemas.openxmlformats.org/presentationml/2006/ole">
            <mc:AlternateContent xmlns:mc="http://schemas.openxmlformats.org/markup-compatibility/2006">
              <mc:Choice xmlns:v="urn:schemas-microsoft-com:vml" Requires="v">
                <p:oleObj name="Equation" r:id="rId3" imgW="1244520" imgH="672840" progId="Equation.DSMT4">
                  <p:embed/>
                </p:oleObj>
              </mc:Choice>
              <mc:Fallback>
                <p:oleObj name="Equation" r:id="rId3" imgW="1244520" imgH="672840" progId="Equation.DSMT4">
                  <p:embed/>
                  <p:pic>
                    <p:nvPicPr>
                      <p:cNvPr id="5" name="Object 4">
                        <a:extLst>
                          <a:ext uri="{FF2B5EF4-FFF2-40B4-BE49-F238E27FC236}">
                            <a16:creationId xmlns:a16="http://schemas.microsoft.com/office/drawing/2014/main" id="{4E3713C8-B726-4857-B50C-7F0F05B203B0}"/>
                          </a:ext>
                        </a:extLst>
                      </p:cNvPr>
                      <p:cNvPicPr>
                        <a:picLocks noChangeAspect="1" noChangeArrowheads="1"/>
                      </p:cNvPicPr>
                      <p:nvPr/>
                    </p:nvPicPr>
                    <p:blipFill>
                      <a:blip r:embed="rId4"/>
                      <a:srcRect/>
                      <a:stretch>
                        <a:fillRect/>
                      </a:stretch>
                    </p:blipFill>
                    <p:spPr bwMode="auto">
                      <a:xfrm>
                        <a:off x="1706024" y="5551488"/>
                        <a:ext cx="3086100" cy="1306512"/>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55542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EC4E-AEE8-9BC2-85B3-1B897AAFBE77}"/>
              </a:ext>
            </a:extLst>
          </p:cNvPr>
          <p:cNvSpPr>
            <a:spLocks noGrp="1"/>
          </p:cNvSpPr>
          <p:nvPr>
            <p:ph type="title"/>
          </p:nvPr>
        </p:nvSpPr>
        <p:spPr>
          <a:xfrm>
            <a:off x="211183" y="78920"/>
            <a:ext cx="10515600" cy="1325563"/>
          </a:xfrm>
        </p:spPr>
        <p:txBody>
          <a:bodyPr/>
          <a:lstStyle/>
          <a:p>
            <a:r>
              <a:rPr lang="en-US" dirty="0"/>
              <a:t>Conversion to Recursive Dynamic</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7F2F83C-3563-6FCA-E42B-BF9A6EF5C7B2}"/>
                  </a:ext>
                </a:extLst>
              </p:cNvPr>
              <p:cNvSpPr>
                <a:spLocks noGrp="1"/>
              </p:cNvSpPr>
              <p:nvPr>
                <p:ph idx="1"/>
              </p:nvPr>
            </p:nvSpPr>
            <p:spPr>
              <a:xfrm>
                <a:off x="-19626" y="1385855"/>
                <a:ext cx="4286666" cy="2309561"/>
              </a:xfrm>
            </p:spPr>
            <p:txBody>
              <a:bodyPr>
                <a:normAutofit/>
              </a:bodyPr>
              <a:lstStyle/>
              <a:p>
                <a:r>
                  <a:rPr lang="en-US" dirty="0"/>
                  <a:t>Really quite easy:</a:t>
                </a:r>
              </a:p>
              <a:p>
                <a:pPr lvl="1"/>
                <a:r>
                  <a:rPr lang="en-US" dirty="0"/>
                  <a:t>We calculate this loop for each time step</a:t>
                </a:r>
              </a:p>
              <a:p>
                <a:pPr lvl="1"/>
                <a:r>
                  <a:rPr lang="en-US" dirty="0"/>
                  <a:t>Outputs of time </a:t>
                </a:r>
                <a14:m>
                  <m:oMath xmlns:m="http://schemas.openxmlformats.org/officeDocument/2006/math">
                    <m:r>
                      <a:rPr lang="en-US" b="0" i="1" smtClean="0">
                        <a:latin typeface="Cambria Math" panose="02040503050406030204" pitchFamily="18" charset="0"/>
                      </a:rPr>
                      <m:t>𝑡</m:t>
                    </m:r>
                  </m:oMath>
                </a14:m>
                <a:r>
                  <a:rPr lang="en-US" dirty="0"/>
                  <a:t> are inputs to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+1</m:t>
                    </m:r>
                  </m:oMath>
                </a14:m>
                <a:endParaRPr lang="en-US" dirty="0"/>
              </a:p>
              <a:p>
                <a:pPr lvl="1"/>
                <a:endParaRPr lang="en-US" dirty="0"/>
              </a:p>
            </p:txBody>
          </p:sp>
        </mc:Choice>
        <mc:Fallback xmlns="">
          <p:sp>
            <p:nvSpPr>
              <p:cNvPr id="3" name="Content Placeholder 2">
                <a:extLst>
                  <a:ext uri="{FF2B5EF4-FFF2-40B4-BE49-F238E27FC236}">
                    <a16:creationId xmlns:a16="http://schemas.microsoft.com/office/drawing/2014/main" id="{D7F2F83C-3563-6FCA-E42B-BF9A6EF5C7B2}"/>
                  </a:ext>
                </a:extLst>
              </p:cNvPr>
              <p:cNvSpPr>
                <a:spLocks noGrp="1" noRot="1" noChangeAspect="1" noMove="1" noResize="1" noEditPoints="1" noAdjustHandles="1" noChangeArrowheads="1" noChangeShapeType="1" noTextEdit="1"/>
              </p:cNvSpPr>
              <p:nvPr>
                <p:ph idx="1"/>
              </p:nvPr>
            </p:nvSpPr>
            <p:spPr>
              <a:xfrm>
                <a:off x="-19626" y="1385855"/>
                <a:ext cx="4286666" cy="2309561"/>
              </a:xfrm>
              <a:blipFill>
                <a:blip r:embed="rId2"/>
                <a:stretch>
                  <a:fillRect r="-1422"/>
                </a:stretch>
              </a:blipFill>
            </p:spPr>
            <p:txBody>
              <a:bodyPr/>
              <a:lstStyle/>
              <a:p>
                <a:r>
                  <a:rPr lang="en-US">
                    <a:noFill/>
                  </a:rPr>
                  <a:t> </a:t>
                </a:r>
              </a:p>
            </p:txBody>
          </p:sp>
        </mc:Fallback>
      </mc:AlternateContent>
      <p:pic>
        <p:nvPicPr>
          <p:cNvPr id="4" name="Google Shape;153;p7">
            <a:extLst>
              <a:ext uri="{FF2B5EF4-FFF2-40B4-BE49-F238E27FC236}">
                <a16:creationId xmlns:a16="http://schemas.microsoft.com/office/drawing/2014/main" id="{E8E6B5B5-9677-FFD0-6681-C31C1F2BB951}"/>
              </a:ext>
            </a:extLst>
          </p:cNvPr>
          <p:cNvPicPr preferRelativeResize="0"/>
          <p:nvPr/>
        </p:nvPicPr>
        <p:blipFill rotWithShape="1">
          <a:blip r:embed="rId3">
            <a:alphaModFix/>
          </a:blip>
          <a:srcRect/>
          <a:stretch/>
        </p:blipFill>
        <p:spPr>
          <a:xfrm>
            <a:off x="6398194" y="4398949"/>
            <a:ext cx="3079415" cy="2065867"/>
          </a:xfrm>
          <a:prstGeom prst="rect">
            <a:avLst/>
          </a:prstGeom>
          <a:noFill/>
          <a:ln w="9525" cap="flat" cmpd="sng">
            <a:solidFill>
              <a:srgbClr val="7F7F7F"/>
            </a:solidFill>
            <a:prstDash val="solid"/>
            <a:round/>
            <a:headEnd type="none" w="sm" len="sm"/>
            <a:tailEnd type="none" w="sm" len="sm"/>
          </a:ln>
        </p:spPr>
      </p:pic>
      <p:pic>
        <p:nvPicPr>
          <p:cNvPr id="6" name="Google Shape;154;p7" descr="Image result for environmental harm">
            <a:extLst>
              <a:ext uri="{FF2B5EF4-FFF2-40B4-BE49-F238E27FC236}">
                <a16:creationId xmlns:a16="http://schemas.microsoft.com/office/drawing/2014/main" id="{301C98A5-A9C1-C0D2-30F3-87B265527691}"/>
              </a:ext>
            </a:extLst>
          </p:cNvPr>
          <p:cNvPicPr preferRelativeResize="0"/>
          <p:nvPr/>
        </p:nvPicPr>
        <p:blipFill rotWithShape="1">
          <a:blip r:embed="rId4">
            <a:alphaModFix/>
          </a:blip>
          <a:srcRect/>
          <a:stretch/>
        </p:blipFill>
        <p:spPr>
          <a:xfrm>
            <a:off x="6419455" y="1501270"/>
            <a:ext cx="3079415" cy="2309561"/>
          </a:xfrm>
          <a:prstGeom prst="rect">
            <a:avLst/>
          </a:prstGeom>
          <a:noFill/>
          <a:ln w="9525" cap="flat" cmpd="sng">
            <a:solidFill>
              <a:srgbClr val="7F7F7F"/>
            </a:solidFill>
            <a:prstDash val="solid"/>
            <a:round/>
            <a:headEnd type="none" w="sm" len="sm"/>
            <a:tailEnd type="none" w="sm" len="sm"/>
          </a:ln>
        </p:spPr>
      </p:pic>
      <p:sp>
        <p:nvSpPr>
          <p:cNvPr id="7" name="Google Shape;155;p7">
            <a:extLst>
              <a:ext uri="{FF2B5EF4-FFF2-40B4-BE49-F238E27FC236}">
                <a16:creationId xmlns:a16="http://schemas.microsoft.com/office/drawing/2014/main" id="{9EACC353-AC3E-2797-35D4-9BA619424270}"/>
              </a:ext>
            </a:extLst>
          </p:cNvPr>
          <p:cNvSpPr/>
          <p:nvPr/>
        </p:nvSpPr>
        <p:spPr>
          <a:xfrm>
            <a:off x="6419454" y="3276233"/>
            <a:ext cx="3079415" cy="544296"/>
          </a:xfrm>
          <a:prstGeom prst="rect">
            <a:avLst/>
          </a:prstGeom>
          <a:solidFill>
            <a:schemeClr val="dk1">
              <a:alpha val="2274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Calibri"/>
              <a:buNone/>
            </a:pPr>
            <a:r>
              <a:rPr lang="en-US" sz="2000" b="0" i="0" u="none" strike="noStrike" cap="none">
                <a:solidFill>
                  <a:srgbClr val="FFFFFF"/>
                </a:solidFill>
                <a:latin typeface="Calibri"/>
                <a:ea typeface="Calibri"/>
                <a:cs typeface="Calibri"/>
                <a:sym typeface="Calibri"/>
              </a:rPr>
              <a:t>e.g. Deforestation</a:t>
            </a:r>
            <a:endParaRPr/>
          </a:p>
        </p:txBody>
      </p:sp>
      <p:sp>
        <p:nvSpPr>
          <p:cNvPr id="8" name="Google Shape;156;p7">
            <a:extLst>
              <a:ext uri="{FF2B5EF4-FFF2-40B4-BE49-F238E27FC236}">
                <a16:creationId xmlns:a16="http://schemas.microsoft.com/office/drawing/2014/main" id="{B291D347-080E-AB1C-FC9B-18A92AFE6EBB}"/>
              </a:ext>
            </a:extLst>
          </p:cNvPr>
          <p:cNvSpPr/>
          <p:nvPr/>
        </p:nvSpPr>
        <p:spPr>
          <a:xfrm>
            <a:off x="4290721" y="1630619"/>
            <a:ext cx="7497679" cy="1798015"/>
          </a:xfrm>
          <a:prstGeom prst="uturnArrow">
            <a:avLst>
              <a:gd name="adj1" fmla="val 22030"/>
              <a:gd name="adj2" fmla="val 25000"/>
              <a:gd name="adj3" fmla="val 25000"/>
              <a:gd name="adj4" fmla="val 43750"/>
              <a:gd name="adj5" fmla="val 100000"/>
            </a:avLst>
          </a:prstGeom>
          <a:solidFill>
            <a:schemeClr val="accent1">
              <a:alpha val="3882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Calibri"/>
              <a:buNone/>
            </a:pPr>
            <a:endParaRPr sz="1867" b="0" i="0" u="none" strike="noStrike" cap="none">
              <a:solidFill>
                <a:srgbClr val="000000"/>
              </a:solidFill>
              <a:latin typeface="Calibri"/>
              <a:ea typeface="Calibri"/>
              <a:cs typeface="Calibri"/>
              <a:sym typeface="Calibri"/>
            </a:endParaRPr>
          </a:p>
        </p:txBody>
      </p:sp>
      <p:sp>
        <p:nvSpPr>
          <p:cNvPr id="9" name="Google Shape;158;p7">
            <a:extLst>
              <a:ext uri="{FF2B5EF4-FFF2-40B4-BE49-F238E27FC236}">
                <a16:creationId xmlns:a16="http://schemas.microsoft.com/office/drawing/2014/main" id="{C23A8140-EEDD-8805-5FF2-4596DE70F19B}"/>
              </a:ext>
            </a:extLst>
          </p:cNvPr>
          <p:cNvSpPr/>
          <p:nvPr/>
        </p:nvSpPr>
        <p:spPr>
          <a:xfrm rot="10800000">
            <a:off x="4024021" y="4580097"/>
            <a:ext cx="7497679" cy="1798015"/>
          </a:xfrm>
          <a:prstGeom prst="uturnArrow">
            <a:avLst>
              <a:gd name="adj1" fmla="val 22030"/>
              <a:gd name="adj2" fmla="val 25000"/>
              <a:gd name="adj3" fmla="val 25000"/>
              <a:gd name="adj4" fmla="val 43750"/>
              <a:gd name="adj5" fmla="val 100000"/>
            </a:avLst>
          </a:prstGeom>
          <a:solidFill>
            <a:schemeClr val="accent1">
              <a:alpha val="3882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Calibri"/>
              <a:buNone/>
            </a:pPr>
            <a:endParaRPr sz="1867" b="0" i="0" u="none" strike="noStrike" cap="none">
              <a:solidFill>
                <a:srgbClr val="000000"/>
              </a:solidFill>
              <a:latin typeface="Calibri"/>
              <a:ea typeface="Calibri"/>
              <a:cs typeface="Calibri"/>
              <a:sym typeface="Calibri"/>
            </a:endParaRPr>
          </a:p>
        </p:txBody>
      </p:sp>
      <p:sp>
        <p:nvSpPr>
          <p:cNvPr id="10" name="Google Shape;159;p7">
            <a:extLst>
              <a:ext uri="{FF2B5EF4-FFF2-40B4-BE49-F238E27FC236}">
                <a16:creationId xmlns:a16="http://schemas.microsoft.com/office/drawing/2014/main" id="{01014327-390D-9093-A7FA-0B4DF1DE2883}"/>
              </a:ext>
            </a:extLst>
          </p:cNvPr>
          <p:cNvSpPr/>
          <p:nvPr/>
        </p:nvSpPr>
        <p:spPr>
          <a:xfrm>
            <a:off x="6385306" y="4399524"/>
            <a:ext cx="3092303" cy="657431"/>
          </a:xfrm>
          <a:prstGeom prst="rect">
            <a:avLst/>
          </a:prstGeom>
          <a:solidFill>
            <a:schemeClr val="dk1">
              <a:alpha val="3764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Calibri"/>
              <a:buNone/>
            </a:pPr>
            <a:r>
              <a:rPr lang="en-US" sz="2000" b="0" i="0" u="none" strike="noStrike" cap="none">
                <a:solidFill>
                  <a:srgbClr val="FFFFFF"/>
                </a:solidFill>
                <a:latin typeface="Calibri"/>
                <a:ea typeface="Calibri"/>
                <a:cs typeface="Calibri"/>
                <a:sym typeface="Calibri"/>
              </a:rPr>
              <a:t>e.g. Ecosystem services (providing clean water)</a:t>
            </a:r>
            <a:endParaRPr/>
          </a:p>
        </p:txBody>
      </p:sp>
      <p:sp>
        <p:nvSpPr>
          <p:cNvPr id="11" name="Google Shape;160;p7">
            <a:extLst>
              <a:ext uri="{FF2B5EF4-FFF2-40B4-BE49-F238E27FC236}">
                <a16:creationId xmlns:a16="http://schemas.microsoft.com/office/drawing/2014/main" id="{7E55623D-AA53-9945-D4F5-1DE1176803B3}"/>
              </a:ext>
            </a:extLst>
          </p:cNvPr>
          <p:cNvSpPr/>
          <p:nvPr/>
        </p:nvSpPr>
        <p:spPr>
          <a:xfrm>
            <a:off x="6430248" y="1618236"/>
            <a:ext cx="3068621" cy="411873"/>
          </a:xfrm>
          <a:prstGeom prst="rect">
            <a:avLst/>
          </a:prstGeom>
          <a:solidFill>
            <a:schemeClr val="lt1">
              <a:alpha val="73725"/>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Calibri"/>
              <a:buNone/>
            </a:pPr>
            <a:endParaRPr sz="1800" b="1" i="0" u="none" strike="noStrike" cap="none">
              <a:solidFill>
                <a:srgbClr val="000000"/>
              </a:solidFill>
              <a:latin typeface="Arial"/>
              <a:ea typeface="Arial"/>
              <a:cs typeface="Arial"/>
              <a:sym typeface="Arial"/>
            </a:endParaRPr>
          </a:p>
        </p:txBody>
      </p:sp>
      <p:sp>
        <p:nvSpPr>
          <p:cNvPr id="12" name="Google Shape;161;p7">
            <a:extLst>
              <a:ext uri="{FF2B5EF4-FFF2-40B4-BE49-F238E27FC236}">
                <a16:creationId xmlns:a16="http://schemas.microsoft.com/office/drawing/2014/main" id="{E68454C3-8815-F412-9666-55F651A12BF3}"/>
              </a:ext>
            </a:extLst>
          </p:cNvPr>
          <p:cNvSpPr/>
          <p:nvPr/>
        </p:nvSpPr>
        <p:spPr>
          <a:xfrm>
            <a:off x="6430248" y="1621141"/>
            <a:ext cx="3092303" cy="408968"/>
          </a:xfrm>
          <a:prstGeom prst="rect">
            <a:avLst/>
          </a:prstGeom>
          <a:solidFill>
            <a:schemeClr val="accen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Impacts</a:t>
            </a:r>
            <a:endParaRPr sz="1800" b="1" i="0" u="none" strike="noStrike" cap="none">
              <a:solidFill>
                <a:srgbClr val="000000"/>
              </a:solidFill>
              <a:latin typeface="Arial"/>
              <a:ea typeface="Arial"/>
              <a:cs typeface="Arial"/>
              <a:sym typeface="Arial"/>
            </a:endParaRPr>
          </a:p>
        </p:txBody>
      </p:sp>
      <p:sp>
        <p:nvSpPr>
          <p:cNvPr id="13" name="Google Shape;162;p7">
            <a:extLst>
              <a:ext uri="{FF2B5EF4-FFF2-40B4-BE49-F238E27FC236}">
                <a16:creationId xmlns:a16="http://schemas.microsoft.com/office/drawing/2014/main" id="{4894268A-D32B-B3FF-B346-DBDA983FAF65}"/>
              </a:ext>
            </a:extLst>
          </p:cNvPr>
          <p:cNvSpPr/>
          <p:nvPr/>
        </p:nvSpPr>
        <p:spPr>
          <a:xfrm>
            <a:off x="6398194" y="5978369"/>
            <a:ext cx="3089129" cy="411873"/>
          </a:xfrm>
          <a:prstGeom prst="rect">
            <a:avLst/>
          </a:prstGeom>
          <a:solidFill>
            <a:schemeClr val="lt1">
              <a:alpha val="73725"/>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Calibri"/>
              <a:buNone/>
            </a:pPr>
            <a:endParaRPr sz="1800" b="1" i="0" u="none" strike="noStrike" cap="none">
              <a:solidFill>
                <a:srgbClr val="000000"/>
              </a:solidFill>
              <a:latin typeface="Arial"/>
              <a:ea typeface="Arial"/>
              <a:cs typeface="Arial"/>
              <a:sym typeface="Arial"/>
            </a:endParaRPr>
          </a:p>
        </p:txBody>
      </p:sp>
      <p:sp>
        <p:nvSpPr>
          <p:cNvPr id="14" name="Google Shape;163;p7">
            <a:extLst>
              <a:ext uri="{FF2B5EF4-FFF2-40B4-BE49-F238E27FC236}">
                <a16:creationId xmlns:a16="http://schemas.microsoft.com/office/drawing/2014/main" id="{1D008FCA-D449-3EDD-D04F-C7454C13E7C7}"/>
              </a:ext>
            </a:extLst>
          </p:cNvPr>
          <p:cNvSpPr/>
          <p:nvPr/>
        </p:nvSpPr>
        <p:spPr>
          <a:xfrm>
            <a:off x="6499852" y="5953472"/>
            <a:ext cx="3079416" cy="461665"/>
          </a:xfrm>
          <a:prstGeom prst="rect">
            <a:avLst/>
          </a:prstGeom>
          <a:solidFill>
            <a:schemeClr val="accent1">
              <a:alpha val="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Dependencies</a:t>
            </a:r>
            <a:endParaRPr sz="1800" b="1" i="0" u="none" strike="noStrike" cap="none">
              <a:solidFill>
                <a:srgbClr val="000000"/>
              </a:solidFill>
              <a:latin typeface="Arial"/>
              <a:ea typeface="Arial"/>
              <a:cs typeface="Arial"/>
              <a:sym typeface="Arial"/>
            </a:endParaRPr>
          </a:p>
        </p:txBody>
      </p:sp>
      <p:pic>
        <p:nvPicPr>
          <p:cNvPr id="15" name="Google Shape;164;p7" descr="Image result for gtap">
            <a:extLst>
              <a:ext uri="{FF2B5EF4-FFF2-40B4-BE49-F238E27FC236}">
                <a16:creationId xmlns:a16="http://schemas.microsoft.com/office/drawing/2014/main" id="{7751E0D5-0C53-5A8B-1BB2-FFD44F0FB0EA}"/>
              </a:ext>
            </a:extLst>
          </p:cNvPr>
          <p:cNvPicPr preferRelativeResize="0"/>
          <p:nvPr/>
        </p:nvPicPr>
        <p:blipFill rotWithShape="1">
          <a:blip r:embed="rId5">
            <a:alphaModFix/>
          </a:blip>
          <a:srcRect t="27789" b="24631"/>
          <a:stretch/>
        </p:blipFill>
        <p:spPr>
          <a:xfrm>
            <a:off x="3216807" y="3453531"/>
            <a:ext cx="2499704" cy="1189332"/>
          </a:xfrm>
          <a:prstGeom prst="rect">
            <a:avLst/>
          </a:prstGeom>
          <a:noFill/>
          <a:ln>
            <a:noFill/>
          </a:ln>
        </p:spPr>
      </p:pic>
      <p:pic>
        <p:nvPicPr>
          <p:cNvPr id="16" name="Google Shape;165;p7">
            <a:extLst>
              <a:ext uri="{FF2B5EF4-FFF2-40B4-BE49-F238E27FC236}">
                <a16:creationId xmlns:a16="http://schemas.microsoft.com/office/drawing/2014/main" id="{99BE20C1-A24D-E627-A04D-BBB71B395A2B}"/>
              </a:ext>
            </a:extLst>
          </p:cNvPr>
          <p:cNvPicPr preferRelativeResize="0"/>
          <p:nvPr/>
        </p:nvPicPr>
        <p:blipFill rotWithShape="1">
          <a:blip r:embed="rId6">
            <a:alphaModFix/>
          </a:blip>
          <a:srcRect t="4466" b="51359"/>
          <a:stretch/>
        </p:blipFill>
        <p:spPr>
          <a:xfrm>
            <a:off x="10035918" y="3561524"/>
            <a:ext cx="2415444" cy="890210"/>
          </a:xfrm>
          <a:prstGeom prst="rect">
            <a:avLst/>
          </a:prstGeom>
          <a:noFill/>
          <a:ln>
            <a:noFill/>
          </a:ln>
        </p:spPr>
      </p:pic>
    </p:spTree>
    <p:extLst>
      <p:ext uri="{BB962C8B-B14F-4D97-AF65-F5344CB8AC3E}">
        <p14:creationId xmlns:p14="http://schemas.microsoft.com/office/powerpoint/2010/main" val="3009935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50C53-80DE-FEF3-1BD1-C4EDC1690D2E}"/>
              </a:ext>
            </a:extLst>
          </p:cNvPr>
          <p:cNvSpPr>
            <a:spLocks noGrp="1"/>
          </p:cNvSpPr>
          <p:nvPr>
            <p:ph type="title"/>
          </p:nvPr>
        </p:nvSpPr>
        <p:spPr>
          <a:xfrm>
            <a:off x="267478" y="20508"/>
            <a:ext cx="11657044" cy="1325563"/>
          </a:xfrm>
        </p:spPr>
        <p:txBody>
          <a:bodyPr/>
          <a:lstStyle/>
          <a:p>
            <a:r>
              <a:rPr lang="en-US" dirty="0"/>
              <a:t>Increase the policy relevance of Inclusive Wealth</a:t>
            </a:r>
          </a:p>
        </p:txBody>
      </p:sp>
      <p:sp>
        <p:nvSpPr>
          <p:cNvPr id="3" name="Text Placeholder 2">
            <a:extLst>
              <a:ext uri="{FF2B5EF4-FFF2-40B4-BE49-F238E27FC236}">
                <a16:creationId xmlns:a16="http://schemas.microsoft.com/office/drawing/2014/main" id="{52F2E599-AD82-E36B-9E96-F2ED363B7C93}"/>
              </a:ext>
            </a:extLst>
          </p:cNvPr>
          <p:cNvSpPr>
            <a:spLocks noGrp="1"/>
          </p:cNvSpPr>
          <p:nvPr>
            <p:ph type="body" idx="1"/>
          </p:nvPr>
        </p:nvSpPr>
        <p:spPr>
          <a:xfrm>
            <a:off x="267478" y="1084199"/>
            <a:ext cx="11170298" cy="4351338"/>
          </a:xfrm>
        </p:spPr>
        <p:txBody>
          <a:bodyPr/>
          <a:lstStyle/>
          <a:p>
            <a:r>
              <a:rPr lang="en-US" dirty="0"/>
              <a:t>By design, inclusive wealth is backward looking (accounting)</a:t>
            </a:r>
          </a:p>
          <a:p>
            <a:pPr lvl="1"/>
            <a:r>
              <a:rPr lang="en-US" dirty="0"/>
              <a:t>Gives us great information about how we’ve been doing</a:t>
            </a:r>
          </a:p>
          <a:p>
            <a:pPr lvl="2"/>
            <a:r>
              <a:rPr lang="en-US" dirty="0"/>
              <a:t>“Way better” than GDP</a:t>
            </a:r>
          </a:p>
          <a:p>
            <a:r>
              <a:rPr lang="en-US" dirty="0"/>
              <a:t>But we might also want to know what policies improve </a:t>
            </a:r>
            <a:r>
              <a:rPr lang="en-US" i="1" dirty="0"/>
              <a:t>future</a:t>
            </a:r>
            <a:r>
              <a:rPr lang="en-US" dirty="0"/>
              <a:t> levels of inclusive wealth</a:t>
            </a:r>
          </a:p>
        </p:txBody>
      </p:sp>
      <p:pic>
        <p:nvPicPr>
          <p:cNvPr id="1026" name="Picture 2" descr="This Index Measures Progress and Sustainability Better Than GDP">
            <a:extLst>
              <a:ext uri="{FF2B5EF4-FFF2-40B4-BE49-F238E27FC236}">
                <a16:creationId xmlns:a16="http://schemas.microsoft.com/office/drawing/2014/main" id="{234F233E-9D8D-E3DA-EE69-876DDC2130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990" y="3160550"/>
            <a:ext cx="6067425" cy="3781425"/>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Shape 6">
            <a:extLst>
              <a:ext uri="{FF2B5EF4-FFF2-40B4-BE49-F238E27FC236}">
                <a16:creationId xmlns:a16="http://schemas.microsoft.com/office/drawing/2014/main" id="{986885DC-5BD2-4315-45EA-C7B4337F7E21}"/>
              </a:ext>
            </a:extLst>
          </p:cNvPr>
          <p:cNvSpPr/>
          <p:nvPr/>
        </p:nvSpPr>
        <p:spPr>
          <a:xfrm>
            <a:off x="5477691" y="4554583"/>
            <a:ext cx="3213463" cy="836023"/>
          </a:xfrm>
          <a:custGeom>
            <a:avLst/>
            <a:gdLst>
              <a:gd name="connsiteX0" fmla="*/ 0 w 3213463"/>
              <a:gd name="connsiteY0" fmla="*/ 836023 h 836023"/>
              <a:gd name="connsiteX1" fmla="*/ 1837509 w 3213463"/>
              <a:gd name="connsiteY1" fmla="*/ 592183 h 836023"/>
              <a:gd name="connsiteX2" fmla="*/ 3213463 w 3213463"/>
              <a:gd name="connsiteY2" fmla="*/ 0 h 836023"/>
            </a:gdLst>
            <a:ahLst/>
            <a:cxnLst>
              <a:cxn ang="0">
                <a:pos x="connsiteX0" y="connsiteY0"/>
              </a:cxn>
              <a:cxn ang="0">
                <a:pos x="connsiteX1" y="connsiteY1"/>
              </a:cxn>
              <a:cxn ang="0">
                <a:pos x="connsiteX2" y="connsiteY2"/>
              </a:cxn>
            </a:cxnLst>
            <a:rect l="l" t="t" r="r" b="b"/>
            <a:pathLst>
              <a:path w="3213463" h="836023">
                <a:moveTo>
                  <a:pt x="0" y="836023"/>
                </a:moveTo>
                <a:cubicBezTo>
                  <a:pt x="650966" y="783771"/>
                  <a:pt x="1301932" y="731520"/>
                  <a:pt x="1837509" y="592183"/>
                </a:cubicBezTo>
                <a:cubicBezTo>
                  <a:pt x="2373086" y="452846"/>
                  <a:pt x="2793274" y="226423"/>
                  <a:pt x="3213463" y="0"/>
                </a:cubicBezTo>
              </a:path>
            </a:pathLst>
          </a:custGeom>
          <a:ln w="3810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8" name="Freeform: Shape 7">
            <a:extLst>
              <a:ext uri="{FF2B5EF4-FFF2-40B4-BE49-F238E27FC236}">
                <a16:creationId xmlns:a16="http://schemas.microsoft.com/office/drawing/2014/main" id="{642B78E3-0992-8159-A489-AEF2428CB63D}"/>
              </a:ext>
            </a:extLst>
          </p:cNvPr>
          <p:cNvSpPr/>
          <p:nvPr/>
        </p:nvSpPr>
        <p:spPr>
          <a:xfrm>
            <a:off x="5468983" y="5390606"/>
            <a:ext cx="2525486" cy="1323703"/>
          </a:xfrm>
          <a:custGeom>
            <a:avLst/>
            <a:gdLst>
              <a:gd name="connsiteX0" fmla="*/ 0 w 2525486"/>
              <a:gd name="connsiteY0" fmla="*/ 0 h 1323703"/>
              <a:gd name="connsiteX1" fmla="*/ 1071154 w 2525486"/>
              <a:gd name="connsiteY1" fmla="*/ 139337 h 1323703"/>
              <a:gd name="connsiteX2" fmla="*/ 1854926 w 2525486"/>
              <a:gd name="connsiteY2" fmla="*/ 522514 h 1323703"/>
              <a:gd name="connsiteX3" fmla="*/ 2386148 w 2525486"/>
              <a:gd name="connsiteY3" fmla="*/ 1088571 h 1323703"/>
              <a:gd name="connsiteX4" fmla="*/ 2525486 w 2525486"/>
              <a:gd name="connsiteY4" fmla="*/ 1323703 h 132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486" h="1323703">
                <a:moveTo>
                  <a:pt x="0" y="0"/>
                </a:moveTo>
                <a:cubicBezTo>
                  <a:pt x="381000" y="26125"/>
                  <a:pt x="762000" y="52251"/>
                  <a:pt x="1071154" y="139337"/>
                </a:cubicBezTo>
                <a:cubicBezTo>
                  <a:pt x="1380308" y="226423"/>
                  <a:pt x="1635760" y="364308"/>
                  <a:pt x="1854926" y="522514"/>
                </a:cubicBezTo>
                <a:cubicBezTo>
                  <a:pt x="2074092" y="680720"/>
                  <a:pt x="2274388" y="955040"/>
                  <a:pt x="2386148" y="1088571"/>
                </a:cubicBezTo>
                <a:cubicBezTo>
                  <a:pt x="2497908" y="1222103"/>
                  <a:pt x="2511697" y="1272903"/>
                  <a:pt x="2525486" y="1323703"/>
                </a:cubicBezTo>
              </a:path>
            </a:pathLst>
          </a:custGeom>
          <a:ln w="3810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DBD5C1B0-501E-9ABE-C772-45BB6C352760}"/>
              </a:ext>
            </a:extLst>
          </p:cNvPr>
          <p:cNvSpPr txBox="1"/>
          <p:nvPr/>
        </p:nvSpPr>
        <p:spPr>
          <a:xfrm>
            <a:off x="8699862" y="4342822"/>
            <a:ext cx="1907177" cy="307777"/>
          </a:xfrm>
          <a:prstGeom prst="rect">
            <a:avLst/>
          </a:prstGeom>
          <a:noFill/>
        </p:spPr>
        <p:txBody>
          <a:bodyPr wrap="square" rtlCol="0">
            <a:spAutoFit/>
          </a:bodyPr>
          <a:lstStyle/>
          <a:p>
            <a:r>
              <a:rPr lang="en-US" dirty="0"/>
              <a:t>Policy A</a:t>
            </a:r>
          </a:p>
        </p:txBody>
      </p:sp>
      <p:sp>
        <p:nvSpPr>
          <p:cNvPr id="10" name="TextBox 9">
            <a:extLst>
              <a:ext uri="{FF2B5EF4-FFF2-40B4-BE49-F238E27FC236}">
                <a16:creationId xmlns:a16="http://schemas.microsoft.com/office/drawing/2014/main" id="{F536F1E1-833A-F215-9476-C8C154C17870}"/>
              </a:ext>
            </a:extLst>
          </p:cNvPr>
          <p:cNvSpPr txBox="1"/>
          <p:nvPr/>
        </p:nvSpPr>
        <p:spPr>
          <a:xfrm>
            <a:off x="8067257" y="6476862"/>
            <a:ext cx="1907177" cy="307777"/>
          </a:xfrm>
          <a:prstGeom prst="rect">
            <a:avLst/>
          </a:prstGeom>
          <a:noFill/>
        </p:spPr>
        <p:txBody>
          <a:bodyPr wrap="square" rtlCol="0">
            <a:spAutoFit/>
          </a:bodyPr>
          <a:lstStyle/>
          <a:p>
            <a:r>
              <a:rPr lang="en-US" dirty="0"/>
              <a:t>Policy B</a:t>
            </a:r>
          </a:p>
        </p:txBody>
      </p:sp>
      <p:sp>
        <p:nvSpPr>
          <p:cNvPr id="11" name="TextBox 10">
            <a:extLst>
              <a:ext uri="{FF2B5EF4-FFF2-40B4-BE49-F238E27FC236}">
                <a16:creationId xmlns:a16="http://schemas.microsoft.com/office/drawing/2014/main" id="{77FA588D-C8A2-8CAA-52AB-036F778F7740}"/>
              </a:ext>
            </a:extLst>
          </p:cNvPr>
          <p:cNvSpPr txBox="1"/>
          <p:nvPr/>
        </p:nvSpPr>
        <p:spPr>
          <a:xfrm>
            <a:off x="9048206" y="5091759"/>
            <a:ext cx="2981753" cy="1200329"/>
          </a:xfrm>
          <a:prstGeom prst="rect">
            <a:avLst/>
          </a:prstGeom>
          <a:noFill/>
        </p:spPr>
        <p:txBody>
          <a:bodyPr wrap="square" rtlCol="0">
            <a:spAutoFit/>
          </a:bodyPr>
          <a:lstStyle/>
          <a:p>
            <a:r>
              <a:rPr lang="en-US" sz="2400" b="1" dirty="0"/>
              <a:t>“Policy-contingent inclusive wealth estimates”</a:t>
            </a:r>
          </a:p>
        </p:txBody>
      </p:sp>
    </p:spTree>
    <p:extLst>
      <p:ext uri="{BB962C8B-B14F-4D97-AF65-F5344CB8AC3E}">
        <p14:creationId xmlns:p14="http://schemas.microsoft.com/office/powerpoint/2010/main" val="150272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15"/>
          <p:cNvPicPr preferRelativeResize="0"/>
          <p:nvPr/>
        </p:nvPicPr>
        <p:blipFill rotWithShape="1">
          <a:blip r:embed="rId3">
            <a:alphaModFix/>
          </a:blip>
          <a:srcRect/>
          <a:stretch/>
        </p:blipFill>
        <p:spPr>
          <a:xfrm>
            <a:off x="2978173" y="2086140"/>
            <a:ext cx="6004201" cy="3177548"/>
          </a:xfrm>
          <a:prstGeom prst="rect">
            <a:avLst/>
          </a:prstGeom>
          <a:noFill/>
          <a:ln>
            <a:noFill/>
          </a:ln>
        </p:spPr>
      </p:pic>
      <p:pic>
        <p:nvPicPr>
          <p:cNvPr id="253" name="Google Shape;253;p15"/>
          <p:cNvPicPr preferRelativeResize="0"/>
          <p:nvPr/>
        </p:nvPicPr>
        <p:blipFill rotWithShape="1">
          <a:blip r:embed="rId4">
            <a:alphaModFix/>
          </a:blip>
          <a:srcRect/>
          <a:stretch/>
        </p:blipFill>
        <p:spPr>
          <a:xfrm>
            <a:off x="5506457" y="1739192"/>
            <a:ext cx="1141422" cy="1141422"/>
          </a:xfrm>
          <a:prstGeom prst="rect">
            <a:avLst/>
          </a:prstGeom>
          <a:noFill/>
          <a:ln>
            <a:noFill/>
          </a:ln>
        </p:spPr>
      </p:pic>
      <p:sp>
        <p:nvSpPr>
          <p:cNvPr id="254" name="Google Shape;254;p15"/>
          <p:cNvSpPr txBox="1"/>
          <p:nvPr/>
        </p:nvSpPr>
        <p:spPr>
          <a:xfrm>
            <a:off x="3851584" y="768550"/>
            <a:ext cx="4451168" cy="1015663"/>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dk1"/>
                </a:solidFill>
                <a:latin typeface="Calibri"/>
                <a:ea typeface="Calibri"/>
                <a:cs typeface="Calibri"/>
                <a:sym typeface="Calibri"/>
              </a:rPr>
              <a:t>2. Downscales land-use change to 300-meters with SEALS (Spatial Economic Allocation Landscape Simulator)</a:t>
            </a:r>
            <a:endParaRPr dirty="0"/>
          </a:p>
        </p:txBody>
      </p:sp>
      <p:sp>
        <p:nvSpPr>
          <p:cNvPr id="255" name="Google Shape;255;p15"/>
          <p:cNvSpPr txBox="1"/>
          <p:nvPr/>
        </p:nvSpPr>
        <p:spPr>
          <a:xfrm>
            <a:off x="1" y="208280"/>
            <a:ext cx="12192000" cy="504849"/>
          </a:xfrm>
          <a:prstGeom prst="rect">
            <a:avLst/>
          </a:prstGeom>
          <a:solidFill>
            <a:srgbClr val="DDEAF6"/>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000"/>
              <a:buFont typeface="Calibri"/>
              <a:buNone/>
            </a:pPr>
            <a:r>
              <a:rPr lang="en-US" sz="3000" b="1">
                <a:solidFill>
                  <a:schemeClr val="dk1"/>
                </a:solidFill>
                <a:latin typeface="Calibri"/>
                <a:ea typeface="Calibri"/>
                <a:cs typeface="Calibri"/>
                <a:sym typeface="Calibri"/>
              </a:rPr>
              <a:t>Step 2: Downscaling land-use change to high resolution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6" name="Google Shape;326;p21"/>
          <p:cNvPicPr preferRelativeResize="0"/>
          <p:nvPr/>
        </p:nvPicPr>
        <p:blipFill rotWithShape="1">
          <a:blip r:embed="rId3">
            <a:alphaModFix/>
          </a:blip>
          <a:srcRect b="48027"/>
          <a:stretch/>
        </p:blipFill>
        <p:spPr>
          <a:xfrm>
            <a:off x="6691244" y="0"/>
            <a:ext cx="5500756" cy="3564294"/>
          </a:xfrm>
          <a:prstGeom prst="rect">
            <a:avLst/>
          </a:prstGeom>
          <a:noFill/>
          <a:ln>
            <a:noFill/>
          </a:ln>
        </p:spPr>
      </p:pic>
      <p:sp>
        <p:nvSpPr>
          <p:cNvPr id="324" name="Google Shape;324;p21"/>
          <p:cNvSpPr txBox="1">
            <a:spLocks noGrp="1"/>
          </p:cNvSpPr>
          <p:nvPr>
            <p:ph type="body" idx="1"/>
          </p:nvPr>
        </p:nvSpPr>
        <p:spPr>
          <a:xfrm>
            <a:off x="192959" y="1229235"/>
            <a:ext cx="5928361" cy="340328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ct val="100000"/>
              <a:buChar char="•"/>
            </a:pPr>
            <a:r>
              <a:rPr lang="en-US" dirty="0"/>
              <a:t>GTAP-AEZ gave us land-use change per AEZ-Region</a:t>
            </a:r>
          </a:p>
          <a:p>
            <a:pPr marL="228600" lvl="0" indent="-228600" algn="l" rtl="0">
              <a:lnSpc>
                <a:spcPct val="90000"/>
              </a:lnSpc>
              <a:spcBef>
                <a:spcPts val="0"/>
              </a:spcBef>
              <a:spcAft>
                <a:spcPts val="0"/>
              </a:spcAft>
              <a:buClr>
                <a:schemeClr val="dk1"/>
              </a:buClr>
              <a:buSzPct val="100000"/>
              <a:buChar char="•"/>
            </a:pPr>
            <a:r>
              <a:rPr lang="en-US" dirty="0"/>
              <a:t>We need to go from that change in land-use per (panels A-B)…</a:t>
            </a:r>
          </a:p>
          <a:p>
            <a:pPr marL="685800" lvl="1" indent="-228600">
              <a:spcBef>
                <a:spcPts val="0"/>
              </a:spcBef>
              <a:buSzPct val="100000"/>
            </a:pPr>
            <a:r>
              <a:rPr lang="en-US" dirty="0"/>
              <a:t>to high-resolution land-use, land-cover maps (C) needed for ecosystem service modeling</a:t>
            </a:r>
          </a:p>
        </p:txBody>
      </p:sp>
      <p:pic>
        <p:nvPicPr>
          <p:cNvPr id="2" name="Google Shape;326;p21">
            <a:extLst>
              <a:ext uri="{FF2B5EF4-FFF2-40B4-BE49-F238E27FC236}">
                <a16:creationId xmlns:a16="http://schemas.microsoft.com/office/drawing/2014/main" id="{5F18AA4E-7C39-4210-221F-799A9A83D432}"/>
              </a:ext>
            </a:extLst>
          </p:cNvPr>
          <p:cNvPicPr preferRelativeResize="0"/>
          <p:nvPr/>
        </p:nvPicPr>
        <p:blipFill rotWithShape="1">
          <a:blip r:embed="rId3">
            <a:alphaModFix/>
          </a:blip>
          <a:srcRect t="73696"/>
          <a:stretch/>
        </p:blipFill>
        <p:spPr>
          <a:xfrm>
            <a:off x="6691244" y="3564294"/>
            <a:ext cx="5500756" cy="1803918"/>
          </a:xfrm>
          <a:prstGeom prst="rect">
            <a:avLst/>
          </a:prstGeom>
          <a:noFill/>
          <a:ln>
            <a:noFill/>
          </a:ln>
        </p:spPr>
      </p:pic>
      <p:cxnSp>
        <p:nvCxnSpPr>
          <p:cNvPr id="4" name="Straight Connector 3">
            <a:extLst>
              <a:ext uri="{FF2B5EF4-FFF2-40B4-BE49-F238E27FC236}">
                <a16:creationId xmlns:a16="http://schemas.microsoft.com/office/drawing/2014/main" id="{DBFF218A-A778-3194-A641-A4B9F4684C58}"/>
              </a:ext>
            </a:extLst>
          </p:cNvPr>
          <p:cNvCxnSpPr>
            <a:cxnSpLocks/>
            <a:stCxn id="2" idx="0"/>
          </p:cNvCxnSpPr>
          <p:nvPr/>
        </p:nvCxnSpPr>
        <p:spPr>
          <a:xfrm flipV="1">
            <a:off x="9441622" y="3352800"/>
            <a:ext cx="585028" cy="211494"/>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Straight Connector 5">
            <a:extLst>
              <a:ext uri="{FF2B5EF4-FFF2-40B4-BE49-F238E27FC236}">
                <a16:creationId xmlns:a16="http://schemas.microsoft.com/office/drawing/2014/main" id="{0E5A780C-BB31-74EB-8694-94D19305734F}"/>
              </a:ext>
            </a:extLst>
          </p:cNvPr>
          <p:cNvCxnSpPr>
            <a:cxnSpLocks/>
          </p:cNvCxnSpPr>
          <p:nvPr/>
        </p:nvCxnSpPr>
        <p:spPr>
          <a:xfrm flipH="1" flipV="1">
            <a:off x="10071100" y="3352800"/>
            <a:ext cx="596900" cy="211494"/>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 name="TextBox 10">
            <a:extLst>
              <a:ext uri="{FF2B5EF4-FFF2-40B4-BE49-F238E27FC236}">
                <a16:creationId xmlns:a16="http://schemas.microsoft.com/office/drawing/2014/main" id="{8413A839-D896-CD36-2C1D-C3C7E04DB75D}"/>
              </a:ext>
            </a:extLst>
          </p:cNvPr>
          <p:cNvSpPr txBox="1"/>
          <p:nvPr/>
        </p:nvSpPr>
        <p:spPr>
          <a:xfrm>
            <a:off x="6565900" y="3564294"/>
            <a:ext cx="400050" cy="307777"/>
          </a:xfrm>
          <a:prstGeom prst="rect">
            <a:avLst/>
          </a:prstGeom>
          <a:solidFill>
            <a:schemeClr val="bg1"/>
          </a:solidFill>
        </p:spPr>
        <p:txBody>
          <a:bodyPr wrap="square" rtlCol="0">
            <a:spAutoFit/>
          </a:bodyPr>
          <a:lstStyle/>
          <a:p>
            <a:r>
              <a:rPr lang="en-US" b="1" dirty="0"/>
              <a:t>C.</a:t>
            </a:r>
          </a:p>
        </p:txBody>
      </p:sp>
      <p:sp>
        <p:nvSpPr>
          <p:cNvPr id="5" name="TextBox 4">
            <a:extLst>
              <a:ext uri="{FF2B5EF4-FFF2-40B4-BE49-F238E27FC236}">
                <a16:creationId xmlns:a16="http://schemas.microsoft.com/office/drawing/2014/main" id="{15A1C365-2B9E-B849-EAA4-F7D83895166F}"/>
              </a:ext>
            </a:extLst>
          </p:cNvPr>
          <p:cNvSpPr txBox="1"/>
          <p:nvPr/>
        </p:nvSpPr>
        <p:spPr>
          <a:xfrm>
            <a:off x="89545" y="237996"/>
            <a:ext cx="6135188" cy="584775"/>
          </a:xfrm>
          <a:prstGeom prst="rect">
            <a:avLst/>
          </a:prstGeom>
          <a:noFill/>
        </p:spPr>
        <p:txBody>
          <a:bodyPr wrap="square">
            <a:spAutoFit/>
          </a:bodyPr>
          <a:lstStyle/>
          <a:p>
            <a:r>
              <a:rPr lang="en-US" sz="3200" b="1" dirty="0">
                <a:solidFill>
                  <a:schemeClr val="dk1"/>
                </a:solidFill>
                <a:latin typeface="Calibri"/>
                <a:ea typeface="Calibri"/>
                <a:cs typeface="Calibri"/>
                <a:sym typeface="Calibri"/>
              </a:rPr>
              <a:t>Downscaling land-use change </a:t>
            </a:r>
            <a:endParaRPr lang="en-US" sz="3200" dirty="0"/>
          </a:p>
        </p:txBody>
      </p:sp>
      <p:pic>
        <p:nvPicPr>
          <p:cNvPr id="8" name="Picture 7">
            <a:extLst>
              <a:ext uri="{FF2B5EF4-FFF2-40B4-BE49-F238E27FC236}">
                <a16:creationId xmlns:a16="http://schemas.microsoft.com/office/drawing/2014/main" id="{F49242A5-C9D8-4639-E4FE-86672189625A}"/>
              </a:ext>
            </a:extLst>
          </p:cNvPr>
          <p:cNvPicPr>
            <a:picLocks noChangeAspect="1"/>
          </p:cNvPicPr>
          <p:nvPr/>
        </p:nvPicPr>
        <p:blipFill>
          <a:blip r:embed="rId4"/>
          <a:stretch>
            <a:fillRect/>
          </a:stretch>
        </p:blipFill>
        <p:spPr>
          <a:xfrm>
            <a:off x="38845" y="3872071"/>
            <a:ext cx="4403316" cy="2308809"/>
          </a:xfrm>
          <a:prstGeom prst="rect">
            <a:avLst/>
          </a:prstGeom>
          <a:ln>
            <a:noFill/>
          </a:ln>
          <a:effectLst>
            <a:outerShdw blurRad="292100" dist="139700" dir="2700000" algn="tl" rotWithShape="0">
              <a:srgbClr val="333333">
                <a:alpha val="65000"/>
              </a:srgbClr>
            </a:outerShdw>
          </a:effectLst>
        </p:spPr>
      </p:pic>
      <p:pic>
        <p:nvPicPr>
          <p:cNvPr id="325" name="Google Shape;325;p21"/>
          <p:cNvPicPr preferRelativeResize="0"/>
          <p:nvPr/>
        </p:nvPicPr>
        <p:blipFill rotWithShape="1">
          <a:blip r:embed="rId5">
            <a:alphaModFix/>
          </a:blip>
          <a:srcRect/>
          <a:stretch/>
        </p:blipFill>
        <p:spPr>
          <a:xfrm>
            <a:off x="4160780" y="5047690"/>
            <a:ext cx="4569824" cy="1720476"/>
          </a:xfrm>
          <a:prstGeom prst="rect">
            <a:avLst/>
          </a:prstGeom>
          <a:noFill/>
          <a:ln>
            <a:noFill/>
          </a:ln>
          <a:effectLst>
            <a:outerShdw blurRad="292100" dist="139700" dir="2700000" algn="tl" rotWithShape="0">
              <a:srgbClr val="333333">
                <a:alpha val="64705"/>
              </a:srgbClr>
            </a:outerShdw>
          </a:effectLst>
        </p:spPr>
      </p:pic>
    </p:spTree>
    <p:extLst>
      <p:ext uri="{BB962C8B-B14F-4D97-AF65-F5344CB8AC3E}">
        <p14:creationId xmlns:p14="http://schemas.microsoft.com/office/powerpoint/2010/main" val="340256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DC915-AE3B-482D-9666-06169F1F4C29}"/>
              </a:ext>
            </a:extLst>
          </p:cNvPr>
          <p:cNvPicPr>
            <a:picLocks noChangeAspect="1"/>
          </p:cNvPicPr>
          <p:nvPr/>
        </p:nvPicPr>
        <p:blipFill>
          <a:blip r:embed="rId2"/>
          <a:stretch>
            <a:fillRect/>
          </a:stretch>
        </p:blipFill>
        <p:spPr>
          <a:xfrm>
            <a:off x="412289" y="1152938"/>
            <a:ext cx="4809583" cy="5705061"/>
          </a:xfrm>
          <a:prstGeom prst="rect">
            <a:avLst/>
          </a:prstGeom>
        </p:spPr>
      </p:pic>
      <p:pic>
        <p:nvPicPr>
          <p:cNvPr id="5" name="Picture 4">
            <a:extLst>
              <a:ext uri="{FF2B5EF4-FFF2-40B4-BE49-F238E27FC236}">
                <a16:creationId xmlns:a16="http://schemas.microsoft.com/office/drawing/2014/main" id="{4C5BB8E7-8A67-4FF3-9191-41C3BF243690}"/>
              </a:ext>
            </a:extLst>
          </p:cNvPr>
          <p:cNvPicPr>
            <a:picLocks noChangeAspect="1"/>
          </p:cNvPicPr>
          <p:nvPr/>
        </p:nvPicPr>
        <p:blipFill>
          <a:blip r:embed="rId3"/>
          <a:stretch>
            <a:fillRect/>
          </a:stretch>
        </p:blipFill>
        <p:spPr>
          <a:xfrm>
            <a:off x="5876044" y="1046659"/>
            <a:ext cx="5535803" cy="5811341"/>
          </a:xfrm>
          <a:prstGeom prst="rect">
            <a:avLst/>
          </a:prstGeom>
        </p:spPr>
      </p:pic>
      <p:sp>
        <p:nvSpPr>
          <p:cNvPr id="6" name="TextBox 5">
            <a:extLst>
              <a:ext uri="{FF2B5EF4-FFF2-40B4-BE49-F238E27FC236}">
                <a16:creationId xmlns:a16="http://schemas.microsoft.com/office/drawing/2014/main" id="{A15EA0C3-A2F9-FE44-DBF4-1AE07C6534D4}"/>
              </a:ext>
            </a:extLst>
          </p:cNvPr>
          <p:cNvSpPr txBox="1"/>
          <p:nvPr/>
        </p:nvSpPr>
        <p:spPr>
          <a:xfrm>
            <a:off x="254442" y="55659"/>
            <a:ext cx="10805822" cy="830997"/>
          </a:xfrm>
          <a:prstGeom prst="rect">
            <a:avLst/>
          </a:prstGeom>
          <a:noFill/>
        </p:spPr>
        <p:txBody>
          <a:bodyPr wrap="square" rtlCol="0">
            <a:spAutoFit/>
          </a:bodyPr>
          <a:lstStyle/>
          <a:p>
            <a:r>
              <a:rPr lang="en-US" sz="2400" dirty="0"/>
              <a:t>How was SEALS trained? Omitted today, but basically a spatial adjacency machine learning algorithm using cross-validation</a:t>
            </a:r>
          </a:p>
        </p:txBody>
      </p:sp>
    </p:spTree>
    <p:extLst>
      <p:ext uri="{BB962C8B-B14F-4D97-AF65-F5344CB8AC3E}">
        <p14:creationId xmlns:p14="http://schemas.microsoft.com/office/powerpoint/2010/main" val="491108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30"/>
          <p:cNvSpPr/>
          <p:nvPr/>
        </p:nvSpPr>
        <p:spPr>
          <a:xfrm>
            <a:off x="9331484" y="3636587"/>
            <a:ext cx="1447363" cy="1129477"/>
          </a:xfrm>
          <a:prstGeom prst="rect">
            <a:avLst/>
          </a:prstGeom>
          <a:blipFill rotWithShape="1">
            <a:blip r:embed="rId3">
              <a:alphaModFix amt="84000"/>
            </a:blip>
            <a:stretch>
              <a:fillRect/>
            </a:stretch>
          </a:blip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lt1"/>
                </a:solidFill>
                <a:latin typeface="Calibri"/>
                <a:ea typeface="Calibri"/>
                <a:cs typeface="Calibri"/>
                <a:sym typeface="Calibri"/>
              </a:rPr>
              <a:t>Pollination of crops</a:t>
            </a:r>
            <a:endParaRPr/>
          </a:p>
        </p:txBody>
      </p:sp>
      <p:sp>
        <p:nvSpPr>
          <p:cNvPr id="403" name="Google Shape;403;p30"/>
          <p:cNvSpPr/>
          <p:nvPr/>
        </p:nvSpPr>
        <p:spPr>
          <a:xfrm>
            <a:off x="9331484" y="4768590"/>
            <a:ext cx="1447363" cy="1129477"/>
          </a:xfrm>
          <a:prstGeom prst="rect">
            <a:avLst/>
          </a:prstGeom>
          <a:blipFill rotWithShape="1">
            <a:blip r:embed="rId4">
              <a:alphaModFix amt="82000"/>
            </a:blip>
            <a:stretch>
              <a:fillRect/>
            </a:stretch>
          </a:blip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lt1"/>
                </a:solidFill>
                <a:latin typeface="Calibri"/>
                <a:ea typeface="Calibri"/>
                <a:cs typeface="Calibri"/>
                <a:sym typeface="Calibri"/>
              </a:rPr>
              <a:t>Coastal Protection</a:t>
            </a:r>
            <a:endParaRPr/>
          </a:p>
        </p:txBody>
      </p:sp>
      <p:sp>
        <p:nvSpPr>
          <p:cNvPr id="404" name="Google Shape;404;p30"/>
          <p:cNvSpPr/>
          <p:nvPr/>
        </p:nvSpPr>
        <p:spPr>
          <a:xfrm>
            <a:off x="10782306" y="3636588"/>
            <a:ext cx="1447363" cy="1129477"/>
          </a:xfrm>
          <a:prstGeom prst="rect">
            <a:avLst/>
          </a:prstGeom>
          <a:blipFill rotWithShape="1">
            <a:blip r:embed="rId5">
              <a:alphaModFix amt="86000"/>
            </a:blip>
            <a:stretch>
              <a:fillRect/>
            </a:stretch>
          </a:blip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lt1"/>
                </a:solidFill>
                <a:latin typeface="Calibri"/>
                <a:ea typeface="Calibri"/>
                <a:cs typeface="Calibri"/>
                <a:sym typeface="Calibri"/>
              </a:rPr>
              <a:t>Timber Production</a:t>
            </a:r>
            <a:endParaRPr/>
          </a:p>
        </p:txBody>
      </p:sp>
      <p:sp>
        <p:nvSpPr>
          <p:cNvPr id="405" name="Google Shape;405;p30"/>
          <p:cNvSpPr/>
          <p:nvPr/>
        </p:nvSpPr>
        <p:spPr>
          <a:xfrm>
            <a:off x="9331485" y="2497358"/>
            <a:ext cx="1447363" cy="1129477"/>
          </a:xfrm>
          <a:prstGeom prst="rect">
            <a:avLst/>
          </a:prstGeom>
          <a:blipFill rotWithShape="1">
            <a:blip r:embed="rId6">
              <a:alphaModFix amt="67000"/>
            </a:blip>
            <a:stretch>
              <a:fillRect/>
            </a:stretch>
          </a:blip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lt1"/>
                </a:solidFill>
                <a:latin typeface="Calibri"/>
                <a:ea typeface="Calibri"/>
                <a:cs typeface="Calibri"/>
                <a:sym typeface="Calibri"/>
              </a:rPr>
              <a:t>Sediment retention</a:t>
            </a:r>
            <a:endParaRPr/>
          </a:p>
        </p:txBody>
      </p:sp>
      <p:sp>
        <p:nvSpPr>
          <p:cNvPr id="406" name="Google Shape;406;p30"/>
          <p:cNvSpPr/>
          <p:nvPr/>
        </p:nvSpPr>
        <p:spPr>
          <a:xfrm>
            <a:off x="10782306" y="2497358"/>
            <a:ext cx="1447363" cy="1129477"/>
          </a:xfrm>
          <a:prstGeom prst="rect">
            <a:avLst/>
          </a:prstGeom>
          <a:blipFill rotWithShape="1">
            <a:blip r:embed="rId7">
              <a:alphaModFix amt="86000"/>
            </a:blip>
            <a:stretch>
              <a:fillRect/>
            </a:stretch>
          </a:blip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lt1"/>
                </a:solidFill>
                <a:latin typeface="Calibri"/>
                <a:ea typeface="Calibri"/>
                <a:cs typeface="Calibri"/>
                <a:sym typeface="Calibri"/>
              </a:rPr>
              <a:t>Climate Regulation</a:t>
            </a:r>
            <a:endParaRPr/>
          </a:p>
        </p:txBody>
      </p:sp>
      <p:sp>
        <p:nvSpPr>
          <p:cNvPr id="407" name="Google Shape;407;p30"/>
          <p:cNvSpPr/>
          <p:nvPr/>
        </p:nvSpPr>
        <p:spPr>
          <a:xfrm>
            <a:off x="10778847" y="4768591"/>
            <a:ext cx="1447363" cy="1129477"/>
          </a:xfrm>
          <a:prstGeom prst="rect">
            <a:avLst/>
          </a:prstGeom>
          <a:blipFill rotWithShape="1">
            <a:blip r:embed="rId8">
              <a:alphaModFix amt="86000"/>
            </a:blip>
            <a:stretch>
              <a:fillRect/>
            </a:stretch>
          </a:blip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lt1"/>
                </a:solidFill>
                <a:latin typeface="Calibri"/>
                <a:ea typeface="Calibri"/>
                <a:cs typeface="Calibri"/>
                <a:sym typeface="Calibri"/>
              </a:rPr>
              <a:t>Marine Fisheries</a:t>
            </a:r>
            <a:endParaRPr/>
          </a:p>
        </p:txBody>
      </p:sp>
      <p:pic>
        <p:nvPicPr>
          <p:cNvPr id="408" name="Google Shape;408;p30"/>
          <p:cNvPicPr preferRelativeResize="0"/>
          <p:nvPr/>
        </p:nvPicPr>
        <p:blipFill rotWithShape="1">
          <a:blip r:embed="rId9">
            <a:alphaModFix/>
          </a:blip>
          <a:srcRect/>
          <a:stretch/>
        </p:blipFill>
        <p:spPr>
          <a:xfrm>
            <a:off x="2978173" y="2086140"/>
            <a:ext cx="6004201" cy="3177548"/>
          </a:xfrm>
          <a:prstGeom prst="rect">
            <a:avLst/>
          </a:prstGeom>
          <a:noFill/>
          <a:ln>
            <a:noFill/>
          </a:ln>
        </p:spPr>
      </p:pic>
      <p:pic>
        <p:nvPicPr>
          <p:cNvPr id="409" name="Google Shape;409;p30"/>
          <p:cNvPicPr preferRelativeResize="0"/>
          <p:nvPr/>
        </p:nvPicPr>
        <p:blipFill rotWithShape="1">
          <a:blip r:embed="rId10">
            <a:alphaModFix/>
          </a:blip>
          <a:srcRect/>
          <a:stretch/>
        </p:blipFill>
        <p:spPr>
          <a:xfrm>
            <a:off x="5506457" y="1739192"/>
            <a:ext cx="1141422" cy="1141422"/>
          </a:xfrm>
          <a:prstGeom prst="rect">
            <a:avLst/>
          </a:prstGeom>
          <a:noFill/>
          <a:ln>
            <a:noFill/>
          </a:ln>
        </p:spPr>
      </p:pic>
      <p:sp>
        <p:nvSpPr>
          <p:cNvPr id="410" name="Google Shape;410;p30"/>
          <p:cNvSpPr txBox="1"/>
          <p:nvPr/>
        </p:nvSpPr>
        <p:spPr>
          <a:xfrm>
            <a:off x="9328025" y="1854883"/>
            <a:ext cx="2828019" cy="622875"/>
          </a:xfrm>
          <a:prstGeom prst="rect">
            <a:avLst/>
          </a:prstGeom>
          <a:solidFill>
            <a:srgbClr val="F2F2F2"/>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000"/>
              <a:buFont typeface="Arial"/>
              <a:buNone/>
            </a:pPr>
            <a:r>
              <a:rPr lang="en-US" sz="2000" b="1">
                <a:solidFill>
                  <a:schemeClr val="dk1"/>
                </a:solidFill>
                <a:latin typeface="Calibri"/>
                <a:ea typeface="Calibri"/>
                <a:cs typeface="Calibri"/>
                <a:sym typeface="Calibri"/>
              </a:rPr>
              <a:t>3. Computes 6 global ecosystem services</a:t>
            </a:r>
            <a:endParaRPr/>
          </a:p>
        </p:txBody>
      </p:sp>
      <p:cxnSp>
        <p:nvCxnSpPr>
          <p:cNvPr id="411" name="Google Shape;411;p30"/>
          <p:cNvCxnSpPr/>
          <p:nvPr/>
        </p:nvCxnSpPr>
        <p:spPr>
          <a:xfrm flipH="1">
            <a:off x="8982374" y="2497358"/>
            <a:ext cx="345651" cy="842869"/>
          </a:xfrm>
          <a:prstGeom prst="straightConnector1">
            <a:avLst/>
          </a:prstGeom>
          <a:noFill/>
          <a:ln w="9525" cap="flat" cmpd="sng">
            <a:solidFill>
              <a:schemeClr val="accent2"/>
            </a:solidFill>
            <a:prstDash val="solid"/>
            <a:miter lim="800000"/>
            <a:headEnd type="none" w="sm" len="sm"/>
            <a:tailEnd type="none" w="sm" len="sm"/>
          </a:ln>
        </p:spPr>
      </p:cxnSp>
      <p:cxnSp>
        <p:nvCxnSpPr>
          <p:cNvPr id="412" name="Google Shape;412;p30"/>
          <p:cNvCxnSpPr/>
          <p:nvPr/>
        </p:nvCxnSpPr>
        <p:spPr>
          <a:xfrm rot="10800000">
            <a:off x="8982374" y="3870960"/>
            <a:ext cx="347380" cy="2027107"/>
          </a:xfrm>
          <a:prstGeom prst="straightConnector1">
            <a:avLst/>
          </a:prstGeom>
          <a:noFill/>
          <a:ln w="9525" cap="flat" cmpd="sng">
            <a:solidFill>
              <a:schemeClr val="accent2"/>
            </a:solidFill>
            <a:prstDash val="solid"/>
            <a:miter lim="800000"/>
            <a:headEnd type="none" w="sm" len="sm"/>
            <a:tailEnd type="none" w="sm" len="sm"/>
          </a:ln>
        </p:spPr>
      </p:cxnSp>
      <p:sp>
        <p:nvSpPr>
          <p:cNvPr id="413" name="Google Shape;413;p30"/>
          <p:cNvSpPr txBox="1"/>
          <p:nvPr/>
        </p:nvSpPr>
        <p:spPr>
          <a:xfrm>
            <a:off x="1" y="208280"/>
            <a:ext cx="12192000" cy="504849"/>
          </a:xfrm>
          <a:prstGeom prst="rect">
            <a:avLst/>
          </a:prstGeom>
          <a:solidFill>
            <a:srgbClr val="DDEAF6"/>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000"/>
              <a:buFont typeface="Calibri"/>
              <a:buNone/>
            </a:pPr>
            <a:r>
              <a:rPr lang="en-US" sz="3000" b="1">
                <a:solidFill>
                  <a:schemeClr val="dk1"/>
                </a:solidFill>
                <a:latin typeface="Calibri"/>
                <a:ea typeface="Calibri"/>
                <a:cs typeface="Calibri"/>
                <a:sym typeface="Calibri"/>
              </a:rPr>
              <a:t>Step 3: Running global ecosystem service models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2"/>
          <p:cNvPicPr preferRelativeResize="0"/>
          <p:nvPr/>
        </p:nvPicPr>
        <p:blipFill rotWithShape="1">
          <a:blip r:embed="rId3">
            <a:alphaModFix amt="35000"/>
          </a:blip>
          <a:srcRect b="37500"/>
          <a:stretch/>
        </p:blipFill>
        <p:spPr>
          <a:xfrm>
            <a:off x="0" y="0"/>
            <a:ext cx="12192000" cy="1905000"/>
          </a:xfrm>
          <a:prstGeom prst="rect">
            <a:avLst/>
          </a:prstGeom>
          <a:noFill/>
          <a:ln>
            <a:noFill/>
          </a:ln>
        </p:spPr>
      </p:pic>
      <p:sp>
        <p:nvSpPr>
          <p:cNvPr id="99" name="Google Shape;99;p2"/>
          <p:cNvSpPr txBox="1">
            <a:spLocks noGrp="1"/>
          </p:cNvSpPr>
          <p:nvPr>
            <p:ph type="title"/>
          </p:nvPr>
        </p:nvSpPr>
        <p:spPr>
          <a:xfrm>
            <a:off x="838200" y="542925"/>
            <a:ext cx="10515600" cy="11477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6000"/>
              <a:buFont typeface="Libre Baskerville"/>
              <a:buNone/>
            </a:pPr>
            <a:r>
              <a:rPr lang="en-US" sz="6000" b="1">
                <a:latin typeface="Libre Baskerville"/>
                <a:ea typeface="Libre Baskerville"/>
                <a:cs typeface="Libre Baskerville"/>
                <a:sym typeface="Libre Baskerville"/>
              </a:rPr>
              <a:t>Overview</a:t>
            </a:r>
            <a:endParaRPr b="1">
              <a:latin typeface="Libre Baskerville"/>
              <a:ea typeface="Libre Baskerville"/>
              <a:cs typeface="Libre Baskerville"/>
              <a:sym typeface="Libre Baskerville"/>
            </a:endParaRPr>
          </a:p>
        </p:txBody>
      </p:sp>
      <p:sp>
        <p:nvSpPr>
          <p:cNvPr id="100" name="Google Shape;100;p2"/>
          <p:cNvSpPr txBox="1">
            <a:spLocks noGrp="1"/>
          </p:cNvSpPr>
          <p:nvPr>
            <p:ph type="body" idx="1"/>
          </p:nvPr>
        </p:nvSpPr>
        <p:spPr>
          <a:xfrm>
            <a:off x="838200" y="2447925"/>
            <a:ext cx="10515600" cy="372903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Context in sustainability and economics</a:t>
            </a:r>
            <a:endParaRPr dirty="0"/>
          </a:p>
          <a:p>
            <a:pPr marL="228600" lvl="0" indent="-228600" algn="l" rtl="0">
              <a:lnSpc>
                <a:spcPct val="90000"/>
              </a:lnSpc>
              <a:spcBef>
                <a:spcPts val="1000"/>
              </a:spcBef>
              <a:spcAft>
                <a:spcPts val="0"/>
              </a:spcAft>
              <a:buClr>
                <a:schemeClr val="dk1"/>
              </a:buClr>
              <a:buSzPts val="2800"/>
              <a:buChar char="•"/>
            </a:pPr>
            <a:r>
              <a:rPr lang="en-US" dirty="0"/>
              <a:t>Introduce our new model: GTAP-InVEST</a:t>
            </a:r>
            <a:endParaRPr dirty="0"/>
          </a:p>
          <a:p>
            <a:pPr marL="685800" lvl="1" indent="-228600" algn="l" rtl="0">
              <a:lnSpc>
                <a:spcPct val="90000"/>
              </a:lnSpc>
              <a:spcBef>
                <a:spcPts val="500"/>
              </a:spcBef>
              <a:spcAft>
                <a:spcPts val="0"/>
              </a:spcAft>
              <a:buClr>
                <a:schemeClr val="dk1"/>
              </a:buClr>
              <a:buSzPts val="2400"/>
              <a:buChar char="•"/>
            </a:pPr>
            <a:r>
              <a:rPr lang="en-US" dirty="0"/>
              <a:t>Four methodological advances necessary to make it work</a:t>
            </a:r>
          </a:p>
          <a:p>
            <a:pPr marL="228600" lvl="0" indent="-228600" algn="l" rtl="0">
              <a:lnSpc>
                <a:spcPct val="90000"/>
              </a:lnSpc>
              <a:spcBef>
                <a:spcPts val="1000"/>
              </a:spcBef>
              <a:spcAft>
                <a:spcPts val="0"/>
              </a:spcAft>
              <a:buClr>
                <a:schemeClr val="dk1"/>
              </a:buClr>
              <a:buSzPts val="2800"/>
              <a:buChar char="•"/>
            </a:pPr>
            <a:r>
              <a:rPr lang="en-US" dirty="0"/>
              <a:t>Results from paper</a:t>
            </a:r>
          </a:p>
          <a:p>
            <a:pPr marL="228600" lvl="0" indent="-228600" algn="l" rtl="0">
              <a:lnSpc>
                <a:spcPct val="90000"/>
              </a:lnSpc>
              <a:spcBef>
                <a:spcPts val="1000"/>
              </a:spcBef>
              <a:spcAft>
                <a:spcPts val="0"/>
              </a:spcAft>
              <a:buClr>
                <a:schemeClr val="dk1"/>
              </a:buClr>
              <a:buSzPts val="2800"/>
              <a:buChar char="•"/>
            </a:pPr>
            <a:r>
              <a:rPr lang="en-US" dirty="0"/>
              <a:t>Broader conclusion on Earth-Economy modeling</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2"/>
          <p:cNvSpPr txBox="1">
            <a:spLocks noGrp="1"/>
          </p:cNvSpPr>
          <p:nvPr>
            <p:ph type="title"/>
          </p:nvPr>
        </p:nvSpPr>
        <p:spPr>
          <a:xfrm>
            <a:off x="423333" y="377952"/>
            <a:ext cx="7074986" cy="153466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latin typeface="Calibri"/>
                <a:ea typeface="Calibri"/>
                <a:cs typeface="Calibri"/>
                <a:sym typeface="Calibri"/>
              </a:rPr>
              <a:t>InVEST and The Natural Capital Project</a:t>
            </a:r>
            <a:endParaRPr/>
          </a:p>
        </p:txBody>
      </p:sp>
      <p:sp>
        <p:nvSpPr>
          <p:cNvPr id="427" name="Google Shape;427;p32"/>
          <p:cNvSpPr txBox="1">
            <a:spLocks noGrp="1"/>
          </p:cNvSpPr>
          <p:nvPr>
            <p:ph type="body" idx="1"/>
          </p:nvPr>
        </p:nvSpPr>
        <p:spPr>
          <a:xfrm>
            <a:off x="7101840" y="3352325"/>
            <a:ext cx="4910051" cy="3505676"/>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2"/>
              </a:buClr>
              <a:buSzPts val="2400"/>
              <a:buChar char="•"/>
            </a:pPr>
            <a:r>
              <a:rPr lang="en-US"/>
              <a:t>Partnership of WWF, The Nature Conservancy, Stanford University, University of Minnesota and Chinese Academy of sciences</a:t>
            </a:r>
            <a:endParaRPr/>
          </a:p>
          <a:p>
            <a:pPr marL="228600" lvl="0" indent="-228600" algn="l" rtl="0">
              <a:lnSpc>
                <a:spcPct val="90000"/>
              </a:lnSpc>
              <a:spcBef>
                <a:spcPts val="1000"/>
              </a:spcBef>
              <a:spcAft>
                <a:spcPts val="0"/>
              </a:spcAft>
              <a:buClr>
                <a:schemeClr val="dk2"/>
              </a:buClr>
              <a:buSzPts val="2400"/>
              <a:buChar char="•"/>
            </a:pPr>
            <a:r>
              <a:rPr lang="en-US"/>
              <a:t>InVEST is an open-source software tool to estimate ~20 ecosystem services</a:t>
            </a:r>
            <a:endParaRPr/>
          </a:p>
          <a:p>
            <a:pPr marL="228600" lvl="0" indent="-228600" algn="l" rtl="0">
              <a:lnSpc>
                <a:spcPct val="90000"/>
              </a:lnSpc>
              <a:spcBef>
                <a:spcPts val="1000"/>
              </a:spcBef>
              <a:spcAft>
                <a:spcPts val="0"/>
              </a:spcAft>
              <a:buClr>
                <a:schemeClr val="dk2"/>
              </a:buClr>
              <a:buSzPts val="2400"/>
              <a:buChar char="•"/>
            </a:pPr>
            <a:r>
              <a:rPr lang="en-US"/>
              <a:t>Spatially-explicit, high-resolution, processed-based production functions, global extent</a:t>
            </a:r>
            <a:endParaRPr/>
          </a:p>
        </p:txBody>
      </p:sp>
      <p:pic>
        <p:nvPicPr>
          <p:cNvPr id="428" name="Google Shape;428;p32"/>
          <p:cNvPicPr preferRelativeResize="0"/>
          <p:nvPr/>
        </p:nvPicPr>
        <p:blipFill rotWithShape="1">
          <a:blip r:embed="rId3">
            <a:alphaModFix/>
          </a:blip>
          <a:srcRect/>
          <a:stretch/>
        </p:blipFill>
        <p:spPr>
          <a:xfrm>
            <a:off x="7711440" y="168537"/>
            <a:ext cx="3544396" cy="2957039"/>
          </a:xfrm>
          <a:prstGeom prst="rect">
            <a:avLst/>
          </a:prstGeom>
          <a:noFill/>
          <a:ln>
            <a:noFill/>
          </a:ln>
        </p:spPr>
      </p:pic>
      <p:pic>
        <p:nvPicPr>
          <p:cNvPr id="429" name="Google Shape;429;p32"/>
          <p:cNvPicPr preferRelativeResize="0"/>
          <p:nvPr/>
        </p:nvPicPr>
        <p:blipFill rotWithShape="1">
          <a:blip r:embed="rId4">
            <a:alphaModFix/>
          </a:blip>
          <a:srcRect/>
          <a:stretch/>
        </p:blipFill>
        <p:spPr>
          <a:xfrm>
            <a:off x="113453" y="3352325"/>
            <a:ext cx="5963920" cy="3378877"/>
          </a:xfrm>
          <a:prstGeom prst="rect">
            <a:avLst/>
          </a:prstGeom>
          <a:noFill/>
          <a:ln>
            <a:noFill/>
          </a:ln>
        </p:spPr>
      </p:pic>
      <p:pic>
        <p:nvPicPr>
          <p:cNvPr id="430" name="Google Shape;430;p32"/>
          <p:cNvPicPr preferRelativeResize="0"/>
          <p:nvPr/>
        </p:nvPicPr>
        <p:blipFill rotWithShape="1">
          <a:blip r:embed="rId5">
            <a:alphaModFix/>
          </a:blip>
          <a:srcRect/>
          <a:stretch/>
        </p:blipFill>
        <p:spPr>
          <a:xfrm>
            <a:off x="0" y="2437632"/>
            <a:ext cx="5963920" cy="85993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33"/>
          <p:cNvSpPr/>
          <p:nvPr/>
        </p:nvSpPr>
        <p:spPr>
          <a:xfrm>
            <a:off x="2302573" y="1585983"/>
            <a:ext cx="8077200" cy="51054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9BBB59"/>
              </a:buClr>
              <a:buSzPts val="800"/>
              <a:buFont typeface="Calibri"/>
              <a:buNone/>
            </a:pPr>
            <a:endParaRPr sz="800">
              <a:solidFill>
                <a:srgbClr val="000000"/>
              </a:solidFill>
              <a:latin typeface="+mn-lt"/>
              <a:ea typeface="Calibri"/>
              <a:cs typeface="Calibri"/>
              <a:sym typeface="Calibri"/>
            </a:endParaRPr>
          </a:p>
          <a:p>
            <a:pPr marL="0" marR="0" lvl="0" indent="0" algn="l" rtl="0">
              <a:lnSpc>
                <a:spcPct val="90000"/>
              </a:lnSpc>
              <a:spcBef>
                <a:spcPts val="400"/>
              </a:spcBef>
              <a:spcAft>
                <a:spcPts val="0"/>
              </a:spcAft>
              <a:buClr>
                <a:srgbClr val="9BBB59"/>
              </a:buClr>
              <a:buSzPts val="2000"/>
              <a:buFont typeface="Calibri"/>
              <a:buNone/>
            </a:pPr>
            <a:endParaRPr sz="2000">
              <a:solidFill>
                <a:srgbClr val="000000"/>
              </a:solidFill>
              <a:latin typeface="+mn-lt"/>
              <a:ea typeface="Calibri"/>
              <a:cs typeface="Calibri"/>
              <a:sym typeface="Calibri"/>
            </a:endParaRPr>
          </a:p>
          <a:p>
            <a:pPr marL="0" marR="0" lvl="0" indent="0" algn="l" rtl="0">
              <a:lnSpc>
                <a:spcPct val="90000"/>
              </a:lnSpc>
              <a:spcBef>
                <a:spcPts val="400"/>
              </a:spcBef>
              <a:spcAft>
                <a:spcPts val="0"/>
              </a:spcAft>
              <a:buClr>
                <a:srgbClr val="9BBB59"/>
              </a:buClr>
              <a:buSzPts val="2000"/>
              <a:buFont typeface="Calibri"/>
              <a:buNone/>
            </a:pPr>
            <a:endParaRPr sz="2000">
              <a:solidFill>
                <a:srgbClr val="000000"/>
              </a:solidFill>
              <a:latin typeface="+mn-lt"/>
              <a:ea typeface="Calibri"/>
              <a:cs typeface="Calibri"/>
              <a:sym typeface="Calibri"/>
            </a:endParaRPr>
          </a:p>
          <a:p>
            <a:pPr marL="274313" marR="0" lvl="0" indent="-147313" algn="l" rtl="0">
              <a:lnSpc>
                <a:spcPct val="90000"/>
              </a:lnSpc>
              <a:spcBef>
                <a:spcPts val="400"/>
              </a:spcBef>
              <a:spcAft>
                <a:spcPts val="0"/>
              </a:spcAft>
              <a:buClr>
                <a:srgbClr val="9BBB59"/>
              </a:buClr>
              <a:buSzPts val="2000"/>
              <a:buFont typeface="Noto Sans Symbols"/>
              <a:buNone/>
            </a:pPr>
            <a:endParaRPr sz="2000">
              <a:solidFill>
                <a:srgbClr val="000000"/>
              </a:solidFill>
              <a:latin typeface="+mn-lt"/>
              <a:ea typeface="Calibri"/>
              <a:cs typeface="Calibri"/>
              <a:sym typeface="Calibri"/>
            </a:endParaRPr>
          </a:p>
          <a:p>
            <a:pPr marL="274313" marR="0" lvl="0" indent="-147313" algn="l" rtl="0">
              <a:lnSpc>
                <a:spcPct val="90000"/>
              </a:lnSpc>
              <a:spcBef>
                <a:spcPts val="400"/>
              </a:spcBef>
              <a:spcAft>
                <a:spcPts val="0"/>
              </a:spcAft>
              <a:buClr>
                <a:srgbClr val="9BBB59"/>
              </a:buClr>
              <a:buSzPts val="2000"/>
              <a:buFont typeface="Noto Sans Symbols"/>
              <a:buNone/>
            </a:pPr>
            <a:endParaRPr sz="2000">
              <a:solidFill>
                <a:srgbClr val="000000"/>
              </a:solidFill>
              <a:latin typeface="+mn-lt"/>
              <a:ea typeface="Calibri"/>
              <a:cs typeface="Calibri"/>
              <a:sym typeface="Calibri"/>
            </a:endParaRPr>
          </a:p>
          <a:p>
            <a:pPr marL="274313" marR="0" lvl="0" indent="-147313" algn="l" rtl="0">
              <a:lnSpc>
                <a:spcPct val="90000"/>
              </a:lnSpc>
              <a:spcBef>
                <a:spcPts val="400"/>
              </a:spcBef>
              <a:spcAft>
                <a:spcPts val="0"/>
              </a:spcAft>
              <a:buClr>
                <a:srgbClr val="9BBB59"/>
              </a:buClr>
              <a:buSzPts val="2000"/>
              <a:buFont typeface="Noto Sans Symbols"/>
              <a:buNone/>
            </a:pPr>
            <a:endParaRPr sz="2000">
              <a:solidFill>
                <a:srgbClr val="000000"/>
              </a:solidFill>
              <a:latin typeface="+mn-lt"/>
              <a:ea typeface="Calibri"/>
              <a:cs typeface="Calibri"/>
              <a:sym typeface="Calibri"/>
            </a:endParaRPr>
          </a:p>
          <a:p>
            <a:pPr marL="274313" marR="0" lvl="0" indent="-147313" algn="l" rtl="0">
              <a:lnSpc>
                <a:spcPct val="90000"/>
              </a:lnSpc>
              <a:spcBef>
                <a:spcPts val="400"/>
              </a:spcBef>
              <a:spcAft>
                <a:spcPts val="0"/>
              </a:spcAft>
              <a:buClr>
                <a:srgbClr val="9BBB59"/>
              </a:buClr>
              <a:buSzPts val="2000"/>
              <a:buFont typeface="Noto Sans Symbols"/>
              <a:buNone/>
            </a:pPr>
            <a:endParaRPr sz="2000">
              <a:solidFill>
                <a:srgbClr val="000000"/>
              </a:solidFill>
              <a:latin typeface="+mn-lt"/>
              <a:ea typeface="Calibri"/>
              <a:cs typeface="Calibri"/>
              <a:sym typeface="Calibri"/>
            </a:endParaRPr>
          </a:p>
          <a:p>
            <a:pPr marL="274313" marR="0" lvl="0" indent="-147313" algn="l" rtl="0">
              <a:lnSpc>
                <a:spcPct val="90000"/>
              </a:lnSpc>
              <a:spcBef>
                <a:spcPts val="400"/>
              </a:spcBef>
              <a:spcAft>
                <a:spcPts val="0"/>
              </a:spcAft>
              <a:buClr>
                <a:srgbClr val="9BBB59"/>
              </a:buClr>
              <a:buSzPts val="2000"/>
              <a:buFont typeface="Noto Sans Symbols"/>
              <a:buNone/>
            </a:pPr>
            <a:endParaRPr sz="2000">
              <a:solidFill>
                <a:srgbClr val="000000"/>
              </a:solidFill>
              <a:latin typeface="+mn-lt"/>
              <a:ea typeface="Calibri"/>
              <a:cs typeface="Calibri"/>
              <a:sym typeface="Calibri"/>
            </a:endParaRPr>
          </a:p>
          <a:p>
            <a:pPr marL="0" marR="0" lvl="0" indent="0" algn="l" rtl="0">
              <a:lnSpc>
                <a:spcPct val="90000"/>
              </a:lnSpc>
              <a:spcBef>
                <a:spcPts val="400"/>
              </a:spcBef>
              <a:spcAft>
                <a:spcPts val="0"/>
              </a:spcAft>
              <a:buClr>
                <a:srgbClr val="9BBB59"/>
              </a:buClr>
              <a:buSzPts val="2000"/>
              <a:buFont typeface="Calibri"/>
              <a:buNone/>
            </a:pPr>
            <a:endParaRPr sz="2000">
              <a:solidFill>
                <a:srgbClr val="000000"/>
              </a:solidFill>
              <a:latin typeface="+mn-lt"/>
              <a:ea typeface="Calibri"/>
              <a:cs typeface="Calibri"/>
              <a:sym typeface="Calibri"/>
            </a:endParaRPr>
          </a:p>
          <a:p>
            <a:pPr marL="274313" marR="0" lvl="0" indent="-147313" algn="l" rtl="0">
              <a:lnSpc>
                <a:spcPct val="90000"/>
              </a:lnSpc>
              <a:spcBef>
                <a:spcPts val="400"/>
              </a:spcBef>
              <a:spcAft>
                <a:spcPts val="0"/>
              </a:spcAft>
              <a:buClr>
                <a:srgbClr val="9BBB59"/>
              </a:buClr>
              <a:buSzPts val="2000"/>
              <a:buFont typeface="Noto Sans Symbols"/>
              <a:buNone/>
            </a:pPr>
            <a:endParaRPr sz="2000">
              <a:solidFill>
                <a:srgbClr val="000000"/>
              </a:solidFill>
              <a:latin typeface="+mn-lt"/>
              <a:ea typeface="Calibri"/>
              <a:cs typeface="Calibri"/>
              <a:sym typeface="Calibri"/>
            </a:endParaRPr>
          </a:p>
        </p:txBody>
      </p:sp>
      <p:sp>
        <p:nvSpPr>
          <p:cNvPr id="437" name="Google Shape;437;p33"/>
          <p:cNvSpPr/>
          <p:nvPr/>
        </p:nvSpPr>
        <p:spPr>
          <a:xfrm rot="9300000">
            <a:off x="6469191" y="1830181"/>
            <a:ext cx="836612" cy="498475"/>
          </a:xfrm>
          <a:prstGeom prst="rightArrow">
            <a:avLst>
              <a:gd name="adj1" fmla="val 50000"/>
              <a:gd name="adj2" fmla="val 49876"/>
            </a:avLst>
          </a:prstGeom>
          <a:solidFill>
            <a:srgbClr val="EEDD82"/>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mn-lt"/>
              <a:ea typeface="Calibri"/>
              <a:cs typeface="Calibri"/>
              <a:sym typeface="Calibri"/>
            </a:endParaRPr>
          </a:p>
        </p:txBody>
      </p:sp>
      <p:sp>
        <p:nvSpPr>
          <p:cNvPr id="438" name="Google Shape;438;p33"/>
          <p:cNvSpPr/>
          <p:nvPr/>
        </p:nvSpPr>
        <p:spPr>
          <a:xfrm rot="1081769">
            <a:off x="7210811" y="2382653"/>
            <a:ext cx="2359879" cy="1042599"/>
          </a:xfrm>
          <a:prstGeom prst="cube">
            <a:avLst>
              <a:gd name="adj" fmla="val 71491"/>
            </a:avLst>
          </a:prstGeom>
          <a:solidFill>
            <a:srgbClr val="EEDD82"/>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mn-lt"/>
              <a:ea typeface="Calibri"/>
              <a:cs typeface="Calibri"/>
              <a:sym typeface="Calibri"/>
            </a:endParaRPr>
          </a:p>
        </p:txBody>
      </p:sp>
      <p:sp>
        <p:nvSpPr>
          <p:cNvPr id="439" name="Google Shape;439;p33"/>
          <p:cNvSpPr/>
          <p:nvPr/>
        </p:nvSpPr>
        <p:spPr>
          <a:xfrm rot="1068216">
            <a:off x="6167043" y="2809715"/>
            <a:ext cx="2424703" cy="1581989"/>
          </a:xfrm>
          <a:prstGeom prst="cube">
            <a:avLst>
              <a:gd name="adj" fmla="val 52477"/>
            </a:avLst>
          </a:prstGeom>
          <a:solidFill>
            <a:srgbClr val="B8E08C"/>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mn-lt"/>
              <a:ea typeface="Calibri"/>
              <a:cs typeface="Calibri"/>
              <a:sym typeface="Calibri"/>
            </a:endParaRPr>
          </a:p>
        </p:txBody>
      </p:sp>
      <p:sp>
        <p:nvSpPr>
          <p:cNvPr id="440" name="Google Shape;440;p33"/>
          <p:cNvSpPr/>
          <p:nvPr/>
        </p:nvSpPr>
        <p:spPr>
          <a:xfrm rot="1081648">
            <a:off x="5105362" y="3345935"/>
            <a:ext cx="2481911" cy="1401011"/>
          </a:xfrm>
          <a:prstGeom prst="cube">
            <a:avLst>
              <a:gd name="adj" fmla="val 60755"/>
            </a:avLst>
          </a:prstGeom>
          <a:solidFill>
            <a:srgbClr val="AEABAB"/>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mn-lt"/>
              <a:ea typeface="Calibri"/>
              <a:cs typeface="Calibri"/>
              <a:sym typeface="Calibri"/>
            </a:endParaRPr>
          </a:p>
        </p:txBody>
      </p:sp>
      <p:sp>
        <p:nvSpPr>
          <p:cNvPr id="441" name="Google Shape;441;p33"/>
          <p:cNvSpPr/>
          <p:nvPr/>
        </p:nvSpPr>
        <p:spPr>
          <a:xfrm rot="1091645">
            <a:off x="3710668" y="3794879"/>
            <a:ext cx="2741593" cy="2056891"/>
          </a:xfrm>
          <a:prstGeom prst="cube">
            <a:avLst>
              <a:gd name="adj" fmla="val 54454"/>
            </a:avLst>
          </a:prstGeom>
          <a:solidFill>
            <a:srgbClr val="00B050"/>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mn-lt"/>
              <a:ea typeface="Calibri"/>
              <a:cs typeface="Calibri"/>
              <a:sym typeface="Calibri"/>
            </a:endParaRPr>
          </a:p>
        </p:txBody>
      </p:sp>
      <p:sp>
        <p:nvSpPr>
          <p:cNvPr id="442" name="Google Shape;442;p33"/>
          <p:cNvSpPr/>
          <p:nvPr/>
        </p:nvSpPr>
        <p:spPr>
          <a:xfrm rot="5153277">
            <a:off x="6274363" y="2736586"/>
            <a:ext cx="758952" cy="173039"/>
          </a:xfrm>
          <a:prstGeom prst="rightArrow">
            <a:avLst>
              <a:gd name="adj1" fmla="val 50000"/>
              <a:gd name="adj2" fmla="val 50071"/>
            </a:avLst>
          </a:prstGeom>
          <a:solidFill>
            <a:srgbClr val="EEDD82"/>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mn-lt"/>
              <a:ea typeface="Calibri"/>
              <a:cs typeface="Calibri"/>
              <a:sym typeface="Calibri"/>
            </a:endParaRPr>
          </a:p>
        </p:txBody>
      </p:sp>
      <p:sp>
        <p:nvSpPr>
          <p:cNvPr id="443" name="Google Shape;443;p33"/>
          <p:cNvSpPr/>
          <p:nvPr/>
        </p:nvSpPr>
        <p:spPr>
          <a:xfrm rot="-1620000">
            <a:off x="5666548" y="2432467"/>
            <a:ext cx="644525" cy="287339"/>
          </a:xfrm>
          <a:prstGeom prst="leftArrow">
            <a:avLst>
              <a:gd name="adj1" fmla="val 50000"/>
              <a:gd name="adj2" fmla="val 50002"/>
            </a:avLst>
          </a:prstGeom>
          <a:solidFill>
            <a:srgbClr val="EEDD82"/>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mn-lt"/>
              <a:ea typeface="Calibri"/>
              <a:cs typeface="Calibri"/>
              <a:sym typeface="Calibri"/>
            </a:endParaRPr>
          </a:p>
        </p:txBody>
      </p:sp>
      <p:sp>
        <p:nvSpPr>
          <p:cNvPr id="444" name="Google Shape;444;p33"/>
          <p:cNvSpPr/>
          <p:nvPr/>
        </p:nvSpPr>
        <p:spPr>
          <a:xfrm>
            <a:off x="5701540" y="2895600"/>
            <a:ext cx="152400" cy="731520"/>
          </a:xfrm>
          <a:prstGeom prst="downArrow">
            <a:avLst>
              <a:gd name="adj1" fmla="val 50000"/>
              <a:gd name="adj2" fmla="val 50005"/>
            </a:avLst>
          </a:prstGeom>
          <a:solidFill>
            <a:srgbClr val="EEDD82"/>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mn-lt"/>
              <a:ea typeface="Calibri"/>
              <a:cs typeface="Calibri"/>
              <a:sym typeface="Calibri"/>
            </a:endParaRPr>
          </a:p>
        </p:txBody>
      </p:sp>
      <p:sp>
        <p:nvSpPr>
          <p:cNvPr id="445" name="Google Shape;445;p33"/>
          <p:cNvSpPr/>
          <p:nvPr/>
        </p:nvSpPr>
        <p:spPr>
          <a:xfrm rot="-1641797">
            <a:off x="4568657" y="3127519"/>
            <a:ext cx="685800" cy="152400"/>
          </a:xfrm>
          <a:prstGeom prst="leftArrow">
            <a:avLst>
              <a:gd name="adj1" fmla="val 50000"/>
              <a:gd name="adj2" fmla="val 50000"/>
            </a:avLst>
          </a:prstGeom>
          <a:solidFill>
            <a:srgbClr val="EEDD82"/>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mn-lt"/>
              <a:ea typeface="Calibri"/>
              <a:cs typeface="Calibri"/>
              <a:sym typeface="Calibri"/>
            </a:endParaRPr>
          </a:p>
        </p:txBody>
      </p:sp>
      <p:sp>
        <p:nvSpPr>
          <p:cNvPr id="446" name="Google Shape;446;p33"/>
          <p:cNvSpPr/>
          <p:nvPr/>
        </p:nvSpPr>
        <p:spPr>
          <a:xfrm>
            <a:off x="4558540" y="3505200"/>
            <a:ext cx="109728" cy="731520"/>
          </a:xfrm>
          <a:prstGeom prst="downArrow">
            <a:avLst>
              <a:gd name="adj1" fmla="val 50000"/>
              <a:gd name="adj2" fmla="val 50005"/>
            </a:avLst>
          </a:prstGeom>
          <a:solidFill>
            <a:srgbClr val="EEDD82"/>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mn-lt"/>
              <a:ea typeface="Calibri"/>
              <a:cs typeface="Calibri"/>
              <a:sym typeface="Calibri"/>
            </a:endParaRPr>
          </a:p>
        </p:txBody>
      </p:sp>
      <p:sp>
        <p:nvSpPr>
          <p:cNvPr id="447" name="Google Shape;447;p33"/>
          <p:cNvSpPr txBox="1"/>
          <p:nvPr/>
        </p:nvSpPr>
        <p:spPr>
          <a:xfrm>
            <a:off x="7931098" y="2438400"/>
            <a:ext cx="83190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rgbClr val="000000"/>
                </a:solidFill>
                <a:latin typeface="+mn-lt"/>
                <a:ea typeface="Calibri"/>
                <a:cs typeface="Calibri"/>
                <a:sym typeface="Calibri"/>
              </a:rPr>
              <a:t>Corn</a:t>
            </a:r>
            <a:endParaRPr>
              <a:latin typeface="+mn-lt"/>
            </a:endParaRPr>
          </a:p>
        </p:txBody>
      </p:sp>
      <p:sp>
        <p:nvSpPr>
          <p:cNvPr id="448" name="Google Shape;448;p33"/>
          <p:cNvSpPr txBox="1"/>
          <p:nvPr/>
        </p:nvSpPr>
        <p:spPr>
          <a:xfrm>
            <a:off x="4847437" y="4050269"/>
            <a:ext cx="9749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rgbClr val="000000"/>
                </a:solidFill>
                <a:latin typeface="+mn-lt"/>
                <a:ea typeface="Calibri"/>
                <a:cs typeface="Calibri"/>
                <a:sym typeface="Calibri"/>
              </a:rPr>
              <a:t>Forest</a:t>
            </a:r>
            <a:endParaRPr>
              <a:latin typeface="+mn-lt"/>
            </a:endParaRPr>
          </a:p>
        </p:txBody>
      </p:sp>
      <p:sp>
        <p:nvSpPr>
          <p:cNvPr id="449" name="Google Shape;449;p33"/>
          <p:cNvSpPr txBox="1"/>
          <p:nvPr/>
        </p:nvSpPr>
        <p:spPr>
          <a:xfrm>
            <a:off x="6920741" y="2907269"/>
            <a:ext cx="85166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rgbClr val="000000"/>
                </a:solidFill>
                <a:latin typeface="+mn-lt"/>
                <a:ea typeface="Calibri"/>
                <a:cs typeface="Calibri"/>
                <a:sym typeface="Calibri"/>
              </a:rPr>
              <a:t>Forest</a:t>
            </a:r>
            <a:endParaRPr>
              <a:latin typeface="+mn-lt"/>
            </a:endParaRPr>
          </a:p>
        </p:txBody>
      </p:sp>
      <p:sp>
        <p:nvSpPr>
          <p:cNvPr id="450" name="Google Shape;450;p33"/>
          <p:cNvSpPr txBox="1"/>
          <p:nvPr/>
        </p:nvSpPr>
        <p:spPr>
          <a:xfrm>
            <a:off x="5867400" y="3440669"/>
            <a:ext cx="9264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rgbClr val="000000"/>
                </a:solidFill>
                <a:latin typeface="+mn-lt"/>
                <a:ea typeface="Calibri"/>
                <a:cs typeface="Calibri"/>
                <a:sym typeface="Calibri"/>
              </a:rPr>
              <a:t>Wheat</a:t>
            </a:r>
            <a:endParaRPr>
              <a:latin typeface="+mn-lt"/>
            </a:endParaRPr>
          </a:p>
        </p:txBody>
      </p:sp>
      <p:sp>
        <p:nvSpPr>
          <p:cNvPr id="451" name="Google Shape;451;p33"/>
          <p:cNvSpPr/>
          <p:nvPr/>
        </p:nvSpPr>
        <p:spPr>
          <a:xfrm>
            <a:off x="7379395" y="3341624"/>
            <a:ext cx="651927" cy="274320"/>
          </a:xfrm>
          <a:prstGeom prst="cube">
            <a:avLst>
              <a:gd name="adj" fmla="val 25000"/>
            </a:avLst>
          </a:prstGeom>
          <a:solidFill>
            <a:srgbClr val="EEDD8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mn-lt"/>
              <a:ea typeface="Calibri"/>
              <a:cs typeface="Calibri"/>
              <a:sym typeface="Calibri"/>
            </a:endParaRPr>
          </a:p>
        </p:txBody>
      </p:sp>
      <p:sp>
        <p:nvSpPr>
          <p:cNvPr id="452" name="Google Shape;452;p33"/>
          <p:cNvSpPr/>
          <p:nvPr/>
        </p:nvSpPr>
        <p:spPr>
          <a:xfrm>
            <a:off x="6400802" y="3934381"/>
            <a:ext cx="651927" cy="164592"/>
          </a:xfrm>
          <a:prstGeom prst="cube">
            <a:avLst>
              <a:gd name="adj" fmla="val 25000"/>
            </a:avLst>
          </a:prstGeom>
          <a:solidFill>
            <a:srgbClr val="EEDD8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mn-lt"/>
              <a:ea typeface="Calibri"/>
              <a:cs typeface="Calibri"/>
              <a:sym typeface="Calibri"/>
            </a:endParaRPr>
          </a:p>
        </p:txBody>
      </p:sp>
      <p:sp>
        <p:nvSpPr>
          <p:cNvPr id="453" name="Google Shape;453;p33"/>
          <p:cNvSpPr/>
          <p:nvPr/>
        </p:nvSpPr>
        <p:spPr>
          <a:xfrm>
            <a:off x="6400802" y="3803821"/>
            <a:ext cx="651927" cy="164592"/>
          </a:xfrm>
          <a:prstGeom prst="cube">
            <a:avLst>
              <a:gd name="adj" fmla="val 25000"/>
            </a:avLst>
          </a:prstGeom>
          <a:solidFill>
            <a:srgbClr val="B8E08C"/>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mn-lt"/>
              <a:ea typeface="Calibri"/>
              <a:cs typeface="Calibri"/>
              <a:sym typeface="Calibri"/>
            </a:endParaRPr>
          </a:p>
        </p:txBody>
      </p:sp>
      <p:sp>
        <p:nvSpPr>
          <p:cNvPr id="454" name="Google Shape;454;p33"/>
          <p:cNvSpPr/>
          <p:nvPr/>
        </p:nvSpPr>
        <p:spPr>
          <a:xfrm>
            <a:off x="4974467" y="4699679"/>
            <a:ext cx="651927" cy="91440"/>
          </a:xfrm>
          <a:prstGeom prst="cube">
            <a:avLst>
              <a:gd name="adj" fmla="val 25000"/>
            </a:avLst>
          </a:prstGeom>
          <a:solidFill>
            <a:srgbClr val="EEDD8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mn-lt"/>
              <a:ea typeface="Calibri"/>
              <a:cs typeface="Calibri"/>
              <a:sym typeface="Calibri"/>
            </a:endParaRPr>
          </a:p>
        </p:txBody>
      </p:sp>
      <p:sp>
        <p:nvSpPr>
          <p:cNvPr id="455" name="Google Shape;455;p33"/>
          <p:cNvSpPr/>
          <p:nvPr/>
        </p:nvSpPr>
        <p:spPr>
          <a:xfrm>
            <a:off x="4974467" y="4621299"/>
            <a:ext cx="651927" cy="91440"/>
          </a:xfrm>
          <a:prstGeom prst="cube">
            <a:avLst>
              <a:gd name="adj" fmla="val 25000"/>
            </a:avLst>
          </a:prstGeom>
          <a:solidFill>
            <a:srgbClr val="B8E08C"/>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mn-lt"/>
              <a:ea typeface="Calibri"/>
              <a:cs typeface="Calibri"/>
              <a:sym typeface="Calibri"/>
            </a:endParaRPr>
          </a:p>
        </p:txBody>
      </p:sp>
      <p:sp>
        <p:nvSpPr>
          <p:cNvPr id="456" name="Google Shape;456;p33"/>
          <p:cNvSpPr/>
          <p:nvPr/>
        </p:nvSpPr>
        <p:spPr>
          <a:xfrm>
            <a:off x="4974466" y="4473701"/>
            <a:ext cx="651927" cy="182880"/>
          </a:xfrm>
          <a:prstGeom prst="cube">
            <a:avLst>
              <a:gd name="adj" fmla="val 25000"/>
            </a:avLst>
          </a:prstGeom>
          <a:solidFill>
            <a:srgbClr val="AEABAB"/>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mn-lt"/>
              <a:ea typeface="Calibri"/>
              <a:cs typeface="Calibri"/>
              <a:sym typeface="Calibri"/>
            </a:endParaRPr>
          </a:p>
        </p:txBody>
      </p:sp>
      <p:sp>
        <p:nvSpPr>
          <p:cNvPr id="457" name="Google Shape;457;p33"/>
          <p:cNvSpPr txBox="1"/>
          <p:nvPr/>
        </p:nvSpPr>
        <p:spPr>
          <a:xfrm>
            <a:off x="7602533" y="1663635"/>
            <a:ext cx="327544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i="1">
                <a:solidFill>
                  <a:srgbClr val="974806"/>
                </a:solidFill>
                <a:latin typeface="+mn-lt"/>
                <a:ea typeface="Calibri"/>
                <a:cs typeface="Calibri"/>
                <a:sym typeface="Calibri"/>
              </a:rPr>
              <a:t>Nutrient/sediment load</a:t>
            </a:r>
            <a:endParaRPr sz="2400" i="1" baseline="-25000">
              <a:solidFill>
                <a:srgbClr val="974806"/>
              </a:solidFill>
              <a:latin typeface="+mn-lt"/>
              <a:ea typeface="Calibri"/>
              <a:cs typeface="Calibri"/>
              <a:sym typeface="Calibri"/>
            </a:endParaRPr>
          </a:p>
        </p:txBody>
      </p:sp>
      <p:sp>
        <p:nvSpPr>
          <p:cNvPr id="458" name="Google Shape;458;p33"/>
          <p:cNvSpPr txBox="1"/>
          <p:nvPr/>
        </p:nvSpPr>
        <p:spPr>
          <a:xfrm>
            <a:off x="2510674" y="3348336"/>
            <a:ext cx="98469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i="1">
                <a:solidFill>
                  <a:srgbClr val="974806"/>
                </a:solidFill>
                <a:latin typeface="+mn-lt"/>
                <a:ea typeface="Calibri"/>
                <a:cs typeface="Calibri"/>
                <a:sym typeface="Calibri"/>
              </a:rPr>
              <a:t>export</a:t>
            </a:r>
            <a:endParaRPr sz="2400" i="1" baseline="-25000">
              <a:solidFill>
                <a:srgbClr val="974806"/>
              </a:solidFill>
              <a:latin typeface="+mn-lt"/>
              <a:ea typeface="Calibri"/>
              <a:cs typeface="Calibri"/>
              <a:sym typeface="Calibri"/>
            </a:endParaRPr>
          </a:p>
        </p:txBody>
      </p:sp>
      <p:sp>
        <p:nvSpPr>
          <p:cNvPr id="459" name="Google Shape;459;p33"/>
          <p:cNvSpPr/>
          <p:nvPr/>
        </p:nvSpPr>
        <p:spPr>
          <a:xfrm rot="-1620000">
            <a:off x="5877748" y="2661977"/>
            <a:ext cx="685800" cy="182880"/>
          </a:xfrm>
          <a:prstGeom prst="leftArrow">
            <a:avLst>
              <a:gd name="adj1" fmla="val 50000"/>
              <a:gd name="adj2" fmla="val 50000"/>
            </a:avLst>
          </a:prstGeom>
          <a:solidFill>
            <a:srgbClr val="B8E08C"/>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mn-lt"/>
              <a:ea typeface="Calibri"/>
              <a:cs typeface="Calibri"/>
              <a:sym typeface="Calibri"/>
            </a:endParaRPr>
          </a:p>
        </p:txBody>
      </p:sp>
      <p:sp>
        <p:nvSpPr>
          <p:cNvPr id="460" name="Google Shape;460;p33"/>
          <p:cNvSpPr/>
          <p:nvPr/>
        </p:nvSpPr>
        <p:spPr>
          <a:xfrm>
            <a:off x="5943600" y="2971800"/>
            <a:ext cx="109728" cy="457200"/>
          </a:xfrm>
          <a:prstGeom prst="downArrow">
            <a:avLst>
              <a:gd name="adj1" fmla="val 50000"/>
              <a:gd name="adj2" fmla="val 50005"/>
            </a:avLst>
          </a:prstGeom>
          <a:solidFill>
            <a:srgbClr val="B8E08C"/>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mn-lt"/>
              <a:ea typeface="Calibri"/>
              <a:cs typeface="Calibri"/>
              <a:sym typeface="Calibri"/>
            </a:endParaRPr>
          </a:p>
        </p:txBody>
      </p:sp>
      <p:sp>
        <p:nvSpPr>
          <p:cNvPr id="461" name="Google Shape;461;p33"/>
          <p:cNvSpPr/>
          <p:nvPr/>
        </p:nvSpPr>
        <p:spPr>
          <a:xfrm rot="-1641797">
            <a:off x="4715453" y="3281283"/>
            <a:ext cx="685800" cy="128016"/>
          </a:xfrm>
          <a:prstGeom prst="leftArrow">
            <a:avLst>
              <a:gd name="adj1" fmla="val 50000"/>
              <a:gd name="adj2" fmla="val 50000"/>
            </a:avLst>
          </a:prstGeom>
          <a:solidFill>
            <a:srgbClr val="B8E08C"/>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mn-lt"/>
              <a:ea typeface="Calibri"/>
              <a:cs typeface="Calibri"/>
              <a:sym typeface="Calibri"/>
            </a:endParaRPr>
          </a:p>
        </p:txBody>
      </p:sp>
      <p:sp>
        <p:nvSpPr>
          <p:cNvPr id="462" name="Google Shape;462;p33"/>
          <p:cNvSpPr/>
          <p:nvPr/>
        </p:nvSpPr>
        <p:spPr>
          <a:xfrm>
            <a:off x="4737708" y="3590043"/>
            <a:ext cx="109728" cy="548640"/>
          </a:xfrm>
          <a:prstGeom prst="downArrow">
            <a:avLst>
              <a:gd name="adj1" fmla="val 50000"/>
              <a:gd name="adj2" fmla="val 50005"/>
            </a:avLst>
          </a:prstGeom>
          <a:solidFill>
            <a:srgbClr val="B8E08C"/>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mn-lt"/>
              <a:ea typeface="Calibri"/>
              <a:cs typeface="Calibri"/>
              <a:sym typeface="Calibri"/>
            </a:endParaRPr>
          </a:p>
        </p:txBody>
      </p:sp>
      <p:sp>
        <p:nvSpPr>
          <p:cNvPr id="463" name="Google Shape;463;p33"/>
          <p:cNvSpPr/>
          <p:nvPr/>
        </p:nvSpPr>
        <p:spPr>
          <a:xfrm rot="-1620000">
            <a:off x="4966528" y="3346867"/>
            <a:ext cx="644525" cy="287339"/>
          </a:xfrm>
          <a:prstGeom prst="leftArrow">
            <a:avLst>
              <a:gd name="adj1" fmla="val 50000"/>
              <a:gd name="adj2" fmla="val 50002"/>
            </a:avLst>
          </a:prstGeom>
          <a:solidFill>
            <a:srgbClr val="AEABAB"/>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mn-lt"/>
              <a:ea typeface="Calibri"/>
              <a:cs typeface="Calibri"/>
              <a:sym typeface="Calibri"/>
            </a:endParaRPr>
          </a:p>
        </p:txBody>
      </p:sp>
      <p:sp>
        <p:nvSpPr>
          <p:cNvPr id="464" name="Google Shape;464;p33"/>
          <p:cNvSpPr/>
          <p:nvPr/>
        </p:nvSpPr>
        <p:spPr>
          <a:xfrm>
            <a:off x="4890108" y="3742443"/>
            <a:ext cx="155448" cy="365760"/>
          </a:xfrm>
          <a:prstGeom prst="downArrow">
            <a:avLst>
              <a:gd name="adj1" fmla="val 50000"/>
              <a:gd name="adj2" fmla="val 50005"/>
            </a:avLst>
          </a:prstGeom>
          <a:solidFill>
            <a:srgbClr val="AEABAB"/>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mn-lt"/>
              <a:ea typeface="Calibri"/>
              <a:cs typeface="Calibri"/>
              <a:sym typeface="Calibri"/>
            </a:endParaRPr>
          </a:p>
        </p:txBody>
      </p:sp>
      <p:sp>
        <p:nvSpPr>
          <p:cNvPr id="465" name="Google Shape;465;p33"/>
          <p:cNvSpPr/>
          <p:nvPr/>
        </p:nvSpPr>
        <p:spPr>
          <a:xfrm rot="-1620000">
            <a:off x="3103432" y="3885487"/>
            <a:ext cx="685800" cy="73152"/>
          </a:xfrm>
          <a:prstGeom prst="leftArrow">
            <a:avLst>
              <a:gd name="adj1" fmla="val 50000"/>
              <a:gd name="adj2" fmla="val 49033"/>
            </a:avLst>
          </a:prstGeom>
          <a:solidFill>
            <a:srgbClr val="EEDD82"/>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mn-lt"/>
              <a:ea typeface="Calibri"/>
              <a:cs typeface="Calibri"/>
              <a:sym typeface="Calibri"/>
            </a:endParaRPr>
          </a:p>
        </p:txBody>
      </p:sp>
      <p:sp>
        <p:nvSpPr>
          <p:cNvPr id="466" name="Google Shape;466;p33"/>
          <p:cNvSpPr/>
          <p:nvPr/>
        </p:nvSpPr>
        <p:spPr>
          <a:xfrm rot="-1620000">
            <a:off x="3255832" y="3961687"/>
            <a:ext cx="685800" cy="73152"/>
          </a:xfrm>
          <a:prstGeom prst="leftArrow">
            <a:avLst>
              <a:gd name="adj1" fmla="val 50000"/>
              <a:gd name="adj2" fmla="val 49033"/>
            </a:avLst>
          </a:prstGeom>
          <a:solidFill>
            <a:srgbClr val="B8E08C"/>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mn-lt"/>
              <a:ea typeface="Calibri"/>
              <a:cs typeface="Calibri"/>
              <a:sym typeface="Calibri"/>
            </a:endParaRPr>
          </a:p>
        </p:txBody>
      </p:sp>
      <p:sp>
        <p:nvSpPr>
          <p:cNvPr id="467" name="Google Shape;467;p33"/>
          <p:cNvSpPr/>
          <p:nvPr/>
        </p:nvSpPr>
        <p:spPr>
          <a:xfrm rot="-1641797">
            <a:off x="3437947" y="3988739"/>
            <a:ext cx="685800" cy="128016"/>
          </a:xfrm>
          <a:prstGeom prst="leftArrow">
            <a:avLst>
              <a:gd name="adj1" fmla="val 50000"/>
              <a:gd name="adj2" fmla="val 50000"/>
            </a:avLst>
          </a:prstGeom>
          <a:solidFill>
            <a:srgbClr val="AEABAB"/>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mn-lt"/>
              <a:ea typeface="Calibri"/>
              <a:cs typeface="Calibri"/>
              <a:sym typeface="Calibri"/>
            </a:endParaRPr>
          </a:p>
        </p:txBody>
      </p:sp>
      <p:sp>
        <p:nvSpPr>
          <p:cNvPr id="468" name="Google Shape;468;p33"/>
          <p:cNvSpPr/>
          <p:nvPr/>
        </p:nvSpPr>
        <p:spPr>
          <a:xfrm rot="10800000">
            <a:off x="7772400" y="5896288"/>
            <a:ext cx="685800" cy="73152"/>
          </a:xfrm>
          <a:prstGeom prst="leftArrow">
            <a:avLst>
              <a:gd name="adj1" fmla="val 50000"/>
              <a:gd name="adj2" fmla="val 49033"/>
            </a:avLst>
          </a:prstGeom>
          <a:solidFill>
            <a:srgbClr val="EEDD82"/>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mn-lt"/>
              <a:ea typeface="Calibri"/>
              <a:cs typeface="Calibri"/>
              <a:sym typeface="Calibri"/>
            </a:endParaRPr>
          </a:p>
        </p:txBody>
      </p:sp>
      <p:sp>
        <p:nvSpPr>
          <p:cNvPr id="469" name="Google Shape;469;p33"/>
          <p:cNvSpPr/>
          <p:nvPr/>
        </p:nvSpPr>
        <p:spPr>
          <a:xfrm rot="10800000">
            <a:off x="7772400" y="6038233"/>
            <a:ext cx="685800" cy="73152"/>
          </a:xfrm>
          <a:prstGeom prst="leftArrow">
            <a:avLst>
              <a:gd name="adj1" fmla="val 50000"/>
              <a:gd name="adj2" fmla="val 49033"/>
            </a:avLst>
          </a:prstGeom>
          <a:solidFill>
            <a:srgbClr val="B8E08C"/>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mn-lt"/>
              <a:ea typeface="Calibri"/>
              <a:cs typeface="Calibri"/>
              <a:sym typeface="Calibri"/>
            </a:endParaRPr>
          </a:p>
        </p:txBody>
      </p:sp>
      <p:sp>
        <p:nvSpPr>
          <p:cNvPr id="470" name="Google Shape;470;p33"/>
          <p:cNvSpPr/>
          <p:nvPr/>
        </p:nvSpPr>
        <p:spPr>
          <a:xfrm rot="10800000">
            <a:off x="7772400" y="6176439"/>
            <a:ext cx="685800" cy="128016"/>
          </a:xfrm>
          <a:prstGeom prst="leftArrow">
            <a:avLst>
              <a:gd name="adj1" fmla="val 50000"/>
              <a:gd name="adj2" fmla="val 50000"/>
            </a:avLst>
          </a:prstGeom>
          <a:solidFill>
            <a:srgbClr val="AEABAB"/>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mn-lt"/>
              <a:ea typeface="Calibri"/>
              <a:cs typeface="Calibri"/>
              <a:sym typeface="Calibri"/>
            </a:endParaRPr>
          </a:p>
        </p:txBody>
      </p:sp>
      <p:sp>
        <p:nvSpPr>
          <p:cNvPr id="471" name="Google Shape;471;p33"/>
          <p:cNvSpPr/>
          <p:nvPr/>
        </p:nvSpPr>
        <p:spPr>
          <a:xfrm rot="10800000">
            <a:off x="7772400" y="6339839"/>
            <a:ext cx="685800" cy="137160"/>
          </a:xfrm>
          <a:prstGeom prst="leftArrow">
            <a:avLst>
              <a:gd name="adj1" fmla="val 50000"/>
              <a:gd name="adj2" fmla="val 50000"/>
            </a:avLst>
          </a:prstGeom>
          <a:solidFill>
            <a:srgbClr val="00B050"/>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mn-lt"/>
              <a:ea typeface="Calibri"/>
              <a:cs typeface="Calibri"/>
              <a:sym typeface="Calibri"/>
            </a:endParaRPr>
          </a:p>
        </p:txBody>
      </p:sp>
      <p:sp>
        <p:nvSpPr>
          <p:cNvPr id="472" name="Google Shape;472;p33"/>
          <p:cNvSpPr txBox="1"/>
          <p:nvPr/>
        </p:nvSpPr>
        <p:spPr>
          <a:xfrm>
            <a:off x="8598500" y="5973453"/>
            <a:ext cx="1612301"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i="1" dirty="0">
                <a:solidFill>
                  <a:srgbClr val="974806"/>
                </a:solidFill>
                <a:latin typeface="+mn-lt"/>
                <a:ea typeface="Calibri"/>
                <a:cs typeface="Calibri"/>
                <a:sym typeface="Calibri"/>
              </a:rPr>
              <a:t>to reservoir</a:t>
            </a:r>
            <a:endParaRPr sz="2400" i="1" baseline="-25000" dirty="0">
              <a:solidFill>
                <a:srgbClr val="974806"/>
              </a:solidFill>
              <a:latin typeface="+mn-lt"/>
              <a:ea typeface="Calibri"/>
              <a:cs typeface="Calibri"/>
              <a:sym typeface="Calibri"/>
            </a:endParaRPr>
          </a:p>
        </p:txBody>
      </p:sp>
      <p:sp>
        <p:nvSpPr>
          <p:cNvPr id="473" name="Google Shape;473;p33"/>
          <p:cNvSpPr/>
          <p:nvPr/>
        </p:nvSpPr>
        <p:spPr>
          <a:xfrm>
            <a:off x="5550569" y="3011907"/>
            <a:ext cx="4037955" cy="2261936"/>
          </a:xfrm>
          <a:custGeom>
            <a:avLst/>
            <a:gdLst/>
            <a:ahLst/>
            <a:cxnLst/>
            <a:rect l="l" t="t" r="r" b="b"/>
            <a:pathLst>
              <a:path w="3921949" h="2261936" extrusionOk="0">
                <a:moveTo>
                  <a:pt x="3921949" y="0"/>
                </a:moveTo>
                <a:lnTo>
                  <a:pt x="0" y="2045368"/>
                </a:lnTo>
                <a:lnTo>
                  <a:pt x="644586" y="2261936"/>
                </a:lnTo>
                <a:lnTo>
                  <a:pt x="3711601" y="649706"/>
                </a:lnTo>
                <a:lnTo>
                  <a:pt x="3921949" y="0"/>
                </a:lnTo>
                <a:close/>
              </a:path>
            </a:pathLst>
          </a:custGeom>
          <a:blipFill rotWithShape="1">
            <a:blip r:embed="rId3">
              <a:alphaModFix/>
            </a:blip>
            <a:stretch>
              <a:fillRect b="-3973"/>
            </a:stretch>
          </a:blip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mn-lt"/>
              <a:ea typeface="Calibri"/>
              <a:cs typeface="Calibri"/>
              <a:sym typeface="Calibri"/>
            </a:endParaRPr>
          </a:p>
        </p:txBody>
      </p:sp>
      <p:sp>
        <p:nvSpPr>
          <p:cNvPr id="474" name="Google Shape;474;p33"/>
          <p:cNvSpPr/>
          <p:nvPr/>
        </p:nvSpPr>
        <p:spPr>
          <a:xfrm rot="1122141">
            <a:off x="2528400" y="4893036"/>
            <a:ext cx="4999013" cy="1004437"/>
          </a:xfrm>
          <a:prstGeom prst="homePlate">
            <a:avLst>
              <a:gd name="adj" fmla="val 50003"/>
            </a:avLst>
          </a:prstGeom>
          <a:solidFill>
            <a:srgbClr val="8DA9DB"/>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1371600" marR="0" lvl="3" indent="0" algn="l" rtl="0">
              <a:spcBef>
                <a:spcPts val="0"/>
              </a:spcBef>
              <a:spcAft>
                <a:spcPts val="0"/>
              </a:spcAft>
              <a:buNone/>
            </a:pPr>
            <a:r>
              <a:rPr lang="en-US" sz="2200" b="0" i="1" u="none" strike="noStrike" cap="none">
                <a:solidFill>
                  <a:srgbClr val="000000"/>
                </a:solidFill>
                <a:latin typeface="+mn-lt"/>
                <a:ea typeface="Calibri"/>
                <a:cs typeface="Calibri"/>
                <a:sym typeface="Calibri"/>
              </a:rPr>
              <a:t>Stream</a:t>
            </a:r>
            <a:endParaRPr>
              <a:latin typeface="+mn-lt"/>
            </a:endParaRPr>
          </a:p>
        </p:txBody>
      </p:sp>
      <p:sp>
        <p:nvSpPr>
          <p:cNvPr id="475" name="Google Shape;475;p33"/>
          <p:cNvSpPr/>
          <p:nvPr/>
        </p:nvSpPr>
        <p:spPr>
          <a:xfrm rot="-9764142">
            <a:off x="5853940" y="5479917"/>
            <a:ext cx="685800" cy="73152"/>
          </a:xfrm>
          <a:prstGeom prst="leftArrow">
            <a:avLst>
              <a:gd name="adj1" fmla="val 50000"/>
              <a:gd name="adj2" fmla="val 49033"/>
            </a:avLst>
          </a:prstGeom>
          <a:solidFill>
            <a:srgbClr val="EEDD82"/>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mn-lt"/>
              <a:ea typeface="Calibri"/>
              <a:cs typeface="Calibri"/>
              <a:sym typeface="Calibri"/>
            </a:endParaRPr>
          </a:p>
        </p:txBody>
      </p:sp>
      <p:sp>
        <p:nvSpPr>
          <p:cNvPr id="476" name="Google Shape;476;p33"/>
          <p:cNvSpPr/>
          <p:nvPr/>
        </p:nvSpPr>
        <p:spPr>
          <a:xfrm rot="-9764142">
            <a:off x="5853940" y="5621863"/>
            <a:ext cx="685800" cy="73152"/>
          </a:xfrm>
          <a:prstGeom prst="leftArrow">
            <a:avLst>
              <a:gd name="adj1" fmla="val 50000"/>
              <a:gd name="adj2" fmla="val 49033"/>
            </a:avLst>
          </a:prstGeom>
          <a:solidFill>
            <a:srgbClr val="B8E08C"/>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mn-lt"/>
              <a:ea typeface="Calibri"/>
              <a:cs typeface="Calibri"/>
              <a:sym typeface="Calibri"/>
            </a:endParaRPr>
          </a:p>
        </p:txBody>
      </p:sp>
      <p:sp>
        <p:nvSpPr>
          <p:cNvPr id="477" name="Google Shape;477;p33"/>
          <p:cNvSpPr/>
          <p:nvPr/>
        </p:nvSpPr>
        <p:spPr>
          <a:xfrm rot="-9764142">
            <a:off x="5853940" y="5760068"/>
            <a:ext cx="685800" cy="128016"/>
          </a:xfrm>
          <a:prstGeom prst="leftArrow">
            <a:avLst>
              <a:gd name="adj1" fmla="val 50000"/>
              <a:gd name="adj2" fmla="val 50000"/>
            </a:avLst>
          </a:prstGeom>
          <a:solidFill>
            <a:srgbClr val="AEABAB"/>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mn-lt"/>
              <a:ea typeface="Calibri"/>
              <a:cs typeface="Calibri"/>
              <a:sym typeface="Calibri"/>
            </a:endParaRPr>
          </a:p>
        </p:txBody>
      </p:sp>
      <p:sp>
        <p:nvSpPr>
          <p:cNvPr id="478" name="Google Shape;478;p33"/>
          <p:cNvSpPr/>
          <p:nvPr/>
        </p:nvSpPr>
        <p:spPr>
          <a:xfrm rot="-9764142">
            <a:off x="5855297" y="5923675"/>
            <a:ext cx="685800" cy="137160"/>
          </a:xfrm>
          <a:prstGeom prst="leftArrow">
            <a:avLst>
              <a:gd name="adj1" fmla="val 50000"/>
              <a:gd name="adj2" fmla="val 50000"/>
            </a:avLst>
          </a:prstGeom>
          <a:solidFill>
            <a:srgbClr val="00B050"/>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mn-lt"/>
              <a:ea typeface="Calibri"/>
              <a:cs typeface="Calibri"/>
              <a:sym typeface="Calibri"/>
            </a:endParaRPr>
          </a:p>
        </p:txBody>
      </p:sp>
      <p:sp>
        <p:nvSpPr>
          <p:cNvPr id="479" name="Google Shape;479;p33"/>
          <p:cNvSpPr/>
          <p:nvPr/>
        </p:nvSpPr>
        <p:spPr>
          <a:xfrm rot="-1620000">
            <a:off x="3651363" y="4034399"/>
            <a:ext cx="685800" cy="137160"/>
          </a:xfrm>
          <a:prstGeom prst="leftArrow">
            <a:avLst>
              <a:gd name="adj1" fmla="val 50000"/>
              <a:gd name="adj2" fmla="val 50000"/>
            </a:avLst>
          </a:prstGeom>
          <a:solidFill>
            <a:srgbClr val="00B050"/>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mn-lt"/>
              <a:ea typeface="Calibri"/>
              <a:cs typeface="Calibri"/>
              <a:sym typeface="Calibri"/>
            </a:endParaRPr>
          </a:p>
        </p:txBody>
      </p:sp>
      <p:cxnSp>
        <p:nvCxnSpPr>
          <p:cNvPr id="480" name="Google Shape;480;p33"/>
          <p:cNvCxnSpPr/>
          <p:nvPr/>
        </p:nvCxnSpPr>
        <p:spPr>
          <a:xfrm rot="10800000">
            <a:off x="7840889" y="3515730"/>
            <a:ext cx="962723" cy="903871"/>
          </a:xfrm>
          <a:prstGeom prst="straightConnector1">
            <a:avLst/>
          </a:prstGeom>
          <a:noFill/>
          <a:ln w="25400" cap="flat" cmpd="sng">
            <a:solidFill>
              <a:schemeClr val="dk1"/>
            </a:solidFill>
            <a:prstDash val="solid"/>
            <a:miter lim="800000"/>
            <a:headEnd type="none" w="sm" len="sm"/>
            <a:tailEnd type="stealth" w="med" len="med"/>
          </a:ln>
        </p:spPr>
      </p:cxnSp>
      <p:sp>
        <p:nvSpPr>
          <p:cNvPr id="481" name="Google Shape;481;p33"/>
          <p:cNvSpPr txBox="1"/>
          <p:nvPr/>
        </p:nvSpPr>
        <p:spPr>
          <a:xfrm>
            <a:off x="8686800" y="4343401"/>
            <a:ext cx="132921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i="1" dirty="0">
                <a:solidFill>
                  <a:srgbClr val="974806"/>
                </a:solidFill>
                <a:latin typeface="+mn-lt"/>
                <a:ea typeface="Calibri"/>
                <a:cs typeface="Calibri"/>
                <a:sym typeface="Calibri"/>
              </a:rPr>
              <a:t>retention</a:t>
            </a:r>
            <a:endParaRPr sz="2400" i="1" baseline="-25000" dirty="0">
              <a:solidFill>
                <a:srgbClr val="974806"/>
              </a:solidFill>
              <a:latin typeface="+mn-lt"/>
              <a:ea typeface="Calibri"/>
              <a:cs typeface="Calibri"/>
              <a:sym typeface="Calibri"/>
            </a:endParaRPr>
          </a:p>
        </p:txBody>
      </p:sp>
      <p:cxnSp>
        <p:nvCxnSpPr>
          <p:cNvPr id="482" name="Google Shape;482;p33"/>
          <p:cNvCxnSpPr>
            <a:stCxn id="481" idx="1"/>
          </p:cNvCxnSpPr>
          <p:nvPr/>
        </p:nvCxnSpPr>
        <p:spPr>
          <a:xfrm rot="10800000">
            <a:off x="6796800" y="4022234"/>
            <a:ext cx="1890000" cy="552000"/>
          </a:xfrm>
          <a:prstGeom prst="straightConnector1">
            <a:avLst/>
          </a:prstGeom>
          <a:noFill/>
          <a:ln w="25400" cap="flat" cmpd="sng">
            <a:solidFill>
              <a:schemeClr val="dk1"/>
            </a:solidFill>
            <a:prstDash val="solid"/>
            <a:miter lim="800000"/>
            <a:headEnd type="none" w="sm" len="sm"/>
            <a:tailEnd type="stealth" w="med" len="med"/>
          </a:ln>
        </p:spPr>
      </p:cxnSp>
      <p:cxnSp>
        <p:nvCxnSpPr>
          <p:cNvPr id="483" name="Google Shape;483;p33"/>
          <p:cNvCxnSpPr/>
          <p:nvPr/>
        </p:nvCxnSpPr>
        <p:spPr>
          <a:xfrm flipH="1">
            <a:off x="5486400" y="4699678"/>
            <a:ext cx="3154680" cy="57151"/>
          </a:xfrm>
          <a:prstGeom prst="straightConnector1">
            <a:avLst/>
          </a:prstGeom>
          <a:noFill/>
          <a:ln w="25400" cap="flat" cmpd="sng">
            <a:solidFill>
              <a:schemeClr val="dk1"/>
            </a:solidFill>
            <a:prstDash val="solid"/>
            <a:miter lim="800000"/>
            <a:headEnd type="none" w="sm" len="sm"/>
            <a:tailEnd type="stealth" w="med" len="med"/>
          </a:ln>
        </p:spPr>
      </p:cxnSp>
      <p:cxnSp>
        <p:nvCxnSpPr>
          <p:cNvPr id="484" name="Google Shape;484;p33"/>
          <p:cNvCxnSpPr/>
          <p:nvPr/>
        </p:nvCxnSpPr>
        <p:spPr>
          <a:xfrm flipH="1">
            <a:off x="3845689" y="1816266"/>
            <a:ext cx="1734707" cy="994175"/>
          </a:xfrm>
          <a:prstGeom prst="straightConnector1">
            <a:avLst/>
          </a:prstGeom>
          <a:noFill/>
          <a:ln w="38100" cap="flat" cmpd="sng">
            <a:solidFill>
              <a:srgbClr val="2F5496"/>
            </a:solidFill>
            <a:prstDash val="solid"/>
            <a:miter lim="800000"/>
            <a:headEnd type="none" w="sm" len="sm"/>
            <a:tailEnd type="stealth" w="med" len="med"/>
          </a:ln>
        </p:spPr>
      </p:cxnSp>
      <p:sp>
        <p:nvSpPr>
          <p:cNvPr id="485" name="Google Shape;485;p33"/>
          <p:cNvSpPr txBox="1"/>
          <p:nvPr/>
        </p:nvSpPr>
        <p:spPr>
          <a:xfrm rot="-1735800">
            <a:off x="3583053" y="1846969"/>
            <a:ext cx="180231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i="1">
                <a:solidFill>
                  <a:srgbClr val="366092"/>
                </a:solidFill>
                <a:latin typeface="+mn-lt"/>
                <a:ea typeface="Calibri"/>
                <a:cs typeface="Calibri"/>
                <a:sym typeface="Calibri"/>
              </a:rPr>
              <a:t>Flow direction</a:t>
            </a:r>
            <a:endParaRPr sz="2000" i="1" baseline="-25000">
              <a:solidFill>
                <a:srgbClr val="366092"/>
              </a:solidFill>
              <a:latin typeface="+mn-lt"/>
              <a:ea typeface="Calibri"/>
              <a:cs typeface="Calibri"/>
              <a:sym typeface="Calibri"/>
            </a:endParaRPr>
          </a:p>
        </p:txBody>
      </p:sp>
      <p:sp>
        <p:nvSpPr>
          <p:cNvPr id="486" name="Google Shape;486;p33"/>
          <p:cNvSpPr/>
          <p:nvPr/>
        </p:nvSpPr>
        <p:spPr>
          <a:xfrm>
            <a:off x="0" y="1"/>
            <a:ext cx="10877973" cy="985839"/>
          </a:xfrm>
          <a:prstGeom prst="rect">
            <a:avLst/>
          </a:prstGeom>
          <a:solidFill>
            <a:srgbClr val="2F54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67" dirty="0">
                <a:solidFill>
                  <a:schemeClr val="lt1"/>
                </a:solidFill>
                <a:latin typeface="+mn-lt"/>
                <a:ea typeface="Calibri"/>
                <a:cs typeface="Calibri"/>
                <a:sym typeface="Calibri"/>
              </a:rPr>
              <a:t>Sediment retention on a </a:t>
            </a:r>
            <a:r>
              <a:rPr lang="en-US" sz="2667" i="1" dirty="0">
                <a:solidFill>
                  <a:schemeClr val="lt1"/>
                </a:solidFill>
                <a:latin typeface="+mn-lt"/>
                <a:ea typeface="Calibri"/>
                <a:cs typeface="Calibri"/>
                <a:sym typeface="Calibri"/>
              </a:rPr>
              <a:t>very</a:t>
            </a:r>
            <a:r>
              <a:rPr lang="en-US" sz="2667" dirty="0">
                <a:solidFill>
                  <a:schemeClr val="lt1"/>
                </a:solidFill>
                <a:latin typeface="+mn-lt"/>
                <a:ea typeface="Calibri"/>
                <a:cs typeface="Calibri"/>
                <a:sym typeface="Calibri"/>
              </a:rPr>
              <a:t> simple land-use land-cover map</a:t>
            </a:r>
            <a:endParaRPr dirty="0">
              <a:latin typeface="+mn-lt"/>
            </a:endParaRPr>
          </a:p>
        </p:txBody>
      </p:sp>
      <p:sp>
        <p:nvSpPr>
          <p:cNvPr id="487" name="Google Shape;487;p33"/>
          <p:cNvSpPr/>
          <p:nvPr/>
        </p:nvSpPr>
        <p:spPr>
          <a:xfrm>
            <a:off x="7266019" y="1887245"/>
            <a:ext cx="875528" cy="618888"/>
          </a:xfrm>
          <a:custGeom>
            <a:avLst/>
            <a:gdLst/>
            <a:ahLst/>
            <a:cxnLst/>
            <a:rect l="l" t="t" r="r" b="b"/>
            <a:pathLst>
              <a:path w="233680" h="294640" extrusionOk="0">
                <a:moveTo>
                  <a:pt x="233680" y="294640"/>
                </a:moveTo>
                <a:cubicBezTo>
                  <a:pt x="171026" y="186266"/>
                  <a:pt x="108373" y="77893"/>
                  <a:pt x="0" y="0"/>
                </a:cubicBezTo>
              </a:path>
            </a:pathLst>
          </a:cu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n-lt"/>
              <a:ea typeface="Calibri"/>
              <a:cs typeface="Calibri"/>
              <a:sym typeface="Calibri"/>
            </a:endParaRPr>
          </a:p>
        </p:txBody>
      </p:sp>
      <p:sp>
        <p:nvSpPr>
          <p:cNvPr id="488" name="Google Shape;488;p33"/>
          <p:cNvSpPr/>
          <p:nvPr/>
        </p:nvSpPr>
        <p:spPr>
          <a:xfrm>
            <a:off x="6519019" y="2608939"/>
            <a:ext cx="588384" cy="333853"/>
          </a:xfrm>
          <a:custGeom>
            <a:avLst/>
            <a:gdLst/>
            <a:ahLst/>
            <a:cxnLst/>
            <a:rect l="l" t="t" r="r" b="b"/>
            <a:pathLst>
              <a:path w="233680" h="294640" extrusionOk="0">
                <a:moveTo>
                  <a:pt x="233680" y="294640"/>
                </a:moveTo>
                <a:cubicBezTo>
                  <a:pt x="171026" y="186266"/>
                  <a:pt x="108373" y="77893"/>
                  <a:pt x="0" y="0"/>
                </a:cubicBezTo>
              </a:path>
            </a:pathLst>
          </a:cu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n-lt"/>
              <a:ea typeface="Calibri"/>
              <a:cs typeface="Calibri"/>
              <a:sym typeface="Calibri"/>
            </a:endParaRPr>
          </a:p>
        </p:txBody>
      </p:sp>
      <p:sp>
        <p:nvSpPr>
          <p:cNvPr id="489" name="Google Shape;489;p33"/>
          <p:cNvSpPr/>
          <p:nvPr/>
        </p:nvSpPr>
        <p:spPr>
          <a:xfrm>
            <a:off x="5584995" y="3356224"/>
            <a:ext cx="438343" cy="196011"/>
          </a:xfrm>
          <a:custGeom>
            <a:avLst/>
            <a:gdLst/>
            <a:ahLst/>
            <a:cxnLst/>
            <a:rect l="l" t="t" r="r" b="b"/>
            <a:pathLst>
              <a:path w="233680" h="294640" extrusionOk="0">
                <a:moveTo>
                  <a:pt x="233680" y="294640"/>
                </a:moveTo>
                <a:cubicBezTo>
                  <a:pt x="171026" y="186266"/>
                  <a:pt x="108373" y="77893"/>
                  <a:pt x="0" y="0"/>
                </a:cubicBezTo>
              </a:path>
            </a:pathLst>
          </a:cu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n-lt"/>
              <a:ea typeface="Calibri"/>
              <a:cs typeface="Calibri"/>
              <a:sym typeface="Calibri"/>
            </a:endParaRPr>
          </a:p>
        </p:txBody>
      </p:sp>
      <p:sp>
        <p:nvSpPr>
          <p:cNvPr id="490" name="Google Shape;490;p33"/>
          <p:cNvSpPr/>
          <p:nvPr/>
        </p:nvSpPr>
        <p:spPr>
          <a:xfrm>
            <a:off x="4326550" y="3979800"/>
            <a:ext cx="169487" cy="387865"/>
          </a:xfrm>
          <a:custGeom>
            <a:avLst/>
            <a:gdLst/>
            <a:ahLst/>
            <a:cxnLst/>
            <a:rect l="l" t="t" r="r" b="b"/>
            <a:pathLst>
              <a:path w="233680" h="294640" extrusionOk="0">
                <a:moveTo>
                  <a:pt x="233680" y="294640"/>
                </a:moveTo>
                <a:cubicBezTo>
                  <a:pt x="171026" y="186266"/>
                  <a:pt x="108373" y="77893"/>
                  <a:pt x="0" y="0"/>
                </a:cubicBezTo>
              </a:path>
            </a:pathLst>
          </a:cu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n-lt"/>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5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7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6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8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8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8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8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5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5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5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8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5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6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6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6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6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7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6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5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5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8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6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6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5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6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7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7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90"/>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79"/>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478"/>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4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34"/>
          <p:cNvSpPr/>
          <p:nvPr/>
        </p:nvSpPr>
        <p:spPr>
          <a:xfrm>
            <a:off x="4971187" y="4372946"/>
            <a:ext cx="216692" cy="21674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497" name="Google Shape;497;p34"/>
          <p:cNvSpPr/>
          <p:nvPr/>
        </p:nvSpPr>
        <p:spPr>
          <a:xfrm>
            <a:off x="5186901" y="4589692"/>
            <a:ext cx="216692" cy="216745"/>
          </a:xfrm>
          <a:prstGeom prst="rect">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498" name="Google Shape;498;p34"/>
          <p:cNvSpPr/>
          <p:nvPr/>
        </p:nvSpPr>
        <p:spPr>
          <a:xfrm>
            <a:off x="5403593" y="4802632"/>
            <a:ext cx="216692" cy="216745"/>
          </a:xfrm>
          <a:prstGeom prst="rect">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499" name="Google Shape;499;p34"/>
          <p:cNvSpPr/>
          <p:nvPr/>
        </p:nvSpPr>
        <p:spPr>
          <a:xfrm>
            <a:off x="5638935" y="5015144"/>
            <a:ext cx="216692" cy="216745"/>
          </a:xfrm>
          <a:prstGeom prst="rect">
            <a:avLst/>
          </a:prstGeom>
          <a:solidFill>
            <a:schemeClr val="accent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00" name="Google Shape;500;p34"/>
          <p:cNvSpPr/>
          <p:nvPr/>
        </p:nvSpPr>
        <p:spPr>
          <a:xfrm>
            <a:off x="5855627" y="5015144"/>
            <a:ext cx="216692" cy="216745"/>
          </a:xfrm>
          <a:prstGeom prst="rect">
            <a:avLst/>
          </a:prstGeom>
          <a:solidFill>
            <a:schemeClr val="accent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01" name="Google Shape;501;p34"/>
          <p:cNvSpPr/>
          <p:nvPr/>
        </p:nvSpPr>
        <p:spPr>
          <a:xfrm>
            <a:off x="2181014" y="2275840"/>
            <a:ext cx="6935893" cy="3752427"/>
          </a:xfrm>
          <a:custGeom>
            <a:avLst/>
            <a:gdLst/>
            <a:ahLst/>
            <a:cxnLst/>
            <a:rect l="l" t="t" r="r" b="b"/>
            <a:pathLst>
              <a:path w="5201920" h="2814320" extrusionOk="0">
                <a:moveTo>
                  <a:pt x="0" y="2814320"/>
                </a:moveTo>
                <a:cubicBezTo>
                  <a:pt x="227753" y="2573020"/>
                  <a:pt x="455507" y="2331720"/>
                  <a:pt x="873760" y="2286000"/>
                </a:cubicBezTo>
                <a:cubicBezTo>
                  <a:pt x="1292013" y="2240280"/>
                  <a:pt x="1918547" y="2834640"/>
                  <a:pt x="2509520" y="2540000"/>
                </a:cubicBezTo>
                <a:cubicBezTo>
                  <a:pt x="3100493" y="2245360"/>
                  <a:pt x="3970867" y="941493"/>
                  <a:pt x="4419600" y="518160"/>
                </a:cubicBezTo>
                <a:cubicBezTo>
                  <a:pt x="4868333" y="94827"/>
                  <a:pt x="5035126" y="47413"/>
                  <a:pt x="5201920" y="0"/>
                </a:cubicBezTo>
              </a:path>
            </a:pathLst>
          </a:custGeom>
          <a:no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02" name="Google Shape;502;p34"/>
          <p:cNvSpPr/>
          <p:nvPr/>
        </p:nvSpPr>
        <p:spPr>
          <a:xfrm>
            <a:off x="2248747" y="2479040"/>
            <a:ext cx="6935893" cy="3752427"/>
          </a:xfrm>
          <a:custGeom>
            <a:avLst/>
            <a:gdLst/>
            <a:ahLst/>
            <a:cxnLst/>
            <a:rect l="l" t="t" r="r" b="b"/>
            <a:pathLst>
              <a:path w="5201920" h="2814320" extrusionOk="0">
                <a:moveTo>
                  <a:pt x="0" y="2814320"/>
                </a:moveTo>
                <a:cubicBezTo>
                  <a:pt x="227753" y="2573020"/>
                  <a:pt x="455507" y="2331720"/>
                  <a:pt x="873760" y="2286000"/>
                </a:cubicBezTo>
                <a:cubicBezTo>
                  <a:pt x="1292013" y="2240280"/>
                  <a:pt x="1918547" y="2834640"/>
                  <a:pt x="2509520" y="2540000"/>
                </a:cubicBezTo>
                <a:cubicBezTo>
                  <a:pt x="3100493" y="2245360"/>
                  <a:pt x="3970867" y="941493"/>
                  <a:pt x="4419600" y="518160"/>
                </a:cubicBezTo>
                <a:cubicBezTo>
                  <a:pt x="4868333" y="94827"/>
                  <a:pt x="5035126" y="47413"/>
                  <a:pt x="5201920" y="0"/>
                </a:cubicBezTo>
              </a:path>
            </a:pathLst>
          </a:custGeom>
          <a:no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03" name="Google Shape;503;p34"/>
          <p:cNvSpPr/>
          <p:nvPr/>
        </p:nvSpPr>
        <p:spPr>
          <a:xfrm>
            <a:off x="4970209" y="4159670"/>
            <a:ext cx="216692" cy="21674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04" name="Google Shape;504;p34"/>
          <p:cNvSpPr/>
          <p:nvPr/>
        </p:nvSpPr>
        <p:spPr>
          <a:xfrm>
            <a:off x="4971187" y="4589692"/>
            <a:ext cx="216692" cy="21674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05" name="Google Shape;505;p34"/>
          <p:cNvSpPr/>
          <p:nvPr/>
        </p:nvSpPr>
        <p:spPr>
          <a:xfrm>
            <a:off x="4734506" y="3935309"/>
            <a:ext cx="216692" cy="216745"/>
          </a:xfrm>
          <a:prstGeom prst="rect">
            <a:avLst/>
          </a:prstGeom>
          <a:solidFill>
            <a:srgbClr val="EC9D00"/>
          </a:solidFill>
          <a:ln w="12700" cap="flat" cmpd="sng">
            <a:solidFill>
              <a:srgbClr val="E699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06" name="Google Shape;506;p34"/>
          <p:cNvSpPr/>
          <p:nvPr/>
        </p:nvSpPr>
        <p:spPr>
          <a:xfrm>
            <a:off x="3643614" y="2196834"/>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07" name="Google Shape;507;p34"/>
          <p:cNvSpPr/>
          <p:nvPr/>
        </p:nvSpPr>
        <p:spPr>
          <a:xfrm>
            <a:off x="3643614" y="1976786"/>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08" name="Google Shape;508;p34"/>
          <p:cNvSpPr/>
          <p:nvPr/>
        </p:nvSpPr>
        <p:spPr>
          <a:xfrm>
            <a:off x="3643614" y="2413580"/>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09" name="Google Shape;509;p34"/>
          <p:cNvSpPr/>
          <p:nvPr/>
        </p:nvSpPr>
        <p:spPr>
          <a:xfrm>
            <a:off x="3860306" y="2196934"/>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10" name="Google Shape;510;p34"/>
          <p:cNvSpPr/>
          <p:nvPr/>
        </p:nvSpPr>
        <p:spPr>
          <a:xfrm>
            <a:off x="3860306" y="1976886"/>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11" name="Google Shape;511;p34"/>
          <p:cNvSpPr/>
          <p:nvPr/>
        </p:nvSpPr>
        <p:spPr>
          <a:xfrm>
            <a:off x="3860306" y="2413680"/>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12" name="Google Shape;512;p34"/>
          <p:cNvSpPr/>
          <p:nvPr/>
        </p:nvSpPr>
        <p:spPr>
          <a:xfrm>
            <a:off x="4076998" y="2196985"/>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13" name="Google Shape;513;p34"/>
          <p:cNvSpPr/>
          <p:nvPr/>
        </p:nvSpPr>
        <p:spPr>
          <a:xfrm>
            <a:off x="4076998" y="1976937"/>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14" name="Google Shape;514;p34"/>
          <p:cNvSpPr/>
          <p:nvPr/>
        </p:nvSpPr>
        <p:spPr>
          <a:xfrm>
            <a:off x="4076998" y="2413730"/>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15" name="Google Shape;515;p34"/>
          <p:cNvSpPr/>
          <p:nvPr/>
        </p:nvSpPr>
        <p:spPr>
          <a:xfrm>
            <a:off x="4289809" y="2196985"/>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16" name="Google Shape;516;p34"/>
          <p:cNvSpPr/>
          <p:nvPr/>
        </p:nvSpPr>
        <p:spPr>
          <a:xfrm>
            <a:off x="4289809" y="1976937"/>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17" name="Google Shape;517;p34"/>
          <p:cNvSpPr/>
          <p:nvPr/>
        </p:nvSpPr>
        <p:spPr>
          <a:xfrm>
            <a:off x="4289809" y="2413730"/>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18" name="Google Shape;518;p34"/>
          <p:cNvSpPr/>
          <p:nvPr/>
        </p:nvSpPr>
        <p:spPr>
          <a:xfrm>
            <a:off x="4510382" y="2197728"/>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19" name="Google Shape;519;p34"/>
          <p:cNvSpPr/>
          <p:nvPr/>
        </p:nvSpPr>
        <p:spPr>
          <a:xfrm>
            <a:off x="4510382" y="1977680"/>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20" name="Google Shape;520;p34"/>
          <p:cNvSpPr/>
          <p:nvPr/>
        </p:nvSpPr>
        <p:spPr>
          <a:xfrm>
            <a:off x="4510382" y="2414473"/>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21" name="Google Shape;521;p34"/>
          <p:cNvSpPr/>
          <p:nvPr/>
        </p:nvSpPr>
        <p:spPr>
          <a:xfrm>
            <a:off x="4723193" y="2196613"/>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22" name="Google Shape;522;p34"/>
          <p:cNvSpPr/>
          <p:nvPr/>
        </p:nvSpPr>
        <p:spPr>
          <a:xfrm>
            <a:off x="4723193" y="1976565"/>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23" name="Google Shape;523;p34"/>
          <p:cNvSpPr/>
          <p:nvPr/>
        </p:nvSpPr>
        <p:spPr>
          <a:xfrm>
            <a:off x="4723193" y="2413358"/>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24" name="Google Shape;524;p34"/>
          <p:cNvSpPr/>
          <p:nvPr/>
        </p:nvSpPr>
        <p:spPr>
          <a:xfrm>
            <a:off x="4943766" y="2197356"/>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25" name="Google Shape;525;p34"/>
          <p:cNvSpPr/>
          <p:nvPr/>
        </p:nvSpPr>
        <p:spPr>
          <a:xfrm>
            <a:off x="4943766" y="1977308"/>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26" name="Google Shape;526;p34"/>
          <p:cNvSpPr/>
          <p:nvPr/>
        </p:nvSpPr>
        <p:spPr>
          <a:xfrm>
            <a:off x="4943766" y="2414101"/>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27" name="Google Shape;527;p34"/>
          <p:cNvSpPr/>
          <p:nvPr/>
        </p:nvSpPr>
        <p:spPr>
          <a:xfrm>
            <a:off x="3643614" y="2850152"/>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28" name="Google Shape;528;p34"/>
          <p:cNvSpPr/>
          <p:nvPr/>
        </p:nvSpPr>
        <p:spPr>
          <a:xfrm>
            <a:off x="3643614" y="2630104"/>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29" name="Google Shape;529;p34"/>
          <p:cNvSpPr/>
          <p:nvPr/>
        </p:nvSpPr>
        <p:spPr>
          <a:xfrm>
            <a:off x="3643614" y="3066897"/>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30" name="Google Shape;530;p34"/>
          <p:cNvSpPr/>
          <p:nvPr/>
        </p:nvSpPr>
        <p:spPr>
          <a:xfrm>
            <a:off x="3860306" y="2850252"/>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31" name="Google Shape;531;p34"/>
          <p:cNvSpPr/>
          <p:nvPr/>
        </p:nvSpPr>
        <p:spPr>
          <a:xfrm>
            <a:off x="3860306" y="2630204"/>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32" name="Google Shape;532;p34"/>
          <p:cNvSpPr/>
          <p:nvPr/>
        </p:nvSpPr>
        <p:spPr>
          <a:xfrm>
            <a:off x="3860306" y="3066997"/>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33" name="Google Shape;533;p34"/>
          <p:cNvSpPr/>
          <p:nvPr/>
        </p:nvSpPr>
        <p:spPr>
          <a:xfrm>
            <a:off x="4076998" y="2850302"/>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34" name="Google Shape;534;p34"/>
          <p:cNvSpPr/>
          <p:nvPr/>
        </p:nvSpPr>
        <p:spPr>
          <a:xfrm>
            <a:off x="4076998" y="2630254"/>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35" name="Google Shape;535;p34"/>
          <p:cNvSpPr/>
          <p:nvPr/>
        </p:nvSpPr>
        <p:spPr>
          <a:xfrm>
            <a:off x="4076998" y="3067048"/>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36" name="Google Shape;536;p34"/>
          <p:cNvSpPr/>
          <p:nvPr/>
        </p:nvSpPr>
        <p:spPr>
          <a:xfrm>
            <a:off x="4289809" y="2850302"/>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37" name="Google Shape;537;p34"/>
          <p:cNvSpPr/>
          <p:nvPr/>
        </p:nvSpPr>
        <p:spPr>
          <a:xfrm>
            <a:off x="4289809" y="2630254"/>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38" name="Google Shape;538;p34"/>
          <p:cNvSpPr/>
          <p:nvPr/>
        </p:nvSpPr>
        <p:spPr>
          <a:xfrm>
            <a:off x="4289809" y="3067048"/>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39" name="Google Shape;539;p34"/>
          <p:cNvSpPr/>
          <p:nvPr/>
        </p:nvSpPr>
        <p:spPr>
          <a:xfrm>
            <a:off x="4510382" y="2851045"/>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40" name="Google Shape;540;p34"/>
          <p:cNvSpPr/>
          <p:nvPr/>
        </p:nvSpPr>
        <p:spPr>
          <a:xfrm>
            <a:off x="4510382" y="2630997"/>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41" name="Google Shape;541;p34"/>
          <p:cNvSpPr/>
          <p:nvPr/>
        </p:nvSpPr>
        <p:spPr>
          <a:xfrm>
            <a:off x="4510382" y="3067790"/>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42" name="Google Shape;542;p34"/>
          <p:cNvSpPr/>
          <p:nvPr/>
        </p:nvSpPr>
        <p:spPr>
          <a:xfrm>
            <a:off x="4723193" y="2849930"/>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43" name="Google Shape;543;p34"/>
          <p:cNvSpPr/>
          <p:nvPr/>
        </p:nvSpPr>
        <p:spPr>
          <a:xfrm>
            <a:off x="4723193" y="2629882"/>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44" name="Google Shape;544;p34"/>
          <p:cNvSpPr/>
          <p:nvPr/>
        </p:nvSpPr>
        <p:spPr>
          <a:xfrm>
            <a:off x="4723193" y="3066676"/>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45" name="Google Shape;545;p34"/>
          <p:cNvSpPr/>
          <p:nvPr/>
        </p:nvSpPr>
        <p:spPr>
          <a:xfrm>
            <a:off x="4943766" y="2850673"/>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46" name="Google Shape;546;p34"/>
          <p:cNvSpPr/>
          <p:nvPr/>
        </p:nvSpPr>
        <p:spPr>
          <a:xfrm>
            <a:off x="4943766" y="2630625"/>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47" name="Google Shape;547;p34"/>
          <p:cNvSpPr/>
          <p:nvPr/>
        </p:nvSpPr>
        <p:spPr>
          <a:xfrm>
            <a:off x="4943766" y="3067418"/>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48" name="Google Shape;548;p34"/>
          <p:cNvSpPr/>
          <p:nvPr/>
        </p:nvSpPr>
        <p:spPr>
          <a:xfrm>
            <a:off x="5160458" y="2416921"/>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49" name="Google Shape;549;p34"/>
          <p:cNvSpPr/>
          <p:nvPr/>
        </p:nvSpPr>
        <p:spPr>
          <a:xfrm>
            <a:off x="5160458" y="2196873"/>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50" name="Google Shape;550;p34"/>
          <p:cNvSpPr/>
          <p:nvPr/>
        </p:nvSpPr>
        <p:spPr>
          <a:xfrm>
            <a:off x="5160458" y="2633666"/>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51" name="Google Shape;551;p34"/>
          <p:cNvSpPr/>
          <p:nvPr/>
        </p:nvSpPr>
        <p:spPr>
          <a:xfrm>
            <a:off x="3427779" y="2418121"/>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52" name="Google Shape;552;p34"/>
          <p:cNvSpPr/>
          <p:nvPr/>
        </p:nvSpPr>
        <p:spPr>
          <a:xfrm>
            <a:off x="3427779" y="2198073"/>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53" name="Google Shape;553;p34"/>
          <p:cNvSpPr/>
          <p:nvPr/>
        </p:nvSpPr>
        <p:spPr>
          <a:xfrm>
            <a:off x="3427779" y="2634866"/>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54" name="Google Shape;554;p34"/>
          <p:cNvSpPr/>
          <p:nvPr/>
        </p:nvSpPr>
        <p:spPr>
          <a:xfrm>
            <a:off x="3643614" y="1753364"/>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55" name="Google Shape;555;p34"/>
          <p:cNvSpPr/>
          <p:nvPr/>
        </p:nvSpPr>
        <p:spPr>
          <a:xfrm>
            <a:off x="3860306" y="1753464"/>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56" name="Google Shape;556;p34"/>
          <p:cNvSpPr/>
          <p:nvPr/>
        </p:nvSpPr>
        <p:spPr>
          <a:xfrm>
            <a:off x="4076998" y="1753514"/>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57" name="Google Shape;557;p34"/>
          <p:cNvSpPr/>
          <p:nvPr/>
        </p:nvSpPr>
        <p:spPr>
          <a:xfrm>
            <a:off x="4289809" y="1753514"/>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58" name="Google Shape;558;p34"/>
          <p:cNvSpPr/>
          <p:nvPr/>
        </p:nvSpPr>
        <p:spPr>
          <a:xfrm>
            <a:off x="4510382" y="1754257"/>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59" name="Google Shape;559;p34"/>
          <p:cNvSpPr/>
          <p:nvPr/>
        </p:nvSpPr>
        <p:spPr>
          <a:xfrm>
            <a:off x="4723193" y="1753142"/>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60" name="Google Shape;560;p34"/>
          <p:cNvSpPr/>
          <p:nvPr/>
        </p:nvSpPr>
        <p:spPr>
          <a:xfrm>
            <a:off x="4943766" y="1753885"/>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61" name="Google Shape;561;p34"/>
          <p:cNvSpPr/>
          <p:nvPr/>
        </p:nvSpPr>
        <p:spPr>
          <a:xfrm>
            <a:off x="3858490" y="1531206"/>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62" name="Google Shape;562;p34"/>
          <p:cNvSpPr/>
          <p:nvPr/>
        </p:nvSpPr>
        <p:spPr>
          <a:xfrm>
            <a:off x="4075182" y="1531306"/>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63" name="Google Shape;563;p34"/>
          <p:cNvSpPr/>
          <p:nvPr/>
        </p:nvSpPr>
        <p:spPr>
          <a:xfrm>
            <a:off x="4291874" y="1531357"/>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64" name="Google Shape;564;p34"/>
          <p:cNvSpPr/>
          <p:nvPr/>
        </p:nvSpPr>
        <p:spPr>
          <a:xfrm>
            <a:off x="4504685" y="1531357"/>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65" name="Google Shape;565;p34"/>
          <p:cNvSpPr/>
          <p:nvPr/>
        </p:nvSpPr>
        <p:spPr>
          <a:xfrm>
            <a:off x="4725258" y="1532100"/>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66" name="Google Shape;566;p34"/>
          <p:cNvSpPr/>
          <p:nvPr/>
        </p:nvSpPr>
        <p:spPr>
          <a:xfrm>
            <a:off x="3211999" y="2417390"/>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67" name="Google Shape;567;p34"/>
          <p:cNvSpPr/>
          <p:nvPr/>
        </p:nvSpPr>
        <p:spPr>
          <a:xfrm>
            <a:off x="3211999" y="2197342"/>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68" name="Google Shape;568;p34"/>
          <p:cNvSpPr/>
          <p:nvPr/>
        </p:nvSpPr>
        <p:spPr>
          <a:xfrm>
            <a:off x="3211999" y="2634136"/>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69" name="Google Shape;569;p34"/>
          <p:cNvSpPr/>
          <p:nvPr/>
        </p:nvSpPr>
        <p:spPr>
          <a:xfrm>
            <a:off x="3427078" y="2846749"/>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70" name="Google Shape;570;p34"/>
          <p:cNvSpPr/>
          <p:nvPr/>
        </p:nvSpPr>
        <p:spPr>
          <a:xfrm>
            <a:off x="3641798" y="3282477"/>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71" name="Google Shape;571;p34"/>
          <p:cNvSpPr/>
          <p:nvPr/>
        </p:nvSpPr>
        <p:spPr>
          <a:xfrm>
            <a:off x="3858490" y="3282577"/>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72" name="Google Shape;572;p34"/>
          <p:cNvSpPr/>
          <p:nvPr/>
        </p:nvSpPr>
        <p:spPr>
          <a:xfrm>
            <a:off x="4075182" y="3282628"/>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73" name="Google Shape;573;p34"/>
          <p:cNvSpPr/>
          <p:nvPr/>
        </p:nvSpPr>
        <p:spPr>
          <a:xfrm>
            <a:off x="4287993" y="3282628"/>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74" name="Google Shape;574;p34"/>
          <p:cNvSpPr/>
          <p:nvPr/>
        </p:nvSpPr>
        <p:spPr>
          <a:xfrm>
            <a:off x="4508566" y="3283370"/>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75" name="Google Shape;575;p34"/>
          <p:cNvSpPr/>
          <p:nvPr/>
        </p:nvSpPr>
        <p:spPr>
          <a:xfrm>
            <a:off x="4721377" y="3282256"/>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76" name="Google Shape;576;p34"/>
          <p:cNvSpPr/>
          <p:nvPr/>
        </p:nvSpPr>
        <p:spPr>
          <a:xfrm>
            <a:off x="3858490" y="3504122"/>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77" name="Google Shape;577;p34"/>
          <p:cNvSpPr/>
          <p:nvPr/>
        </p:nvSpPr>
        <p:spPr>
          <a:xfrm>
            <a:off x="4075182" y="3504222"/>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78" name="Google Shape;578;p34"/>
          <p:cNvSpPr/>
          <p:nvPr/>
        </p:nvSpPr>
        <p:spPr>
          <a:xfrm>
            <a:off x="4291874" y="3504273"/>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79" name="Google Shape;579;p34"/>
          <p:cNvSpPr/>
          <p:nvPr/>
        </p:nvSpPr>
        <p:spPr>
          <a:xfrm>
            <a:off x="4504685" y="3504273"/>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80" name="Google Shape;580;p34"/>
          <p:cNvSpPr/>
          <p:nvPr/>
        </p:nvSpPr>
        <p:spPr>
          <a:xfrm>
            <a:off x="4725258" y="3505016"/>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81" name="Google Shape;581;p34"/>
          <p:cNvSpPr/>
          <p:nvPr/>
        </p:nvSpPr>
        <p:spPr>
          <a:xfrm>
            <a:off x="4076998" y="3720313"/>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82" name="Google Shape;582;p34"/>
          <p:cNvSpPr/>
          <p:nvPr/>
        </p:nvSpPr>
        <p:spPr>
          <a:xfrm>
            <a:off x="4293690" y="3720413"/>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83" name="Google Shape;583;p34"/>
          <p:cNvSpPr/>
          <p:nvPr/>
        </p:nvSpPr>
        <p:spPr>
          <a:xfrm>
            <a:off x="4510382" y="3720464"/>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84" name="Google Shape;584;p34"/>
          <p:cNvSpPr/>
          <p:nvPr/>
        </p:nvSpPr>
        <p:spPr>
          <a:xfrm>
            <a:off x="3436285" y="1978516"/>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85" name="Google Shape;585;p34"/>
          <p:cNvSpPr/>
          <p:nvPr/>
        </p:nvSpPr>
        <p:spPr>
          <a:xfrm>
            <a:off x="3435914" y="1752034"/>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86" name="Google Shape;586;p34"/>
          <p:cNvSpPr/>
          <p:nvPr/>
        </p:nvSpPr>
        <p:spPr>
          <a:xfrm>
            <a:off x="3435914" y="1531998"/>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87" name="Google Shape;587;p34"/>
          <p:cNvSpPr/>
          <p:nvPr/>
        </p:nvSpPr>
        <p:spPr>
          <a:xfrm>
            <a:off x="3649695" y="1529244"/>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88" name="Google Shape;588;p34"/>
          <p:cNvSpPr/>
          <p:nvPr/>
        </p:nvSpPr>
        <p:spPr>
          <a:xfrm>
            <a:off x="3211999" y="1978037"/>
            <a:ext cx="216692" cy="216745"/>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589" name="Google Shape;589;p34"/>
          <p:cNvSpPr/>
          <p:nvPr/>
        </p:nvSpPr>
        <p:spPr>
          <a:xfrm rot="-8100000">
            <a:off x="2960167" y="2091335"/>
            <a:ext cx="183021" cy="1555677"/>
          </a:xfrm>
          <a:prstGeom prst="downArrow">
            <a:avLst>
              <a:gd name="adj1" fmla="val 50000"/>
              <a:gd name="adj2" fmla="val 50000"/>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7">
              <a:solidFill>
                <a:schemeClr val="lt1"/>
              </a:solidFill>
              <a:latin typeface="Calibri"/>
              <a:ea typeface="Calibri"/>
              <a:cs typeface="Calibri"/>
              <a:sym typeface="Calibri"/>
            </a:endParaRPr>
          </a:p>
        </p:txBody>
      </p:sp>
      <p:sp>
        <p:nvSpPr>
          <p:cNvPr id="590" name="Google Shape;590;p34"/>
          <p:cNvSpPr/>
          <p:nvPr/>
        </p:nvSpPr>
        <p:spPr>
          <a:xfrm rot="2700000">
            <a:off x="6035148" y="3223044"/>
            <a:ext cx="183021" cy="1555677"/>
          </a:xfrm>
          <a:prstGeom prst="downArrow">
            <a:avLst>
              <a:gd name="adj1" fmla="val 50000"/>
              <a:gd name="adj2" fmla="val 50000"/>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7">
              <a:solidFill>
                <a:schemeClr val="lt1"/>
              </a:solidFill>
              <a:latin typeface="Calibri"/>
              <a:ea typeface="Calibri"/>
              <a:cs typeface="Calibri"/>
              <a:sym typeface="Calibri"/>
            </a:endParaRPr>
          </a:p>
        </p:txBody>
      </p:sp>
      <p:sp>
        <p:nvSpPr>
          <p:cNvPr id="591" name="Google Shape;591;p34"/>
          <p:cNvSpPr txBox="1"/>
          <p:nvPr/>
        </p:nvSpPr>
        <p:spPr>
          <a:xfrm>
            <a:off x="895113" y="3073529"/>
            <a:ext cx="1464375" cy="6669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67">
                <a:solidFill>
                  <a:schemeClr val="dk1"/>
                </a:solidFill>
                <a:latin typeface="Calibri"/>
                <a:ea typeface="Calibri"/>
                <a:cs typeface="Calibri"/>
                <a:sym typeface="Calibri"/>
              </a:rPr>
              <a:t>Upslope area</a:t>
            </a:r>
            <a:endParaRPr/>
          </a:p>
          <a:p>
            <a:pPr marL="0" marR="0" lvl="0" indent="0" algn="ctr" rtl="0">
              <a:spcBef>
                <a:spcPts val="0"/>
              </a:spcBef>
              <a:spcAft>
                <a:spcPts val="0"/>
              </a:spcAft>
              <a:buNone/>
            </a:pPr>
            <a:r>
              <a:rPr lang="en-US" sz="1867">
                <a:solidFill>
                  <a:schemeClr val="dk1"/>
                </a:solidFill>
                <a:latin typeface="Calibri"/>
                <a:ea typeface="Calibri"/>
                <a:cs typeface="Calibri"/>
                <a:sym typeface="Calibri"/>
              </a:rPr>
              <a:t>(transport)</a:t>
            </a:r>
            <a:endParaRPr/>
          </a:p>
        </p:txBody>
      </p:sp>
      <p:sp>
        <p:nvSpPr>
          <p:cNvPr id="592" name="Google Shape;592;p34"/>
          <p:cNvSpPr txBox="1"/>
          <p:nvPr/>
        </p:nvSpPr>
        <p:spPr>
          <a:xfrm>
            <a:off x="6054383" y="2714681"/>
            <a:ext cx="1770035" cy="6669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67">
                <a:solidFill>
                  <a:schemeClr val="dk1"/>
                </a:solidFill>
                <a:latin typeface="Calibri"/>
                <a:ea typeface="Calibri"/>
                <a:cs typeface="Calibri"/>
                <a:sym typeface="Calibri"/>
              </a:rPr>
              <a:t>Downslope path</a:t>
            </a:r>
            <a:endParaRPr/>
          </a:p>
          <a:p>
            <a:pPr marL="0" marR="0" lvl="0" indent="0" algn="ctr" rtl="0">
              <a:spcBef>
                <a:spcPts val="0"/>
              </a:spcBef>
              <a:spcAft>
                <a:spcPts val="0"/>
              </a:spcAft>
              <a:buNone/>
            </a:pPr>
            <a:r>
              <a:rPr lang="en-US" sz="1867">
                <a:solidFill>
                  <a:schemeClr val="dk1"/>
                </a:solidFill>
                <a:latin typeface="Calibri"/>
                <a:ea typeface="Calibri"/>
                <a:cs typeface="Calibri"/>
                <a:sym typeface="Calibri"/>
              </a:rPr>
              <a:t>(retention)</a:t>
            </a:r>
            <a:endParaRPr/>
          </a:p>
        </p:txBody>
      </p:sp>
      <p:sp>
        <p:nvSpPr>
          <p:cNvPr id="593" name="Google Shape;593;p34"/>
          <p:cNvSpPr txBox="1"/>
          <p:nvPr/>
        </p:nvSpPr>
        <p:spPr>
          <a:xfrm rot="-1445330">
            <a:off x="2540592" y="5403919"/>
            <a:ext cx="78149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0B3F93"/>
                </a:solidFill>
                <a:latin typeface="Calibri"/>
                <a:ea typeface="Calibri"/>
                <a:cs typeface="Calibri"/>
                <a:sym typeface="Calibri"/>
              </a:rPr>
              <a:t>Stream</a:t>
            </a:r>
            <a:endParaRPr/>
          </a:p>
        </p:txBody>
      </p:sp>
      <p:cxnSp>
        <p:nvCxnSpPr>
          <p:cNvPr id="594" name="Google Shape;594;p34"/>
          <p:cNvCxnSpPr/>
          <p:nvPr/>
        </p:nvCxnSpPr>
        <p:spPr>
          <a:xfrm rot="10800000" flipH="1">
            <a:off x="4278419" y="4043681"/>
            <a:ext cx="456087" cy="224360"/>
          </a:xfrm>
          <a:prstGeom prst="straightConnector1">
            <a:avLst/>
          </a:prstGeom>
          <a:noFill/>
          <a:ln w="9525" cap="flat" cmpd="sng">
            <a:solidFill>
              <a:srgbClr val="E69900"/>
            </a:solidFill>
            <a:prstDash val="solid"/>
            <a:miter lim="800000"/>
            <a:headEnd type="none" w="sm" len="sm"/>
            <a:tailEnd type="triangle" w="med" len="med"/>
          </a:ln>
        </p:spPr>
      </p:cxnSp>
      <p:sp>
        <p:nvSpPr>
          <p:cNvPr id="595" name="Google Shape;595;p34"/>
          <p:cNvSpPr txBox="1"/>
          <p:nvPr/>
        </p:nvSpPr>
        <p:spPr>
          <a:xfrm>
            <a:off x="3222529" y="4108810"/>
            <a:ext cx="1137649"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Pixel of interest</a:t>
            </a:r>
            <a:endParaRPr/>
          </a:p>
        </p:txBody>
      </p:sp>
      <p:sp>
        <p:nvSpPr>
          <p:cNvPr id="598" name="Google Shape;598;p34"/>
          <p:cNvSpPr txBox="1">
            <a:spLocks noGrp="1"/>
          </p:cNvSpPr>
          <p:nvPr>
            <p:ph type="title"/>
          </p:nvPr>
        </p:nvSpPr>
        <p:spPr>
          <a:xfrm>
            <a:off x="512064" y="377952"/>
            <a:ext cx="11167872" cy="47921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Transport/retention</a:t>
            </a:r>
            <a:endParaRPr/>
          </a:p>
        </p:txBody>
      </p:sp>
      <p:sp>
        <p:nvSpPr>
          <p:cNvPr id="599" name="Google Shape;599;p34"/>
          <p:cNvSpPr txBox="1"/>
          <p:nvPr/>
        </p:nvSpPr>
        <p:spPr>
          <a:xfrm>
            <a:off x="8556040" y="4039697"/>
            <a:ext cx="4039409" cy="82246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602" name="Google Shape;602;p34"/>
          <p:cNvSpPr/>
          <p:nvPr/>
        </p:nvSpPr>
        <p:spPr>
          <a:xfrm>
            <a:off x="8586167" y="857165"/>
            <a:ext cx="3287674" cy="1358352"/>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dirty="0">
                <a:solidFill>
                  <a:schemeClr val="lt1"/>
                </a:solidFill>
                <a:latin typeface="Calibri"/>
                <a:ea typeface="Calibri"/>
                <a:cs typeface="Calibri"/>
                <a:sym typeface="Calibri"/>
              </a:rPr>
              <a:t>This is calculated for EACH pixel on the landscape</a:t>
            </a:r>
            <a:endParaRPr dirty="0"/>
          </a:p>
        </p:txBody>
      </p:sp>
      <p:sp>
        <p:nvSpPr>
          <p:cNvPr id="2" name="Google Shape;602;p34">
            <a:extLst>
              <a:ext uri="{FF2B5EF4-FFF2-40B4-BE49-F238E27FC236}">
                <a16:creationId xmlns:a16="http://schemas.microsoft.com/office/drawing/2014/main" id="{929E32BF-3AE3-28D4-9B3A-3C971C9B3BA4}"/>
              </a:ext>
            </a:extLst>
          </p:cNvPr>
          <p:cNvSpPr/>
          <p:nvPr/>
        </p:nvSpPr>
        <p:spPr>
          <a:xfrm>
            <a:off x="8586167" y="2711452"/>
            <a:ext cx="3287674" cy="2835908"/>
          </a:xfrm>
          <a:prstGeom prst="rect">
            <a:avLst/>
          </a:prstGeom>
          <a:ln>
            <a:headEnd type="none" w="sm" len="sm"/>
            <a:tailEnd type="none" w="sm" len="sm"/>
          </a:ln>
        </p:spPr>
        <p:style>
          <a:lnRef idx="2">
            <a:schemeClr val="accent2">
              <a:shade val="15000"/>
            </a:schemeClr>
          </a:lnRef>
          <a:fillRef idx="1">
            <a:schemeClr val="accent2"/>
          </a:fillRef>
          <a:effectRef idx="0">
            <a:schemeClr val="accent2"/>
          </a:effectRef>
          <a:fontRef idx="minor">
            <a:schemeClr val="lt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2800" dirty="0">
                <a:solidFill>
                  <a:schemeClr val="lt1"/>
                </a:solidFill>
                <a:latin typeface="Calibri"/>
                <a:ea typeface="Calibri"/>
                <a:cs typeface="Calibri"/>
                <a:sym typeface="Calibri"/>
              </a:rPr>
              <a:t>Hydrological routing on 30-meter elevation maps globally is computationally “challenging.”</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35"/>
          <p:cNvSpPr txBox="1"/>
          <p:nvPr/>
        </p:nvSpPr>
        <p:spPr>
          <a:xfrm>
            <a:off x="150960" y="498764"/>
            <a:ext cx="2633804" cy="5663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en-US" sz="2400" b="1" i="0" u="none" strike="noStrike" cap="none" dirty="0">
                <a:solidFill>
                  <a:srgbClr val="000000"/>
                </a:solidFill>
                <a:latin typeface="Calibri"/>
                <a:ea typeface="Calibri"/>
                <a:cs typeface="Calibri"/>
                <a:sym typeface="Calibri"/>
              </a:rPr>
              <a:t>Only recently have </a:t>
            </a:r>
            <a:r>
              <a:rPr lang="en-US" sz="2400" b="1" dirty="0">
                <a:latin typeface="Calibri"/>
                <a:ea typeface="Calibri"/>
                <a:cs typeface="Calibri"/>
                <a:sym typeface="Calibri"/>
              </a:rPr>
              <a:t>we been able to run ecosystem service models at the global scale</a:t>
            </a:r>
          </a:p>
          <a:p>
            <a:pPr marL="0" marR="0" lvl="0" indent="0" algn="l" rtl="0">
              <a:lnSpc>
                <a:spcPct val="100000"/>
              </a:lnSpc>
              <a:spcBef>
                <a:spcPts val="0"/>
              </a:spcBef>
              <a:spcAft>
                <a:spcPts val="0"/>
              </a:spcAft>
              <a:buClr>
                <a:srgbClr val="000000"/>
              </a:buClr>
              <a:buSzPts val="2400"/>
              <a:buFont typeface="Calibri"/>
              <a:buNone/>
            </a:pPr>
            <a:endParaRPr sz="1800" b="1" dirty="0">
              <a:solidFill>
                <a:srgbClr val="000000"/>
              </a:solidFill>
              <a:latin typeface="Calibri"/>
              <a:ea typeface="Calibri"/>
              <a:cs typeface="Calibri"/>
              <a:sym typeface="Calibri"/>
            </a:endParaRPr>
          </a:p>
          <a:p>
            <a:pPr marL="0" marR="0" lvl="0" indent="0" algn="l" rtl="0">
              <a:spcBef>
                <a:spcPts val="0"/>
              </a:spcBef>
              <a:spcAft>
                <a:spcPts val="0"/>
              </a:spcAft>
              <a:buNone/>
            </a:pPr>
            <a:r>
              <a:rPr lang="en-US" sz="1800" dirty="0">
                <a:solidFill>
                  <a:srgbClr val="000000"/>
                </a:solidFill>
                <a:latin typeface="Calibri"/>
                <a:ea typeface="Calibri"/>
                <a:cs typeface="Calibri"/>
                <a:sym typeface="Calibri"/>
              </a:rPr>
              <a:t>Chaplin-Kramer et al. 2019, Science</a:t>
            </a:r>
            <a:endParaRPr dirty="0"/>
          </a:p>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a:p>
            <a:pPr marL="0" marR="0" lvl="0" indent="0" algn="l" rtl="0">
              <a:spcBef>
                <a:spcPts val="0"/>
              </a:spcBef>
              <a:spcAft>
                <a:spcPts val="0"/>
              </a:spcAft>
              <a:buNone/>
            </a:pPr>
            <a:r>
              <a:rPr lang="en-US" sz="1800" b="1" dirty="0">
                <a:solidFill>
                  <a:srgbClr val="000000"/>
                </a:solidFill>
                <a:latin typeface="Calibri"/>
                <a:ea typeface="Calibri"/>
                <a:cs typeface="Calibri"/>
                <a:sym typeface="Calibri"/>
              </a:rPr>
              <a:t>More global applications:</a:t>
            </a:r>
            <a:endParaRPr dirty="0"/>
          </a:p>
          <a:p>
            <a:pPr marL="0" marR="0" lvl="0" indent="0" algn="l" rtl="0">
              <a:spcBef>
                <a:spcPts val="0"/>
              </a:spcBef>
              <a:spcAft>
                <a:spcPts val="0"/>
              </a:spcAft>
              <a:buNone/>
            </a:pPr>
            <a:r>
              <a:rPr lang="en-US" sz="1600" dirty="0">
                <a:solidFill>
                  <a:schemeClr val="dk1"/>
                </a:solidFill>
                <a:latin typeface="Calibri"/>
                <a:ea typeface="Calibri"/>
                <a:cs typeface="Calibri"/>
                <a:sym typeface="Calibri"/>
              </a:rPr>
              <a:t>Johnson et al. 2021, 2023</a:t>
            </a:r>
            <a:endParaRPr dirty="0"/>
          </a:p>
          <a:p>
            <a:pPr marL="0" marR="0" lvl="0" indent="0" algn="l" rtl="0">
              <a:spcBef>
                <a:spcPts val="0"/>
              </a:spcBef>
              <a:spcAft>
                <a:spcPts val="0"/>
              </a:spcAft>
              <a:buNone/>
            </a:pPr>
            <a:r>
              <a:rPr lang="en-US" sz="1600" dirty="0">
                <a:solidFill>
                  <a:schemeClr val="dk1"/>
                </a:solidFill>
                <a:latin typeface="Calibri"/>
                <a:ea typeface="Calibri"/>
                <a:cs typeface="Calibri"/>
                <a:sym typeface="Calibri"/>
              </a:rPr>
              <a:t>Chapin-Kramer et al. 2023</a:t>
            </a:r>
            <a:endParaRPr dirty="0"/>
          </a:p>
          <a:p>
            <a:pPr marL="0" marR="0" lvl="0" indent="0" algn="l" rtl="0">
              <a:spcBef>
                <a:spcPts val="0"/>
              </a:spcBef>
              <a:spcAft>
                <a:spcPts val="0"/>
              </a:spcAft>
              <a:buNone/>
            </a:pPr>
            <a:r>
              <a:rPr lang="en-US" sz="1600" dirty="0" err="1">
                <a:solidFill>
                  <a:schemeClr val="dk1"/>
                </a:solidFill>
                <a:latin typeface="Calibri"/>
                <a:ea typeface="Calibri"/>
                <a:cs typeface="Calibri"/>
                <a:sym typeface="Calibri"/>
              </a:rPr>
              <a:t>Neugarten</a:t>
            </a:r>
            <a:r>
              <a:rPr lang="en-US" sz="1600" dirty="0">
                <a:solidFill>
                  <a:schemeClr val="dk1"/>
                </a:solidFill>
                <a:latin typeface="Calibri"/>
                <a:ea typeface="Calibri"/>
                <a:cs typeface="Calibri"/>
                <a:sym typeface="Calibri"/>
              </a:rPr>
              <a:t> et al. 2023</a:t>
            </a:r>
            <a:endParaRPr dirty="0"/>
          </a:p>
          <a:p>
            <a:pPr marL="0" marR="0" lvl="0" indent="0" algn="l" rtl="0">
              <a:spcBef>
                <a:spcPts val="0"/>
              </a:spcBef>
              <a:spcAft>
                <a:spcPts val="0"/>
              </a:spcAft>
              <a:buNone/>
            </a:pPr>
            <a:r>
              <a:rPr lang="en-US" sz="1600" dirty="0" err="1">
                <a:solidFill>
                  <a:schemeClr val="dk1"/>
                </a:solidFill>
                <a:latin typeface="Calibri"/>
                <a:ea typeface="Calibri"/>
                <a:cs typeface="Calibri"/>
                <a:sym typeface="Calibri"/>
              </a:rPr>
              <a:t>Damania</a:t>
            </a:r>
            <a:r>
              <a:rPr lang="en-US" sz="1600" dirty="0">
                <a:solidFill>
                  <a:schemeClr val="dk1"/>
                </a:solidFill>
                <a:latin typeface="Calibri"/>
                <a:ea typeface="Calibri"/>
                <a:cs typeface="Calibri"/>
                <a:sym typeface="Calibri"/>
              </a:rPr>
              <a:t> et al. 2023</a:t>
            </a:r>
            <a:endParaRPr dirty="0"/>
          </a:p>
          <a:p>
            <a:pPr marL="0" marR="0" lvl="0" indent="0" algn="l" rtl="0">
              <a:spcBef>
                <a:spcPts val="0"/>
              </a:spcBef>
              <a:spcAft>
                <a:spcPts val="0"/>
              </a:spcAft>
              <a:buNone/>
            </a:pPr>
            <a:r>
              <a:rPr lang="en-US" sz="1600" dirty="0" err="1">
                <a:solidFill>
                  <a:schemeClr val="dk1"/>
                </a:solidFill>
                <a:latin typeface="Calibri"/>
                <a:ea typeface="Calibri"/>
                <a:cs typeface="Calibri"/>
                <a:sym typeface="Calibri"/>
              </a:rPr>
              <a:t>Polasky</a:t>
            </a:r>
            <a:r>
              <a:rPr lang="en-US" sz="1600" dirty="0">
                <a:solidFill>
                  <a:schemeClr val="dk1"/>
                </a:solidFill>
                <a:latin typeface="Calibri"/>
                <a:ea typeface="Calibri"/>
                <a:cs typeface="Calibri"/>
                <a:sym typeface="Calibri"/>
              </a:rPr>
              <a:t> et al. (in submission)</a:t>
            </a:r>
            <a:endParaRPr sz="1600" b="1"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1" dirty="0">
              <a:solidFill>
                <a:srgbClr val="000000"/>
              </a:solidFill>
              <a:latin typeface="Calibri"/>
              <a:ea typeface="Calibri"/>
              <a:cs typeface="Calibri"/>
              <a:sym typeface="Calibri"/>
            </a:endParaRPr>
          </a:p>
        </p:txBody>
      </p:sp>
      <p:pic>
        <p:nvPicPr>
          <p:cNvPr id="608" name="Google Shape;608;p35"/>
          <p:cNvPicPr preferRelativeResize="0"/>
          <p:nvPr/>
        </p:nvPicPr>
        <p:blipFill rotWithShape="1">
          <a:blip r:embed="rId3">
            <a:alphaModFix/>
          </a:blip>
          <a:srcRect/>
          <a:stretch/>
        </p:blipFill>
        <p:spPr>
          <a:xfrm>
            <a:off x="3520373" y="202218"/>
            <a:ext cx="5826358" cy="1410229"/>
          </a:xfrm>
          <a:prstGeom prst="rect">
            <a:avLst/>
          </a:prstGeom>
          <a:noFill/>
          <a:ln w="9525" cap="flat" cmpd="sng">
            <a:solidFill>
              <a:srgbClr val="D8D8D8"/>
            </a:solidFill>
            <a:prstDash val="solid"/>
            <a:round/>
            <a:headEnd type="none" w="sm" len="sm"/>
            <a:tailEnd type="none" w="sm" len="sm"/>
          </a:ln>
        </p:spPr>
      </p:pic>
      <p:pic>
        <p:nvPicPr>
          <p:cNvPr id="609" name="Google Shape;609;p35"/>
          <p:cNvPicPr preferRelativeResize="0"/>
          <p:nvPr/>
        </p:nvPicPr>
        <p:blipFill rotWithShape="1">
          <a:blip r:embed="rId4">
            <a:alphaModFix/>
          </a:blip>
          <a:srcRect/>
          <a:stretch/>
        </p:blipFill>
        <p:spPr>
          <a:xfrm>
            <a:off x="2583529" y="1697452"/>
            <a:ext cx="8979990" cy="661711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7769" y="1043796"/>
            <a:ext cx="11623264" cy="5805578"/>
          </a:xfrm>
          <a:prstGeom prst="rect">
            <a:avLst/>
          </a:prstGeom>
        </p:spPr>
      </p:pic>
      <p:sp>
        <p:nvSpPr>
          <p:cNvPr id="2" name="TextBox 1"/>
          <p:cNvSpPr txBox="1"/>
          <p:nvPr/>
        </p:nvSpPr>
        <p:spPr>
          <a:xfrm>
            <a:off x="396424" y="3789841"/>
            <a:ext cx="2428258" cy="307777"/>
          </a:xfrm>
          <a:prstGeom prst="rect">
            <a:avLst/>
          </a:prstGeom>
          <a:solidFill>
            <a:schemeClr val="bg1"/>
          </a:solidFill>
        </p:spPr>
        <p:txBody>
          <a:bodyPr wrap="square" rtlCol="0">
            <a:spAutoFit/>
          </a:bodyPr>
          <a:lstStyle/>
          <a:p>
            <a:r>
              <a:rPr lang="en-US" sz="1400" b="1"/>
              <a:t>Tons carbon storage</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6424" y="4097618"/>
            <a:ext cx="685896" cy="1733792"/>
          </a:xfrm>
          <a:prstGeom prst="rect">
            <a:avLst/>
          </a:prstGeom>
        </p:spPr>
      </p:pic>
      <p:sp>
        <p:nvSpPr>
          <p:cNvPr id="9" name="Title 8">
            <a:extLst>
              <a:ext uri="{FF2B5EF4-FFF2-40B4-BE49-F238E27FC236}">
                <a16:creationId xmlns:a16="http://schemas.microsoft.com/office/drawing/2014/main" id="{C2B3C825-F4F0-4569-AF8E-9B854EBF845A}"/>
              </a:ext>
            </a:extLst>
          </p:cNvPr>
          <p:cNvSpPr>
            <a:spLocks noGrp="1"/>
          </p:cNvSpPr>
          <p:nvPr>
            <p:ph type="title"/>
          </p:nvPr>
        </p:nvSpPr>
        <p:spPr>
          <a:xfrm>
            <a:off x="838200" y="365126"/>
            <a:ext cx="10515600" cy="672960"/>
          </a:xfrm>
        </p:spPr>
        <p:txBody>
          <a:bodyPr>
            <a:noAutofit/>
          </a:bodyPr>
          <a:lstStyle/>
          <a:p>
            <a:r>
              <a:rPr lang="en-US" sz="3600" dirty="0"/>
              <a:t>Carbon storage and timber ecosystem service provision</a:t>
            </a:r>
            <a:endParaRPr lang="pt-BR" sz="3600" dirty="0"/>
          </a:p>
        </p:txBody>
      </p:sp>
      <p:sp>
        <p:nvSpPr>
          <p:cNvPr id="7" name="Slide Number Placeholder 6">
            <a:extLst>
              <a:ext uri="{FF2B5EF4-FFF2-40B4-BE49-F238E27FC236}">
                <a16:creationId xmlns:a16="http://schemas.microsoft.com/office/drawing/2014/main" id="{1B69ACB3-6E4B-4D50-9685-C9737391FD3E}"/>
              </a:ext>
            </a:extLst>
          </p:cNvPr>
          <p:cNvSpPr>
            <a:spLocks noGrp="1"/>
          </p:cNvSpPr>
          <p:nvPr>
            <p:ph type="sldNum" sz="quarter" idx="12"/>
          </p:nvPr>
        </p:nvSpPr>
        <p:spPr/>
        <p:txBody>
          <a:bodyPr/>
          <a:lstStyle/>
          <a:p>
            <a:fld id="{5262D08E-FA4F-4EE7-A18A-12D061763BC7}" type="slidenum">
              <a:rPr lang="pt-BR" smtClean="0"/>
              <a:t>34</a:t>
            </a:fld>
            <a:endParaRPr lang="pt-BR"/>
          </a:p>
        </p:txBody>
      </p:sp>
    </p:spTree>
    <p:extLst>
      <p:ext uri="{BB962C8B-B14F-4D97-AF65-F5344CB8AC3E}">
        <p14:creationId xmlns:p14="http://schemas.microsoft.com/office/powerpoint/2010/main" val="19510740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2562" y="1040940"/>
            <a:ext cx="11623263" cy="580557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6430" y="4350059"/>
            <a:ext cx="914528" cy="1705213"/>
          </a:xfrm>
          <a:prstGeom prst="rect">
            <a:avLst/>
          </a:prstGeom>
        </p:spPr>
      </p:pic>
      <p:sp>
        <p:nvSpPr>
          <p:cNvPr id="4" name="TextBox 3"/>
          <p:cNvSpPr txBox="1"/>
          <p:nvPr/>
        </p:nvSpPr>
        <p:spPr>
          <a:xfrm>
            <a:off x="586430" y="4042282"/>
            <a:ext cx="2428258" cy="307777"/>
          </a:xfrm>
          <a:prstGeom prst="rect">
            <a:avLst/>
          </a:prstGeom>
          <a:solidFill>
            <a:schemeClr val="bg1"/>
          </a:solidFill>
        </p:spPr>
        <p:txBody>
          <a:bodyPr wrap="square" rtlCol="0">
            <a:spAutoFit/>
          </a:bodyPr>
          <a:lstStyle/>
          <a:p>
            <a:r>
              <a:rPr lang="en-US" sz="1400" b="1"/>
              <a:t>Total Catch Biomass (Kg/m2)</a:t>
            </a:r>
          </a:p>
        </p:txBody>
      </p:sp>
      <p:sp>
        <p:nvSpPr>
          <p:cNvPr id="6" name="TextBox 5">
            <a:extLst>
              <a:ext uri="{FF2B5EF4-FFF2-40B4-BE49-F238E27FC236}">
                <a16:creationId xmlns:a16="http://schemas.microsoft.com/office/drawing/2014/main" id="{35E264FB-E089-49B8-B1D7-1695FBB2ED17}"/>
              </a:ext>
            </a:extLst>
          </p:cNvPr>
          <p:cNvSpPr txBox="1"/>
          <p:nvPr/>
        </p:nvSpPr>
        <p:spPr>
          <a:xfrm>
            <a:off x="4571724" y="4854943"/>
            <a:ext cx="7033846" cy="120032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a:t>Note that the model does not have policies that affect marine fisheries directly, so the results are constant across scenarios. </a:t>
            </a:r>
          </a:p>
          <a:p>
            <a:endParaRPr lang="en-US"/>
          </a:p>
          <a:p>
            <a:r>
              <a:rPr lang="en-US"/>
              <a:t>However, this is a possible extension of the model.</a:t>
            </a:r>
          </a:p>
        </p:txBody>
      </p:sp>
      <p:sp>
        <p:nvSpPr>
          <p:cNvPr id="7" name="Title 6">
            <a:extLst>
              <a:ext uri="{FF2B5EF4-FFF2-40B4-BE49-F238E27FC236}">
                <a16:creationId xmlns:a16="http://schemas.microsoft.com/office/drawing/2014/main" id="{018C735D-6657-40C0-B258-D5521416D0E6}"/>
              </a:ext>
            </a:extLst>
          </p:cNvPr>
          <p:cNvSpPr>
            <a:spLocks noGrp="1"/>
          </p:cNvSpPr>
          <p:nvPr>
            <p:ph type="title"/>
          </p:nvPr>
        </p:nvSpPr>
        <p:spPr>
          <a:xfrm>
            <a:off x="838200" y="-166889"/>
            <a:ext cx="10515600" cy="1325563"/>
          </a:xfrm>
        </p:spPr>
        <p:txBody>
          <a:bodyPr>
            <a:normAutofit/>
          </a:bodyPr>
          <a:lstStyle/>
          <a:p>
            <a:r>
              <a:rPr lang="en-US" dirty="0"/>
              <a:t>Marine fisheries ecosystem service provision</a:t>
            </a:r>
            <a:endParaRPr lang="pt-BR" dirty="0"/>
          </a:p>
        </p:txBody>
      </p:sp>
      <p:sp>
        <p:nvSpPr>
          <p:cNvPr id="8" name="Slide Number Placeholder 7">
            <a:extLst>
              <a:ext uri="{FF2B5EF4-FFF2-40B4-BE49-F238E27FC236}">
                <a16:creationId xmlns:a16="http://schemas.microsoft.com/office/drawing/2014/main" id="{ABD00B10-35AB-4EA7-BC36-916AA243C95E}"/>
              </a:ext>
            </a:extLst>
          </p:cNvPr>
          <p:cNvSpPr>
            <a:spLocks noGrp="1"/>
          </p:cNvSpPr>
          <p:nvPr>
            <p:ph type="sldNum" sz="quarter" idx="12"/>
          </p:nvPr>
        </p:nvSpPr>
        <p:spPr/>
        <p:txBody>
          <a:bodyPr/>
          <a:lstStyle/>
          <a:p>
            <a:fld id="{5262D08E-FA4F-4EE7-A18A-12D061763BC7}" type="slidenum">
              <a:rPr lang="pt-BR" smtClean="0"/>
              <a:t>35</a:t>
            </a:fld>
            <a:endParaRPr lang="pt-BR"/>
          </a:p>
        </p:txBody>
      </p:sp>
    </p:spTree>
    <p:extLst>
      <p:ext uri="{BB962C8B-B14F-4D97-AF65-F5344CB8AC3E}">
        <p14:creationId xmlns:p14="http://schemas.microsoft.com/office/powerpoint/2010/main" val="4059720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703" y="379828"/>
            <a:ext cx="12209406" cy="6098344"/>
          </a:xfrm>
          <a:prstGeom prst="rect">
            <a:avLst/>
          </a:prstGeom>
        </p:spPr>
      </p:pic>
      <p:sp>
        <p:nvSpPr>
          <p:cNvPr id="2" name="TextBox 1"/>
          <p:cNvSpPr txBox="1"/>
          <p:nvPr/>
        </p:nvSpPr>
        <p:spPr>
          <a:xfrm>
            <a:off x="-8703" y="3789841"/>
            <a:ext cx="2428258" cy="307777"/>
          </a:xfrm>
          <a:prstGeom prst="rect">
            <a:avLst/>
          </a:prstGeom>
          <a:solidFill>
            <a:schemeClr val="bg1"/>
          </a:solidFill>
        </p:spPr>
        <p:txBody>
          <a:bodyPr wrap="square" rtlCol="0">
            <a:spAutoFit/>
          </a:bodyPr>
          <a:lstStyle/>
          <a:p>
            <a:r>
              <a:rPr lang="en-US" sz="1400" b="1" dirty="0"/>
              <a:t>Coastal vulnerability index</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03" y="4097618"/>
            <a:ext cx="1133475" cy="2028825"/>
          </a:xfrm>
          <a:prstGeom prst="rect">
            <a:avLst/>
          </a:prstGeom>
        </p:spPr>
      </p:pic>
      <p:sp>
        <p:nvSpPr>
          <p:cNvPr id="5" name="TextBox 4"/>
          <p:cNvSpPr txBox="1"/>
          <p:nvPr/>
        </p:nvSpPr>
        <p:spPr>
          <a:xfrm>
            <a:off x="75791" y="0"/>
            <a:ext cx="12116209" cy="523220"/>
          </a:xfrm>
          <a:prstGeom prst="rect">
            <a:avLst/>
          </a:prstGeom>
          <a:noFill/>
        </p:spPr>
        <p:txBody>
          <a:bodyPr wrap="square" rtlCol="0">
            <a:spAutoFit/>
          </a:bodyPr>
          <a:lstStyle/>
          <a:p>
            <a:pPr algn="ctr"/>
            <a:r>
              <a:rPr lang="en-US" sz="2800" b="1" dirty="0"/>
              <a:t>Coastal protection ecosystem service provision</a:t>
            </a:r>
          </a:p>
        </p:txBody>
      </p:sp>
    </p:spTree>
    <p:extLst>
      <p:ext uri="{BB962C8B-B14F-4D97-AF65-F5344CB8AC3E}">
        <p14:creationId xmlns:p14="http://schemas.microsoft.com/office/powerpoint/2010/main" val="40533816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703" y="379828"/>
            <a:ext cx="12209406" cy="6098344"/>
          </a:xfrm>
          <a:prstGeom prst="rect">
            <a:avLst/>
          </a:prstGeom>
        </p:spPr>
      </p:pic>
      <p:sp>
        <p:nvSpPr>
          <p:cNvPr id="2" name="TextBox 1"/>
          <p:cNvSpPr txBox="1"/>
          <p:nvPr/>
        </p:nvSpPr>
        <p:spPr>
          <a:xfrm>
            <a:off x="75791" y="3789841"/>
            <a:ext cx="2428258" cy="307777"/>
          </a:xfrm>
          <a:prstGeom prst="rect">
            <a:avLst/>
          </a:prstGeom>
          <a:solidFill>
            <a:schemeClr val="bg1"/>
          </a:solidFill>
        </p:spPr>
        <p:txBody>
          <a:bodyPr wrap="square" rtlCol="0">
            <a:spAutoFit/>
          </a:bodyPr>
          <a:lstStyle/>
          <a:p>
            <a:r>
              <a:rPr lang="en-US" sz="1400" b="1" dirty="0"/>
              <a:t>mm precipitation</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655" y="4097618"/>
            <a:ext cx="1181265" cy="1733792"/>
          </a:xfrm>
          <a:prstGeom prst="rect">
            <a:avLst/>
          </a:prstGeom>
        </p:spPr>
      </p:pic>
      <p:sp>
        <p:nvSpPr>
          <p:cNvPr id="5" name="TextBox 4"/>
          <p:cNvSpPr txBox="1"/>
          <p:nvPr/>
        </p:nvSpPr>
        <p:spPr>
          <a:xfrm>
            <a:off x="75791" y="0"/>
            <a:ext cx="12116209" cy="523220"/>
          </a:xfrm>
          <a:prstGeom prst="rect">
            <a:avLst/>
          </a:prstGeom>
          <a:noFill/>
        </p:spPr>
        <p:txBody>
          <a:bodyPr wrap="square" rtlCol="0">
            <a:spAutoFit/>
          </a:bodyPr>
          <a:lstStyle/>
          <a:p>
            <a:pPr algn="ctr"/>
            <a:r>
              <a:rPr lang="en-US" sz="2800" b="1" dirty="0"/>
              <a:t>Water yield ecosystem service provision</a:t>
            </a:r>
          </a:p>
        </p:txBody>
      </p:sp>
    </p:spTree>
    <p:extLst>
      <p:ext uri="{BB962C8B-B14F-4D97-AF65-F5344CB8AC3E}">
        <p14:creationId xmlns:p14="http://schemas.microsoft.com/office/powerpoint/2010/main" val="7788685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629" name="Google Shape;629;p37"/>
          <p:cNvPicPr preferRelativeResize="0"/>
          <p:nvPr/>
        </p:nvPicPr>
        <p:blipFill rotWithShape="1">
          <a:blip r:embed="rId3">
            <a:alphaModFix/>
          </a:blip>
          <a:srcRect/>
          <a:stretch/>
        </p:blipFill>
        <p:spPr>
          <a:xfrm>
            <a:off x="361581" y="1043796"/>
            <a:ext cx="11424088" cy="5706094"/>
          </a:xfrm>
          <a:prstGeom prst="rect">
            <a:avLst/>
          </a:prstGeom>
          <a:noFill/>
          <a:ln>
            <a:noFill/>
          </a:ln>
        </p:spPr>
      </p:pic>
      <p:sp>
        <p:nvSpPr>
          <p:cNvPr id="630" name="Google Shape;630;p37"/>
          <p:cNvSpPr txBox="1"/>
          <p:nvPr/>
        </p:nvSpPr>
        <p:spPr>
          <a:xfrm>
            <a:off x="75791" y="3789841"/>
            <a:ext cx="242825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Calibri"/>
                <a:ea typeface="Calibri"/>
                <a:cs typeface="Calibri"/>
                <a:sym typeface="Calibri"/>
              </a:rPr>
              <a:t>Pollination sufficiency</a:t>
            </a:r>
            <a:endParaRPr/>
          </a:p>
        </p:txBody>
      </p:sp>
      <p:pic>
        <p:nvPicPr>
          <p:cNvPr id="631" name="Google Shape;631;p37"/>
          <p:cNvPicPr preferRelativeResize="0"/>
          <p:nvPr/>
        </p:nvPicPr>
        <p:blipFill rotWithShape="1">
          <a:blip r:embed="rId4">
            <a:alphaModFix/>
          </a:blip>
          <a:srcRect/>
          <a:stretch/>
        </p:blipFill>
        <p:spPr>
          <a:xfrm>
            <a:off x="75791" y="4097618"/>
            <a:ext cx="571580" cy="1924319"/>
          </a:xfrm>
          <a:prstGeom prst="rect">
            <a:avLst/>
          </a:prstGeom>
          <a:noFill/>
          <a:ln>
            <a:noFill/>
          </a:ln>
        </p:spPr>
      </p:pic>
      <p:sp>
        <p:nvSpPr>
          <p:cNvPr id="632" name="Google Shape;632;p37"/>
          <p:cNvSpPr txBox="1">
            <a:spLocks noGrp="1"/>
          </p:cNvSpPr>
          <p:nvPr>
            <p:ph type="title"/>
          </p:nvPr>
        </p:nvSpPr>
        <p:spPr>
          <a:xfrm>
            <a:off x="838200" y="365125"/>
            <a:ext cx="10515600" cy="57421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Wild pollinator ecosystem service provision</a:t>
            </a:r>
            <a:endParaRPr/>
          </a:p>
        </p:txBody>
      </p:sp>
      <p:sp>
        <p:nvSpPr>
          <p:cNvPr id="633" name="Google Shape;633;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19635632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640" name="Google Shape;640;p38"/>
          <p:cNvPicPr preferRelativeResize="0"/>
          <p:nvPr/>
        </p:nvPicPr>
        <p:blipFill rotWithShape="1">
          <a:blip r:embed="rId3">
            <a:alphaModFix/>
          </a:blip>
          <a:srcRect/>
          <a:stretch/>
        </p:blipFill>
        <p:spPr>
          <a:xfrm>
            <a:off x="38791" y="71697"/>
            <a:ext cx="5968539" cy="3357303"/>
          </a:xfrm>
          <a:prstGeom prst="rect">
            <a:avLst/>
          </a:prstGeom>
          <a:noFill/>
          <a:ln>
            <a:noFill/>
          </a:ln>
        </p:spPr>
      </p:pic>
      <p:pic>
        <p:nvPicPr>
          <p:cNvPr id="641" name="Google Shape;641;p38"/>
          <p:cNvPicPr preferRelativeResize="0"/>
          <p:nvPr/>
        </p:nvPicPr>
        <p:blipFill rotWithShape="1">
          <a:blip r:embed="rId4">
            <a:alphaModFix/>
          </a:blip>
          <a:srcRect/>
          <a:stretch/>
        </p:blipFill>
        <p:spPr>
          <a:xfrm>
            <a:off x="38791" y="3447843"/>
            <a:ext cx="5968540" cy="3357304"/>
          </a:xfrm>
          <a:prstGeom prst="rect">
            <a:avLst/>
          </a:prstGeom>
          <a:noFill/>
          <a:ln>
            <a:noFill/>
          </a:ln>
        </p:spPr>
      </p:pic>
      <p:sp>
        <p:nvSpPr>
          <p:cNvPr id="642" name="Google Shape;642;p38"/>
          <p:cNvSpPr/>
          <p:nvPr/>
        </p:nvSpPr>
        <p:spPr>
          <a:xfrm>
            <a:off x="-1" y="16104"/>
            <a:ext cx="6007331" cy="40834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Land Cover Maps (300m) under BAU</a:t>
            </a:r>
            <a:endParaRPr/>
          </a:p>
        </p:txBody>
      </p:sp>
      <p:grpSp>
        <p:nvGrpSpPr>
          <p:cNvPr id="643" name="Google Shape;643;p38"/>
          <p:cNvGrpSpPr/>
          <p:nvPr/>
        </p:nvGrpSpPr>
        <p:grpSpPr>
          <a:xfrm>
            <a:off x="2711696" y="46284"/>
            <a:ext cx="9178675" cy="6861354"/>
            <a:chOff x="2711696" y="46284"/>
            <a:chExt cx="9178675" cy="6861354"/>
          </a:xfrm>
        </p:grpSpPr>
        <p:sp>
          <p:nvSpPr>
            <p:cNvPr id="644" name="Google Shape;644;p38"/>
            <p:cNvSpPr/>
            <p:nvPr/>
          </p:nvSpPr>
          <p:spPr>
            <a:xfrm>
              <a:off x="2749818" y="1605839"/>
              <a:ext cx="260060" cy="234892"/>
            </a:xfrm>
            <a:prstGeom prst="rect">
              <a:avLst/>
            </a:prstGeom>
            <a:solidFill>
              <a:srgbClr val="C00000">
                <a:alpha val="20000"/>
              </a:srgbClr>
            </a:solidFill>
            <a:ln w="19050" cap="flat" cmpd="sng">
              <a:solidFill>
                <a:srgbClr val="C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2"/>
                </a:buClr>
                <a:buSzPts val="1800"/>
                <a:buFont typeface="Calibri"/>
                <a:buNone/>
              </a:pPr>
              <a:endParaRPr sz="1800" b="0" i="0" u="none" strike="noStrike" cap="none">
                <a:solidFill>
                  <a:srgbClr val="ED7D31"/>
                </a:solidFill>
                <a:latin typeface="Calibri"/>
                <a:ea typeface="Calibri"/>
                <a:cs typeface="Calibri"/>
                <a:sym typeface="Calibri"/>
              </a:endParaRPr>
            </a:p>
          </p:txBody>
        </p:sp>
        <p:cxnSp>
          <p:nvCxnSpPr>
            <p:cNvPr id="645" name="Google Shape;645;p38"/>
            <p:cNvCxnSpPr/>
            <p:nvPr/>
          </p:nvCxnSpPr>
          <p:spPr>
            <a:xfrm rot="10800000" flipH="1">
              <a:off x="3009878" y="495171"/>
              <a:ext cx="4388473" cy="1110668"/>
            </a:xfrm>
            <a:prstGeom prst="straightConnector1">
              <a:avLst/>
            </a:prstGeom>
            <a:noFill/>
            <a:ln w="9525" cap="flat" cmpd="sng">
              <a:solidFill>
                <a:srgbClr val="C00000"/>
              </a:solidFill>
              <a:prstDash val="dash"/>
              <a:miter lim="800000"/>
              <a:headEnd type="none" w="sm" len="sm"/>
              <a:tailEnd type="none" w="sm" len="sm"/>
            </a:ln>
          </p:spPr>
        </p:cxnSp>
        <p:cxnSp>
          <p:nvCxnSpPr>
            <p:cNvPr id="646" name="Google Shape;646;p38"/>
            <p:cNvCxnSpPr/>
            <p:nvPr/>
          </p:nvCxnSpPr>
          <p:spPr>
            <a:xfrm>
              <a:off x="3009877" y="1840731"/>
              <a:ext cx="4388474" cy="1569426"/>
            </a:xfrm>
            <a:prstGeom prst="straightConnector1">
              <a:avLst/>
            </a:prstGeom>
            <a:noFill/>
            <a:ln w="9525" cap="flat" cmpd="sng">
              <a:solidFill>
                <a:srgbClr val="C00000"/>
              </a:solidFill>
              <a:prstDash val="dash"/>
              <a:miter lim="800000"/>
              <a:headEnd type="none" w="sm" len="sm"/>
              <a:tailEnd type="none" w="sm" len="sm"/>
            </a:ln>
          </p:spPr>
        </p:cxnSp>
        <p:grpSp>
          <p:nvGrpSpPr>
            <p:cNvPr id="647" name="Google Shape;647;p38"/>
            <p:cNvGrpSpPr/>
            <p:nvPr/>
          </p:nvGrpSpPr>
          <p:grpSpPr>
            <a:xfrm>
              <a:off x="2711696" y="46284"/>
              <a:ext cx="9178675" cy="6861354"/>
              <a:chOff x="2711696" y="46284"/>
              <a:chExt cx="9178675" cy="6861354"/>
            </a:xfrm>
          </p:grpSpPr>
          <p:pic>
            <p:nvPicPr>
              <p:cNvPr id="648" name="Google Shape;648;p38"/>
              <p:cNvPicPr preferRelativeResize="0"/>
              <p:nvPr/>
            </p:nvPicPr>
            <p:blipFill rotWithShape="1">
              <a:blip r:embed="rId5">
                <a:alphaModFix/>
              </a:blip>
              <a:srcRect/>
              <a:stretch/>
            </p:blipFill>
            <p:spPr>
              <a:xfrm>
                <a:off x="7410437" y="3869395"/>
                <a:ext cx="4044465" cy="3038243"/>
              </a:xfrm>
              <a:prstGeom prst="rect">
                <a:avLst/>
              </a:prstGeom>
              <a:noFill/>
              <a:ln>
                <a:noFill/>
              </a:ln>
            </p:spPr>
          </p:pic>
          <p:sp>
            <p:nvSpPr>
              <p:cNvPr id="649" name="Google Shape;649;p38"/>
              <p:cNvSpPr/>
              <p:nvPr/>
            </p:nvSpPr>
            <p:spPr>
              <a:xfrm>
                <a:off x="7523452" y="46284"/>
                <a:ext cx="3534392" cy="33949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Pollination Service under BAU </a:t>
                </a:r>
                <a:endParaRPr/>
              </a:p>
            </p:txBody>
          </p:sp>
          <p:pic>
            <p:nvPicPr>
              <p:cNvPr id="650" name="Google Shape;650;p38"/>
              <p:cNvPicPr preferRelativeResize="0"/>
              <p:nvPr/>
            </p:nvPicPr>
            <p:blipFill rotWithShape="1">
              <a:blip r:embed="rId6">
                <a:alphaModFix/>
              </a:blip>
              <a:srcRect/>
              <a:stretch/>
            </p:blipFill>
            <p:spPr>
              <a:xfrm>
                <a:off x="7429461" y="501152"/>
                <a:ext cx="4025441" cy="3072128"/>
              </a:xfrm>
              <a:prstGeom prst="rect">
                <a:avLst/>
              </a:prstGeom>
              <a:noFill/>
              <a:ln>
                <a:noFill/>
              </a:ln>
            </p:spPr>
          </p:pic>
          <p:sp>
            <p:nvSpPr>
              <p:cNvPr id="651" name="Google Shape;651;p38"/>
              <p:cNvSpPr/>
              <p:nvPr/>
            </p:nvSpPr>
            <p:spPr>
              <a:xfrm>
                <a:off x="6885886" y="3447041"/>
                <a:ext cx="5004485" cy="47604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Pollination Service under Conservation Scenario </a:t>
                </a:r>
                <a:endParaRPr/>
              </a:p>
            </p:txBody>
          </p:sp>
          <p:sp>
            <p:nvSpPr>
              <p:cNvPr id="652" name="Google Shape;652;p38"/>
              <p:cNvSpPr/>
              <p:nvPr/>
            </p:nvSpPr>
            <p:spPr>
              <a:xfrm>
                <a:off x="2711696" y="4968409"/>
                <a:ext cx="260060" cy="234892"/>
              </a:xfrm>
              <a:prstGeom prst="rect">
                <a:avLst/>
              </a:prstGeom>
              <a:solidFill>
                <a:srgbClr val="C00000">
                  <a:alpha val="20000"/>
                </a:srgbClr>
              </a:solidFill>
              <a:ln w="19050" cap="flat" cmpd="sng">
                <a:solidFill>
                  <a:srgbClr val="C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2"/>
                  </a:buClr>
                  <a:buSzPts val="1800"/>
                  <a:buFont typeface="Calibri"/>
                  <a:buNone/>
                </a:pPr>
                <a:endParaRPr sz="1800" b="0" i="0" u="none" strike="noStrike" cap="none">
                  <a:solidFill>
                    <a:srgbClr val="ED7D31"/>
                  </a:solidFill>
                  <a:latin typeface="Calibri"/>
                  <a:ea typeface="Calibri"/>
                  <a:cs typeface="Calibri"/>
                  <a:sym typeface="Calibri"/>
                </a:endParaRPr>
              </a:p>
            </p:txBody>
          </p:sp>
          <p:cxnSp>
            <p:nvCxnSpPr>
              <p:cNvPr id="653" name="Google Shape;653;p38"/>
              <p:cNvCxnSpPr/>
              <p:nvPr/>
            </p:nvCxnSpPr>
            <p:spPr>
              <a:xfrm rot="10800000" flipH="1">
                <a:off x="2971756" y="3941126"/>
                <a:ext cx="4426595" cy="1022016"/>
              </a:xfrm>
              <a:prstGeom prst="straightConnector1">
                <a:avLst/>
              </a:prstGeom>
              <a:noFill/>
              <a:ln w="9525" cap="flat" cmpd="sng">
                <a:solidFill>
                  <a:srgbClr val="C00000"/>
                </a:solidFill>
                <a:prstDash val="dash"/>
                <a:miter lim="800000"/>
                <a:headEnd type="none" w="sm" len="sm"/>
                <a:tailEnd type="none" w="sm" len="sm"/>
              </a:ln>
            </p:spPr>
          </p:cxnSp>
          <p:cxnSp>
            <p:nvCxnSpPr>
              <p:cNvPr id="654" name="Google Shape;654;p38"/>
              <p:cNvCxnSpPr/>
              <p:nvPr/>
            </p:nvCxnSpPr>
            <p:spPr>
              <a:xfrm>
                <a:off x="2971755" y="5198034"/>
                <a:ext cx="4388474" cy="1569426"/>
              </a:xfrm>
              <a:prstGeom prst="straightConnector1">
                <a:avLst/>
              </a:prstGeom>
              <a:noFill/>
              <a:ln w="9525" cap="flat" cmpd="sng">
                <a:solidFill>
                  <a:srgbClr val="C00000"/>
                </a:solidFill>
                <a:prstDash val="dash"/>
                <a:miter lim="800000"/>
                <a:headEnd type="none" w="sm" len="sm"/>
                <a:tailEnd type="none" w="sm" len="sm"/>
              </a:ln>
            </p:spPr>
          </p:cxnSp>
        </p:grpSp>
      </p:grpSp>
      <p:sp>
        <p:nvSpPr>
          <p:cNvPr id="655" name="Google Shape;655;p38"/>
          <p:cNvSpPr/>
          <p:nvPr/>
        </p:nvSpPr>
        <p:spPr>
          <a:xfrm>
            <a:off x="-2" y="3423805"/>
            <a:ext cx="6007331" cy="46239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Land Cover Maps under Conservation Scenario</a:t>
            </a:r>
            <a:endParaRPr/>
          </a:p>
        </p:txBody>
      </p:sp>
      <p:sp>
        <p:nvSpPr>
          <p:cNvPr id="656" name="Google Shape;656;p38"/>
          <p:cNvSpPr/>
          <p:nvPr/>
        </p:nvSpPr>
        <p:spPr>
          <a:xfrm>
            <a:off x="7429460" y="6248675"/>
            <a:ext cx="4025441" cy="609325"/>
          </a:xfrm>
          <a:prstGeom prst="rect">
            <a:avLst/>
          </a:prstGeom>
          <a:solidFill>
            <a:schemeClr val="accent5">
              <a:alpha val="6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lt1"/>
                </a:solidFill>
                <a:latin typeface="Calibri"/>
                <a:ea typeface="Calibri"/>
                <a:cs typeface="Calibri"/>
                <a:sym typeface="Calibri"/>
              </a:rPr>
              <a:t>In this landscape, pollination services contribute ~60 billion more GDP per year than under BAU</a:t>
            </a:r>
            <a:endParaRPr/>
          </a:p>
        </p:txBody>
      </p:sp>
    </p:spTree>
    <p:extLst>
      <p:ext uri="{BB962C8B-B14F-4D97-AF65-F5344CB8AC3E}">
        <p14:creationId xmlns:p14="http://schemas.microsoft.com/office/powerpoint/2010/main" val="321299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4"/>
          <p:cNvSpPr txBox="1">
            <a:spLocks noGrp="1"/>
          </p:cNvSpPr>
          <p:nvPr>
            <p:ph type="title"/>
          </p:nvPr>
        </p:nvSpPr>
        <p:spPr>
          <a:xfrm>
            <a:off x="7438030" y="365125"/>
            <a:ext cx="4258102"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dirty="0"/>
              <a:t>Going from the Holocene into the Anthropocene</a:t>
            </a:r>
            <a:endParaRPr dirty="0"/>
          </a:p>
        </p:txBody>
      </p:sp>
      <p:pic>
        <p:nvPicPr>
          <p:cNvPr id="115" name="Google Shape;115;p4"/>
          <p:cNvPicPr preferRelativeResize="0"/>
          <p:nvPr/>
        </p:nvPicPr>
        <p:blipFill rotWithShape="1">
          <a:blip r:embed="rId3">
            <a:alphaModFix/>
          </a:blip>
          <a:srcRect l="18462" t="8978" r="17084" b="25352"/>
          <a:stretch/>
        </p:blipFill>
        <p:spPr>
          <a:xfrm>
            <a:off x="5245289" y="2354523"/>
            <a:ext cx="6946711" cy="4503477"/>
          </a:xfrm>
          <a:prstGeom prst="rect">
            <a:avLst/>
          </a:prstGeom>
          <a:noFill/>
          <a:ln>
            <a:noFill/>
          </a:ln>
        </p:spPr>
      </p:pic>
      <p:pic>
        <p:nvPicPr>
          <p:cNvPr id="116" name="Google Shape;116;p4"/>
          <p:cNvPicPr preferRelativeResize="0"/>
          <p:nvPr/>
        </p:nvPicPr>
        <p:blipFill rotWithShape="1">
          <a:blip r:embed="rId4">
            <a:alphaModFix/>
          </a:blip>
          <a:srcRect/>
          <a:stretch/>
        </p:blipFill>
        <p:spPr>
          <a:xfrm>
            <a:off x="68239" y="0"/>
            <a:ext cx="7014949" cy="3112764"/>
          </a:xfrm>
          <a:prstGeom prst="rect">
            <a:avLst/>
          </a:prstGeom>
          <a:noFill/>
          <a:ln>
            <a:noFill/>
          </a:ln>
        </p:spPr>
      </p:pic>
      <p:sp>
        <p:nvSpPr>
          <p:cNvPr id="117" name="Google Shape;117;p4"/>
          <p:cNvSpPr/>
          <p:nvPr/>
        </p:nvSpPr>
        <p:spPr>
          <a:xfrm>
            <a:off x="5777713" y="280557"/>
            <a:ext cx="933182" cy="706672"/>
          </a:xfrm>
          <a:prstGeom prst="ellipse">
            <a:avLst/>
          </a:prstGeom>
          <a:noFill/>
          <a:ln w="762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118" name="Google Shape;118;p4" descr="Welcome to the Anthropocene"/>
          <p:cNvPicPr preferRelativeResize="0"/>
          <p:nvPr/>
        </p:nvPicPr>
        <p:blipFill rotWithShape="1">
          <a:blip r:embed="rId5">
            <a:alphaModFix/>
          </a:blip>
          <a:srcRect t="5462"/>
          <a:stretch/>
        </p:blipFill>
        <p:spPr>
          <a:xfrm>
            <a:off x="838200" y="3317358"/>
            <a:ext cx="2848087" cy="3540641"/>
          </a:xfrm>
          <a:prstGeom prst="rect">
            <a:avLst/>
          </a:prstGeom>
          <a:noFill/>
          <a:ln>
            <a:noFill/>
          </a:ln>
        </p:spPr>
      </p:pic>
      <p:sp>
        <p:nvSpPr>
          <p:cNvPr id="2" name="TextBox 1">
            <a:extLst>
              <a:ext uri="{FF2B5EF4-FFF2-40B4-BE49-F238E27FC236}">
                <a16:creationId xmlns:a16="http://schemas.microsoft.com/office/drawing/2014/main" id="{9C144E55-308A-3677-09CA-5D9EAFC2990A}"/>
              </a:ext>
            </a:extLst>
          </p:cNvPr>
          <p:cNvSpPr txBox="1"/>
          <p:nvPr/>
        </p:nvSpPr>
        <p:spPr>
          <a:xfrm>
            <a:off x="3446279" y="183452"/>
            <a:ext cx="2649721" cy="523220"/>
          </a:xfrm>
          <a:prstGeom prst="rect">
            <a:avLst/>
          </a:prstGeom>
          <a:noFill/>
        </p:spPr>
        <p:txBody>
          <a:bodyPr wrap="square" rtlCol="0">
            <a:spAutoFit/>
          </a:bodyPr>
          <a:lstStyle/>
          <a:p>
            <a:r>
              <a:rPr lang="en-US" dirty="0">
                <a:solidFill>
                  <a:schemeClr val="accent1">
                    <a:lumMod val="75000"/>
                  </a:schemeClr>
                </a:solidFill>
              </a:rPr>
              <a:t>The Holocene (and all of agriculture) happened 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1" name="Google Shape;661;p39"/>
          <p:cNvPicPr preferRelativeResize="0"/>
          <p:nvPr/>
        </p:nvPicPr>
        <p:blipFill rotWithShape="1">
          <a:blip r:embed="rId3">
            <a:alphaModFix/>
          </a:blip>
          <a:srcRect/>
          <a:stretch/>
        </p:blipFill>
        <p:spPr>
          <a:xfrm>
            <a:off x="2978173" y="2086140"/>
            <a:ext cx="6004201" cy="3177548"/>
          </a:xfrm>
          <a:prstGeom prst="rect">
            <a:avLst/>
          </a:prstGeom>
          <a:noFill/>
          <a:ln>
            <a:noFill/>
          </a:ln>
        </p:spPr>
      </p:pic>
      <p:pic>
        <p:nvPicPr>
          <p:cNvPr id="662" name="Google Shape;662;p39"/>
          <p:cNvPicPr preferRelativeResize="0"/>
          <p:nvPr/>
        </p:nvPicPr>
        <p:blipFill rotWithShape="1">
          <a:blip r:embed="rId4">
            <a:alphaModFix/>
          </a:blip>
          <a:srcRect/>
          <a:stretch/>
        </p:blipFill>
        <p:spPr>
          <a:xfrm>
            <a:off x="5506457" y="1739192"/>
            <a:ext cx="1141422" cy="1141422"/>
          </a:xfrm>
          <a:prstGeom prst="rect">
            <a:avLst/>
          </a:prstGeom>
          <a:noFill/>
          <a:ln>
            <a:noFill/>
          </a:ln>
        </p:spPr>
      </p:pic>
      <p:sp>
        <p:nvSpPr>
          <p:cNvPr id="663" name="Google Shape;663;p39"/>
          <p:cNvSpPr txBox="1"/>
          <p:nvPr/>
        </p:nvSpPr>
        <p:spPr>
          <a:xfrm>
            <a:off x="4683760" y="4542799"/>
            <a:ext cx="1343913" cy="1754326"/>
          </a:xfrm>
          <a:prstGeom prst="rect">
            <a:avLst/>
          </a:prstGeom>
          <a:solidFill>
            <a:srgbClr val="F2F2F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latin typeface="Calibri"/>
                <a:ea typeface="Calibri"/>
                <a:cs typeface="Calibri"/>
                <a:sym typeface="Calibri"/>
              </a:rPr>
              <a:t>4. Upscales Ecosystem Services changes as economic shocks</a:t>
            </a:r>
            <a:endParaRPr dirty="0"/>
          </a:p>
        </p:txBody>
      </p:sp>
      <p:sp>
        <p:nvSpPr>
          <p:cNvPr id="664" name="Google Shape;664;p39"/>
          <p:cNvSpPr txBox="1"/>
          <p:nvPr/>
        </p:nvSpPr>
        <p:spPr>
          <a:xfrm>
            <a:off x="1" y="208280"/>
            <a:ext cx="12192000" cy="967377"/>
          </a:xfrm>
          <a:prstGeom prst="rect">
            <a:avLst/>
          </a:prstGeom>
          <a:solidFill>
            <a:srgbClr val="DDEAF6"/>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000"/>
              <a:buFont typeface="Calibri"/>
              <a:buNone/>
            </a:pPr>
            <a:r>
              <a:rPr lang="en-US" sz="3000" b="1">
                <a:solidFill>
                  <a:schemeClr val="dk1"/>
                </a:solidFill>
                <a:latin typeface="Calibri"/>
                <a:ea typeface="Calibri"/>
                <a:cs typeface="Calibri"/>
                <a:sym typeface="Calibri"/>
              </a:rPr>
              <a:t>Step 4: Converting biophysical ecosystem services measures to economic inputs and upscaling to the economic region</a:t>
            </a:r>
            <a:endParaRPr/>
          </a:p>
        </p:txBody>
      </p:sp>
      <p:pic>
        <p:nvPicPr>
          <p:cNvPr id="665" name="Google Shape;665;p39"/>
          <p:cNvPicPr preferRelativeResize="0"/>
          <p:nvPr/>
        </p:nvPicPr>
        <p:blipFill rotWithShape="1">
          <a:blip r:embed="rId5">
            <a:alphaModFix/>
          </a:blip>
          <a:srcRect/>
          <a:stretch/>
        </p:blipFill>
        <p:spPr>
          <a:xfrm>
            <a:off x="6002995" y="4532618"/>
            <a:ext cx="1762473" cy="191990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40"/>
          <p:cNvSpPr txBox="1">
            <a:spLocks noGrp="1"/>
          </p:cNvSpPr>
          <p:nvPr>
            <p:ph type="title"/>
          </p:nvPr>
        </p:nvSpPr>
        <p:spPr>
          <a:xfrm>
            <a:off x="838200" y="265734"/>
            <a:ext cx="5257800" cy="165961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alibri"/>
              <a:buNone/>
            </a:pPr>
            <a:r>
              <a:rPr lang="en-US" sz="3600" b="1" dirty="0"/>
              <a:t>Pollination example of linking land-use change to economic performance</a:t>
            </a:r>
            <a:endParaRPr dirty="0"/>
          </a:p>
        </p:txBody>
      </p:sp>
      <p:sp>
        <p:nvSpPr>
          <p:cNvPr id="671" name="Google Shape;671;p40"/>
          <p:cNvSpPr txBox="1">
            <a:spLocks noGrp="1"/>
          </p:cNvSpPr>
          <p:nvPr>
            <p:ph type="body" idx="1"/>
          </p:nvPr>
        </p:nvSpPr>
        <p:spPr>
          <a:xfrm>
            <a:off x="838200" y="2107097"/>
            <a:ext cx="5257800" cy="4385778"/>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ct val="100000"/>
              <a:buChar char="•"/>
            </a:pPr>
            <a:r>
              <a:rPr lang="en-US" dirty="0"/>
              <a:t>Key input to ecosystem service models: 300m global LULC maps from GTAP-derived regional land-use change predictions.</a:t>
            </a:r>
            <a:endParaRPr dirty="0"/>
          </a:p>
          <a:p>
            <a:pPr marL="228600" lvl="0" indent="-228600" algn="l" rtl="0">
              <a:lnSpc>
                <a:spcPct val="90000"/>
              </a:lnSpc>
              <a:spcBef>
                <a:spcPts val="1000"/>
              </a:spcBef>
              <a:spcAft>
                <a:spcPts val="0"/>
              </a:spcAft>
              <a:buClr>
                <a:schemeClr val="dk1"/>
              </a:buClr>
              <a:buSzPct val="100000"/>
              <a:buChar char="•"/>
            </a:pPr>
            <a:r>
              <a:rPr lang="en-US" dirty="0"/>
              <a:t>Then used these as inputs into InVEST.</a:t>
            </a:r>
            <a:endParaRPr dirty="0"/>
          </a:p>
          <a:p>
            <a:pPr marL="228600" lvl="0" indent="-228600" algn="l" rtl="0">
              <a:lnSpc>
                <a:spcPct val="90000"/>
              </a:lnSpc>
              <a:spcBef>
                <a:spcPts val="1000"/>
              </a:spcBef>
              <a:spcAft>
                <a:spcPts val="0"/>
              </a:spcAft>
              <a:buClr>
                <a:schemeClr val="dk1"/>
              </a:buClr>
              <a:buSzPct val="100000"/>
              <a:buChar char="•"/>
            </a:pPr>
            <a:r>
              <a:rPr lang="en-US" dirty="0"/>
              <a:t>Then used these as inputs (shocks) to GTAP specific to each crop and region.</a:t>
            </a:r>
            <a:endParaRPr dirty="0"/>
          </a:p>
          <a:p>
            <a:pPr marL="228600" lvl="0" indent="-228600" algn="l" rtl="0">
              <a:lnSpc>
                <a:spcPct val="90000"/>
              </a:lnSpc>
              <a:spcBef>
                <a:spcPts val="1000"/>
              </a:spcBef>
              <a:spcAft>
                <a:spcPts val="0"/>
              </a:spcAft>
              <a:buClr>
                <a:schemeClr val="dk1"/>
              </a:buClr>
              <a:buSzPct val="100000"/>
              <a:buChar char="•"/>
            </a:pPr>
            <a:r>
              <a:rPr lang="en-US" dirty="0"/>
              <a:t>Calculates macroeconomic impact from lost ecosystem services.</a:t>
            </a:r>
            <a:endParaRPr dirty="0"/>
          </a:p>
          <a:p>
            <a:pPr marL="228600" lvl="0" indent="-64135" algn="l" rtl="0">
              <a:lnSpc>
                <a:spcPct val="90000"/>
              </a:lnSpc>
              <a:spcBef>
                <a:spcPts val="1000"/>
              </a:spcBef>
              <a:spcAft>
                <a:spcPts val="0"/>
              </a:spcAft>
              <a:buClr>
                <a:schemeClr val="dk1"/>
              </a:buClr>
              <a:buSzPct val="100000"/>
              <a:buNone/>
            </a:pPr>
            <a:endParaRPr dirty="0"/>
          </a:p>
        </p:txBody>
      </p:sp>
      <p:pic>
        <p:nvPicPr>
          <p:cNvPr id="672" name="Google Shape;672;p40"/>
          <p:cNvPicPr preferRelativeResize="0"/>
          <p:nvPr/>
        </p:nvPicPr>
        <p:blipFill rotWithShape="1">
          <a:blip r:embed="rId3">
            <a:alphaModFix/>
          </a:blip>
          <a:srcRect/>
          <a:stretch/>
        </p:blipFill>
        <p:spPr>
          <a:xfrm>
            <a:off x="7674755" y="0"/>
            <a:ext cx="4517245" cy="6858000"/>
          </a:xfrm>
          <a:prstGeom prst="rect">
            <a:avLst/>
          </a:prstGeom>
          <a:noFill/>
          <a:ln>
            <a:noFill/>
          </a:ln>
        </p:spPr>
      </p:pic>
      <p:sp>
        <p:nvSpPr>
          <p:cNvPr id="673" name="Google Shape;673;p40"/>
          <p:cNvSpPr/>
          <p:nvPr/>
        </p:nvSpPr>
        <p:spPr>
          <a:xfrm>
            <a:off x="6896100" y="1887252"/>
            <a:ext cx="5257800" cy="182749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4" name="Google Shape;674;p40"/>
          <p:cNvSpPr/>
          <p:nvPr/>
        </p:nvSpPr>
        <p:spPr>
          <a:xfrm>
            <a:off x="6874655" y="3714750"/>
            <a:ext cx="5257800" cy="182749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5" name="Google Shape;675;p40"/>
          <p:cNvSpPr/>
          <p:nvPr/>
        </p:nvSpPr>
        <p:spPr>
          <a:xfrm>
            <a:off x="6934200" y="5542248"/>
            <a:ext cx="5257800" cy="131575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6" name="Google Shape;676;p40"/>
          <p:cNvSpPr/>
          <p:nvPr/>
        </p:nvSpPr>
        <p:spPr>
          <a:xfrm>
            <a:off x="6874655" y="5263215"/>
            <a:ext cx="1947890" cy="1501774"/>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67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7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1"/>
                                          </p:stCondLst>
                                        </p:cTn>
                                        <p:tgtEl>
                                          <p:spTgt spid="67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67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671">
                                            <p:txEl>
                                              <p:pRg st="3" end="3"/>
                                            </p:txEl>
                                          </p:spTgt>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1"/>
                                          </p:stCondLst>
                                        </p:cTn>
                                        <p:tgtEl>
                                          <p:spTgt spid="6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41"/>
          <p:cNvSpPr txBox="1">
            <a:spLocks noGrp="1"/>
          </p:cNvSpPr>
          <p:nvPr>
            <p:ph type="title"/>
          </p:nvPr>
        </p:nvSpPr>
        <p:spPr>
          <a:xfrm>
            <a:off x="831850" y="1709739"/>
            <a:ext cx="10515600" cy="186077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en-US" dirty="0"/>
              <a:t>Results: two types</a:t>
            </a:r>
            <a:endParaRPr dirty="0"/>
          </a:p>
        </p:txBody>
      </p:sp>
      <p:sp>
        <p:nvSpPr>
          <p:cNvPr id="2" name="TextBox 1">
            <a:extLst>
              <a:ext uri="{FF2B5EF4-FFF2-40B4-BE49-F238E27FC236}">
                <a16:creationId xmlns:a16="http://schemas.microsoft.com/office/drawing/2014/main" id="{1492F62B-1872-91B9-86A6-04AC06473DF1}"/>
              </a:ext>
            </a:extLst>
          </p:cNvPr>
          <p:cNvSpPr txBox="1"/>
          <p:nvPr/>
        </p:nvSpPr>
        <p:spPr>
          <a:xfrm>
            <a:off x="5826035" y="4489269"/>
            <a:ext cx="4197532" cy="1015663"/>
          </a:xfrm>
          <a:prstGeom prst="rect">
            <a:avLst/>
          </a:prstGeom>
          <a:noFill/>
        </p:spPr>
        <p:txBody>
          <a:bodyPr wrap="square" rtlCol="0">
            <a:spAutoFit/>
          </a:bodyPr>
          <a:lstStyle/>
          <a:p>
            <a:r>
              <a:rPr lang="en-US" sz="2400" b="1" dirty="0"/>
              <a:t>Tipping-point:</a:t>
            </a:r>
          </a:p>
          <a:p>
            <a:endParaRPr lang="en-US" sz="1800" dirty="0"/>
          </a:p>
          <a:p>
            <a:pPr marL="285750" indent="-285750">
              <a:buFont typeface="Arial" panose="020B0604020202020204" pitchFamily="34" charset="0"/>
              <a:buChar char="•"/>
            </a:pPr>
            <a:r>
              <a:rPr lang="en-US" sz="1800" dirty="0"/>
              <a:t>What if a bigger change happens?</a:t>
            </a:r>
          </a:p>
        </p:txBody>
      </p:sp>
      <p:sp>
        <p:nvSpPr>
          <p:cNvPr id="3" name="TextBox 2">
            <a:extLst>
              <a:ext uri="{FF2B5EF4-FFF2-40B4-BE49-F238E27FC236}">
                <a16:creationId xmlns:a16="http://schemas.microsoft.com/office/drawing/2014/main" id="{876D2B11-8250-8B70-105E-52731D860FE3}"/>
              </a:ext>
            </a:extLst>
          </p:cNvPr>
          <p:cNvSpPr txBox="1"/>
          <p:nvPr/>
        </p:nvSpPr>
        <p:spPr>
          <a:xfrm>
            <a:off x="735874" y="4489269"/>
            <a:ext cx="4197532" cy="2400657"/>
          </a:xfrm>
          <a:prstGeom prst="rect">
            <a:avLst/>
          </a:prstGeom>
          <a:noFill/>
        </p:spPr>
        <p:txBody>
          <a:bodyPr wrap="square" rtlCol="0">
            <a:spAutoFit/>
          </a:bodyPr>
          <a:lstStyle/>
          <a:p>
            <a:r>
              <a:rPr lang="en-US" sz="2400" b="1" dirty="0"/>
              <a:t>Marginal:</a:t>
            </a:r>
          </a:p>
          <a:p>
            <a:endParaRPr lang="en-US" sz="1800" dirty="0"/>
          </a:p>
          <a:p>
            <a:pPr marL="285750" indent="-285750">
              <a:buFont typeface="Arial" panose="020B0604020202020204" pitchFamily="34" charset="0"/>
              <a:buChar char="•"/>
            </a:pPr>
            <a:r>
              <a:rPr lang="en-US" sz="1800" dirty="0"/>
              <a:t>What if we implement a feasible (and thereby small) policy? </a:t>
            </a:r>
          </a:p>
          <a:p>
            <a:pPr marL="285750" indent="-285750">
              <a:buFont typeface="Arial" panose="020B0604020202020204" pitchFamily="34" charset="0"/>
              <a:buChar char="•"/>
            </a:pPr>
            <a:r>
              <a:rPr lang="en-US" sz="1800" dirty="0"/>
              <a:t>What happens when we include “projectable” ecosystem damages on business-as-usual (BAU)?</a:t>
            </a:r>
          </a:p>
          <a:p>
            <a:pPr marL="285750" indent="-285750">
              <a:buFont typeface="Arial" panose="020B0604020202020204" pitchFamily="34" charset="0"/>
              <a:buChar char="•"/>
            </a:pPr>
            <a:endParaRPr lang="en-US" sz="18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3"/>
          <p:cNvSpPr txBox="1">
            <a:spLocks noGrp="1"/>
          </p:cNvSpPr>
          <p:nvPr>
            <p:ph type="title"/>
          </p:nvPr>
        </p:nvSpPr>
        <p:spPr>
          <a:xfrm>
            <a:off x="165339" y="0"/>
            <a:ext cx="11861322" cy="10437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alibri"/>
              <a:buNone/>
            </a:pPr>
            <a:r>
              <a:rPr lang="en-US"/>
              <a:t>Terminology</a:t>
            </a:r>
            <a:endParaRPr/>
          </a:p>
        </p:txBody>
      </p:sp>
      <p:sp>
        <p:nvSpPr>
          <p:cNvPr id="340" name="Google Shape;340;p23"/>
          <p:cNvSpPr txBox="1">
            <a:spLocks noGrp="1"/>
          </p:cNvSpPr>
          <p:nvPr>
            <p:ph type="body" idx="1"/>
          </p:nvPr>
        </p:nvSpPr>
        <p:spPr>
          <a:xfrm>
            <a:off x="165339" y="1205596"/>
            <a:ext cx="11861322" cy="2204279"/>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70000"/>
              </a:lnSpc>
              <a:spcBef>
                <a:spcPts val="0"/>
              </a:spcBef>
              <a:spcAft>
                <a:spcPts val="0"/>
              </a:spcAft>
              <a:buClr>
                <a:srgbClr val="595959"/>
              </a:buClr>
              <a:buSzPts val="2040"/>
              <a:buNone/>
            </a:pPr>
            <a:r>
              <a:rPr lang="en-US" sz="2040" b="1">
                <a:solidFill>
                  <a:srgbClr val="595959"/>
                </a:solidFill>
                <a:latin typeface="Arial"/>
                <a:ea typeface="Arial"/>
                <a:cs typeface="Arial"/>
                <a:sym typeface="Arial"/>
              </a:rPr>
              <a:t>Four types of scenarios:</a:t>
            </a:r>
          </a:p>
          <a:p>
            <a:pPr marL="0" lvl="0" indent="0" algn="l" rtl="0">
              <a:lnSpc>
                <a:spcPct val="70000"/>
              </a:lnSpc>
              <a:spcBef>
                <a:spcPts val="0"/>
              </a:spcBef>
              <a:spcAft>
                <a:spcPts val="0"/>
              </a:spcAft>
              <a:buClr>
                <a:srgbClr val="595959"/>
              </a:buClr>
              <a:buSzPts val="2040"/>
              <a:buNone/>
            </a:pPr>
            <a:endParaRPr/>
          </a:p>
          <a:p>
            <a:pPr marL="457200" lvl="0" indent="-457200" algn="l" rtl="0">
              <a:lnSpc>
                <a:spcPct val="70000"/>
              </a:lnSpc>
              <a:spcBef>
                <a:spcPts val="1000"/>
              </a:spcBef>
              <a:spcAft>
                <a:spcPts val="0"/>
              </a:spcAft>
              <a:buClr>
                <a:srgbClr val="595959"/>
              </a:buClr>
              <a:buSzPts val="2040"/>
              <a:buFont typeface="Calibri"/>
              <a:buAutoNum type="arabicPeriod"/>
            </a:pPr>
            <a:r>
              <a:rPr lang="en-US" sz="2040" b="1">
                <a:solidFill>
                  <a:srgbClr val="595959"/>
                </a:solidFill>
                <a:latin typeface="Arial"/>
                <a:ea typeface="Arial"/>
                <a:cs typeface="Arial"/>
                <a:sym typeface="Arial"/>
              </a:rPr>
              <a:t>‘Baseline’: </a:t>
            </a:r>
            <a:r>
              <a:rPr lang="en-US" sz="2040">
                <a:solidFill>
                  <a:srgbClr val="595959"/>
                </a:solidFill>
                <a:latin typeface="Arial"/>
                <a:ea typeface="Arial"/>
                <a:cs typeface="Arial"/>
                <a:sym typeface="Arial"/>
              </a:rPr>
              <a:t>a scenario WITHOUT the impact of ecosystem service.</a:t>
            </a:r>
            <a:endParaRPr/>
          </a:p>
          <a:p>
            <a:pPr marL="457200" lvl="0" indent="-457200" algn="l" rtl="0">
              <a:lnSpc>
                <a:spcPct val="130000"/>
              </a:lnSpc>
              <a:spcBef>
                <a:spcPts val="1000"/>
              </a:spcBef>
              <a:spcAft>
                <a:spcPts val="0"/>
              </a:spcAft>
              <a:buClr>
                <a:srgbClr val="595959"/>
              </a:buClr>
              <a:buSzPts val="2040"/>
              <a:buFont typeface="Calibri"/>
              <a:buAutoNum type="arabicPeriod"/>
            </a:pPr>
            <a:r>
              <a:rPr lang="en-US" sz="2040" b="1">
                <a:solidFill>
                  <a:srgbClr val="595959"/>
                </a:solidFill>
                <a:latin typeface="Arial"/>
                <a:ea typeface="Arial"/>
                <a:cs typeface="Arial"/>
                <a:sym typeface="Arial"/>
              </a:rPr>
              <a:t>‘Business-as-usual’ (BAU):</a:t>
            </a:r>
            <a:r>
              <a:rPr lang="en-US" sz="2040">
                <a:solidFill>
                  <a:srgbClr val="595959"/>
                </a:solidFill>
                <a:latin typeface="Arial"/>
                <a:ea typeface="Arial"/>
                <a:cs typeface="Arial"/>
                <a:sym typeface="Arial"/>
              </a:rPr>
              <a:t> a scenario in which ecosystem services interact with the economy and can change with model variables, but no policy modifications.</a:t>
            </a:r>
          </a:p>
          <a:p>
            <a:pPr marL="457200" lvl="0" indent="-457200" algn="l" rtl="0">
              <a:lnSpc>
                <a:spcPct val="130000"/>
              </a:lnSpc>
              <a:spcBef>
                <a:spcPts val="1000"/>
              </a:spcBef>
              <a:spcAft>
                <a:spcPts val="0"/>
              </a:spcAft>
              <a:buClr>
                <a:srgbClr val="595959"/>
              </a:buClr>
              <a:buSzPts val="2040"/>
              <a:buFont typeface="Calibri"/>
              <a:buAutoNum type="arabicPeriod"/>
            </a:pPr>
            <a:r>
              <a:rPr lang="en-US" sz="2040" b="1">
                <a:solidFill>
                  <a:srgbClr val="595959"/>
                </a:solidFill>
                <a:latin typeface="Arial"/>
                <a:ea typeface="Arial"/>
                <a:cs typeface="Arial"/>
                <a:sym typeface="Arial"/>
              </a:rPr>
              <a:t>‘BAU including rigidities’:</a:t>
            </a:r>
            <a:r>
              <a:rPr lang="en-US" sz="2040">
                <a:solidFill>
                  <a:srgbClr val="595959"/>
                </a:solidFill>
                <a:latin typeface="Arial"/>
                <a:ea typeface="Arial"/>
                <a:cs typeface="Arial"/>
                <a:sym typeface="Arial"/>
              </a:rPr>
              <a:t> like BAU, </a:t>
            </a:r>
            <a:r>
              <a:rPr lang="en-US" sz="2000">
                <a:solidFill>
                  <a:srgbClr val="595959"/>
                </a:solidFill>
                <a:latin typeface="Arial"/>
                <a:cs typeface="Arial"/>
                <a:sym typeface="Arial"/>
              </a:rPr>
              <a:t>but</a:t>
            </a:r>
            <a:r>
              <a:rPr lang="en-US" sz="2040">
                <a:solidFill>
                  <a:srgbClr val="595959"/>
                </a:solidFill>
                <a:latin typeface="Arial"/>
                <a:ea typeface="Arial"/>
                <a:cs typeface="Arial"/>
                <a:sym typeface="Arial"/>
              </a:rPr>
              <a:t> with reduced ability of markets to adjust after shocks.</a:t>
            </a:r>
          </a:p>
          <a:p>
            <a:pPr lvl="0" indent="-457200">
              <a:lnSpc>
                <a:spcPct val="130000"/>
              </a:lnSpc>
              <a:buClr>
                <a:srgbClr val="595959"/>
              </a:buClr>
              <a:buSzPts val="2040"/>
              <a:buFont typeface="Calibri"/>
              <a:buAutoNum type="arabicPeriod"/>
            </a:pPr>
            <a:r>
              <a:rPr lang="en-US" sz="2040" b="1">
                <a:solidFill>
                  <a:srgbClr val="595959"/>
                </a:solidFill>
                <a:latin typeface="Arial"/>
                <a:ea typeface="Arial"/>
                <a:cs typeface="Arial"/>
                <a:sym typeface="Arial"/>
              </a:rPr>
              <a:t>‘Policies’:</a:t>
            </a:r>
            <a:r>
              <a:rPr lang="en-US" sz="2040">
                <a:solidFill>
                  <a:srgbClr val="595959"/>
                </a:solidFill>
                <a:latin typeface="Arial"/>
                <a:ea typeface="Arial"/>
                <a:cs typeface="Arial"/>
                <a:sym typeface="Arial"/>
              </a:rPr>
              <a:t> scenarios that include ecosystem-economy interactions and which allow for policy modifications.</a:t>
            </a:r>
          </a:p>
        </p:txBody>
      </p:sp>
      <p:sp>
        <p:nvSpPr>
          <p:cNvPr id="341" name="Google Shape;341;p23"/>
          <p:cNvSpPr>
            <a:spLocks noGrp="1"/>
          </p:cNvSpPr>
          <p:nvPr>
            <p:ph type="sldNum" idx="12"/>
          </p:nvPr>
        </p:nvSpPr>
        <p:spPr>
          <a:xfrm>
            <a:off x="11611155" y="6484248"/>
            <a:ext cx="569340" cy="365126"/>
          </a:xfrm>
          <a:prstGeom prst="ellipse">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en-US"/>
              <a:t>43</a:t>
            </a:fld>
            <a:endParaRPr/>
          </a:p>
        </p:txBody>
      </p:sp>
      <p:cxnSp>
        <p:nvCxnSpPr>
          <p:cNvPr id="342" name="Google Shape;342;p23"/>
          <p:cNvCxnSpPr/>
          <p:nvPr/>
        </p:nvCxnSpPr>
        <p:spPr>
          <a:xfrm>
            <a:off x="2082946" y="3618401"/>
            <a:ext cx="0" cy="1896000"/>
          </a:xfrm>
          <a:prstGeom prst="straightConnector1">
            <a:avLst/>
          </a:prstGeom>
          <a:noFill/>
          <a:ln w="9525" cap="flat" cmpd="sng">
            <a:solidFill>
              <a:schemeClr val="dk2"/>
            </a:solidFill>
            <a:prstDash val="solid"/>
            <a:round/>
            <a:headEnd type="none" w="sm" len="sm"/>
            <a:tailEnd type="none" w="sm" len="sm"/>
          </a:ln>
        </p:spPr>
      </p:cxnSp>
      <p:cxnSp>
        <p:nvCxnSpPr>
          <p:cNvPr id="343" name="Google Shape;343;p23"/>
          <p:cNvCxnSpPr/>
          <p:nvPr/>
        </p:nvCxnSpPr>
        <p:spPr>
          <a:xfrm>
            <a:off x="2082946" y="5521376"/>
            <a:ext cx="2275200" cy="0"/>
          </a:xfrm>
          <a:prstGeom prst="straightConnector1">
            <a:avLst/>
          </a:prstGeom>
          <a:noFill/>
          <a:ln w="9525" cap="flat" cmpd="sng">
            <a:solidFill>
              <a:schemeClr val="dk2"/>
            </a:solidFill>
            <a:prstDash val="solid"/>
            <a:round/>
            <a:headEnd type="none" w="sm" len="sm"/>
            <a:tailEnd type="none" w="sm" len="sm"/>
          </a:ln>
        </p:spPr>
      </p:cxnSp>
      <p:sp>
        <p:nvSpPr>
          <p:cNvPr id="344" name="Google Shape;344;p23"/>
          <p:cNvSpPr txBox="1"/>
          <p:nvPr/>
        </p:nvSpPr>
        <p:spPr>
          <a:xfrm>
            <a:off x="1241820" y="4580226"/>
            <a:ext cx="796276"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GDP</a:t>
            </a:r>
            <a:endParaRPr sz="1800" b="0" i="0" u="none" strike="noStrike" cap="none">
              <a:solidFill>
                <a:schemeClr val="dk1"/>
              </a:solidFill>
              <a:latin typeface="Calibri"/>
              <a:ea typeface="Calibri"/>
              <a:cs typeface="Calibri"/>
              <a:sym typeface="Calibri"/>
            </a:endParaRPr>
          </a:p>
        </p:txBody>
      </p:sp>
      <p:sp>
        <p:nvSpPr>
          <p:cNvPr id="345" name="Google Shape;345;p23"/>
          <p:cNvSpPr txBox="1"/>
          <p:nvPr/>
        </p:nvSpPr>
        <p:spPr>
          <a:xfrm>
            <a:off x="2082946" y="5514401"/>
            <a:ext cx="689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2021</a:t>
            </a:r>
            <a:endParaRPr sz="1800" b="0" i="0" u="none" strike="noStrike" cap="none">
              <a:solidFill>
                <a:schemeClr val="dk1"/>
              </a:solidFill>
              <a:latin typeface="Calibri"/>
              <a:ea typeface="Calibri"/>
              <a:cs typeface="Calibri"/>
              <a:sym typeface="Calibri"/>
            </a:endParaRPr>
          </a:p>
        </p:txBody>
      </p:sp>
      <p:sp>
        <p:nvSpPr>
          <p:cNvPr id="346" name="Google Shape;346;p23"/>
          <p:cNvSpPr txBox="1"/>
          <p:nvPr/>
        </p:nvSpPr>
        <p:spPr>
          <a:xfrm>
            <a:off x="3721171" y="5521376"/>
            <a:ext cx="689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2030</a:t>
            </a:r>
            <a:endParaRPr sz="1800" b="0" i="0" u="none" strike="noStrike" cap="none">
              <a:solidFill>
                <a:schemeClr val="dk1"/>
              </a:solidFill>
              <a:latin typeface="Calibri"/>
              <a:ea typeface="Calibri"/>
              <a:cs typeface="Calibri"/>
              <a:sym typeface="Calibri"/>
            </a:endParaRPr>
          </a:p>
        </p:txBody>
      </p:sp>
      <p:cxnSp>
        <p:nvCxnSpPr>
          <p:cNvPr id="347" name="Google Shape;347;p23"/>
          <p:cNvCxnSpPr/>
          <p:nvPr/>
        </p:nvCxnSpPr>
        <p:spPr>
          <a:xfrm rot="10800000" flipH="1">
            <a:off x="2344946" y="3921701"/>
            <a:ext cx="1720200" cy="1289400"/>
          </a:xfrm>
          <a:prstGeom prst="straightConnector1">
            <a:avLst/>
          </a:prstGeom>
          <a:noFill/>
          <a:ln w="9525" cap="flat" cmpd="sng">
            <a:solidFill>
              <a:srgbClr val="FF0000"/>
            </a:solidFill>
            <a:prstDash val="solid"/>
            <a:round/>
            <a:headEnd type="none" w="sm" len="sm"/>
            <a:tailEnd type="oval" w="med" len="med"/>
          </a:ln>
        </p:spPr>
      </p:cxnSp>
      <p:cxnSp>
        <p:nvCxnSpPr>
          <p:cNvPr id="348" name="Google Shape;348;p23"/>
          <p:cNvCxnSpPr/>
          <p:nvPr/>
        </p:nvCxnSpPr>
        <p:spPr>
          <a:xfrm rot="10800000" flipH="1">
            <a:off x="2351821" y="4445801"/>
            <a:ext cx="1713300" cy="765300"/>
          </a:xfrm>
          <a:prstGeom prst="straightConnector1">
            <a:avLst/>
          </a:prstGeom>
          <a:noFill/>
          <a:ln w="9525" cap="flat" cmpd="sng">
            <a:solidFill>
              <a:srgbClr val="6AA84F"/>
            </a:solidFill>
            <a:prstDash val="solid"/>
            <a:round/>
            <a:headEnd type="none" w="sm" len="sm"/>
            <a:tailEnd type="oval" w="med" len="med"/>
          </a:ln>
        </p:spPr>
      </p:cxnSp>
      <p:sp>
        <p:nvSpPr>
          <p:cNvPr id="349" name="Google Shape;349;p23"/>
          <p:cNvSpPr txBox="1"/>
          <p:nvPr/>
        </p:nvSpPr>
        <p:spPr>
          <a:xfrm>
            <a:off x="4065146" y="3743226"/>
            <a:ext cx="11100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0000"/>
              </a:buClr>
              <a:buSzPts val="1100"/>
              <a:buFont typeface="Calibri"/>
              <a:buNone/>
            </a:pPr>
            <a:r>
              <a:rPr lang="en-US" sz="1100" b="0" i="0" u="none" strike="noStrike" cap="none">
                <a:solidFill>
                  <a:srgbClr val="FF0000"/>
                </a:solidFill>
                <a:latin typeface="Calibri"/>
                <a:ea typeface="Calibri"/>
                <a:cs typeface="Calibri"/>
                <a:sym typeface="Calibri"/>
              </a:rPr>
              <a:t>Baseline</a:t>
            </a:r>
            <a:endParaRPr sz="1100" b="0" i="0" u="none" strike="noStrike" cap="none">
              <a:solidFill>
                <a:srgbClr val="FF0000"/>
              </a:solidFill>
              <a:latin typeface="Calibri"/>
              <a:ea typeface="Calibri"/>
              <a:cs typeface="Calibri"/>
              <a:sym typeface="Calibri"/>
            </a:endParaRPr>
          </a:p>
        </p:txBody>
      </p:sp>
      <p:sp>
        <p:nvSpPr>
          <p:cNvPr id="350" name="Google Shape;350;p23"/>
          <p:cNvSpPr txBox="1"/>
          <p:nvPr/>
        </p:nvSpPr>
        <p:spPr>
          <a:xfrm>
            <a:off x="4056746" y="4284001"/>
            <a:ext cx="27924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6AA84F"/>
              </a:buClr>
              <a:buSzPts val="1100"/>
              <a:buFont typeface="Calibri"/>
              <a:buNone/>
            </a:pPr>
            <a:r>
              <a:rPr lang="en-US" sz="1100" b="1" i="0" u="none" strike="noStrike" cap="none">
                <a:solidFill>
                  <a:srgbClr val="6AA84F"/>
                </a:solidFill>
                <a:latin typeface="Calibri"/>
                <a:ea typeface="Calibri"/>
                <a:cs typeface="Calibri"/>
                <a:sym typeface="Calibri"/>
              </a:rPr>
              <a:t>BAU</a:t>
            </a:r>
            <a:br>
              <a:rPr lang="en-US" sz="1100" b="0" i="0" u="none" strike="noStrike" cap="none">
                <a:solidFill>
                  <a:srgbClr val="6AA84F"/>
                </a:solidFill>
                <a:latin typeface="Calibri"/>
                <a:ea typeface="Calibri"/>
                <a:cs typeface="Calibri"/>
                <a:sym typeface="Calibri"/>
              </a:rPr>
            </a:br>
            <a:r>
              <a:rPr lang="en-US" sz="1100" b="0" i="0" u="none" strike="noStrike" cap="none">
                <a:solidFill>
                  <a:srgbClr val="6AA84F"/>
                </a:solidFill>
                <a:latin typeface="Calibri"/>
                <a:ea typeface="Calibri"/>
                <a:cs typeface="Calibri"/>
                <a:sym typeface="Calibri"/>
              </a:rPr>
              <a:t>(with ecosystem services)</a:t>
            </a:r>
            <a:endParaRPr sz="1100" b="0" i="0" u="none" strike="noStrike" cap="none">
              <a:solidFill>
                <a:srgbClr val="6AA84F"/>
              </a:solidFill>
              <a:latin typeface="Calibri"/>
              <a:ea typeface="Calibri"/>
              <a:cs typeface="Calibri"/>
              <a:sym typeface="Calibri"/>
            </a:endParaRPr>
          </a:p>
        </p:txBody>
      </p:sp>
      <p:cxnSp>
        <p:nvCxnSpPr>
          <p:cNvPr id="351" name="Google Shape;351;p23"/>
          <p:cNvCxnSpPr/>
          <p:nvPr/>
        </p:nvCxnSpPr>
        <p:spPr>
          <a:xfrm>
            <a:off x="6212696" y="3618401"/>
            <a:ext cx="0" cy="1896000"/>
          </a:xfrm>
          <a:prstGeom prst="straightConnector1">
            <a:avLst/>
          </a:prstGeom>
          <a:noFill/>
          <a:ln w="9525" cap="flat" cmpd="sng">
            <a:solidFill>
              <a:schemeClr val="dk2"/>
            </a:solidFill>
            <a:prstDash val="solid"/>
            <a:round/>
            <a:headEnd type="none" w="sm" len="sm"/>
            <a:tailEnd type="none" w="sm" len="sm"/>
          </a:ln>
        </p:spPr>
      </p:cxnSp>
      <p:cxnSp>
        <p:nvCxnSpPr>
          <p:cNvPr id="352" name="Google Shape;352;p23"/>
          <p:cNvCxnSpPr/>
          <p:nvPr/>
        </p:nvCxnSpPr>
        <p:spPr>
          <a:xfrm>
            <a:off x="6212696" y="5521376"/>
            <a:ext cx="2275200" cy="0"/>
          </a:xfrm>
          <a:prstGeom prst="straightConnector1">
            <a:avLst/>
          </a:prstGeom>
          <a:noFill/>
          <a:ln w="9525" cap="flat" cmpd="sng">
            <a:solidFill>
              <a:schemeClr val="dk2"/>
            </a:solidFill>
            <a:prstDash val="solid"/>
            <a:round/>
            <a:headEnd type="none" w="sm" len="sm"/>
            <a:tailEnd type="none" w="sm" len="sm"/>
          </a:ln>
        </p:spPr>
      </p:cxnSp>
      <p:sp>
        <p:nvSpPr>
          <p:cNvPr id="353" name="Google Shape;353;p23"/>
          <p:cNvSpPr txBox="1"/>
          <p:nvPr/>
        </p:nvSpPr>
        <p:spPr>
          <a:xfrm>
            <a:off x="6212696" y="5514401"/>
            <a:ext cx="689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2021</a:t>
            </a:r>
            <a:endParaRPr sz="1800" b="0" i="0" u="none" strike="noStrike" cap="none">
              <a:solidFill>
                <a:schemeClr val="dk1"/>
              </a:solidFill>
              <a:latin typeface="Calibri"/>
              <a:ea typeface="Calibri"/>
              <a:cs typeface="Calibri"/>
              <a:sym typeface="Calibri"/>
            </a:endParaRPr>
          </a:p>
        </p:txBody>
      </p:sp>
      <p:sp>
        <p:nvSpPr>
          <p:cNvPr id="354" name="Google Shape;354;p23"/>
          <p:cNvSpPr txBox="1"/>
          <p:nvPr/>
        </p:nvSpPr>
        <p:spPr>
          <a:xfrm>
            <a:off x="7850921" y="5521376"/>
            <a:ext cx="689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2030</a:t>
            </a:r>
            <a:endParaRPr sz="1800" b="0" i="0" u="none" strike="noStrike" cap="none">
              <a:solidFill>
                <a:schemeClr val="dk1"/>
              </a:solidFill>
              <a:latin typeface="Calibri"/>
              <a:ea typeface="Calibri"/>
              <a:cs typeface="Calibri"/>
              <a:sym typeface="Calibri"/>
            </a:endParaRPr>
          </a:p>
        </p:txBody>
      </p:sp>
      <p:cxnSp>
        <p:nvCxnSpPr>
          <p:cNvPr id="355" name="Google Shape;355;p23"/>
          <p:cNvCxnSpPr/>
          <p:nvPr/>
        </p:nvCxnSpPr>
        <p:spPr>
          <a:xfrm rot="10800000" flipH="1">
            <a:off x="6474696" y="4935401"/>
            <a:ext cx="1719600" cy="275700"/>
          </a:xfrm>
          <a:prstGeom prst="straightConnector1">
            <a:avLst/>
          </a:prstGeom>
          <a:noFill/>
          <a:ln w="9525" cap="flat" cmpd="sng">
            <a:solidFill>
              <a:srgbClr val="0000FF"/>
            </a:solidFill>
            <a:prstDash val="solid"/>
            <a:round/>
            <a:headEnd type="none" w="sm" len="sm"/>
            <a:tailEnd type="oval" w="med" len="med"/>
          </a:ln>
        </p:spPr>
      </p:cxnSp>
      <p:cxnSp>
        <p:nvCxnSpPr>
          <p:cNvPr id="356" name="Google Shape;356;p23"/>
          <p:cNvCxnSpPr/>
          <p:nvPr/>
        </p:nvCxnSpPr>
        <p:spPr>
          <a:xfrm rot="10800000" flipH="1">
            <a:off x="6481571" y="4445801"/>
            <a:ext cx="1713300" cy="765300"/>
          </a:xfrm>
          <a:prstGeom prst="straightConnector1">
            <a:avLst/>
          </a:prstGeom>
          <a:noFill/>
          <a:ln w="9525" cap="flat" cmpd="sng">
            <a:solidFill>
              <a:srgbClr val="6AA84F"/>
            </a:solidFill>
            <a:prstDash val="solid"/>
            <a:round/>
            <a:headEnd type="none" w="sm" len="sm"/>
            <a:tailEnd type="oval" w="med" len="med"/>
          </a:ln>
        </p:spPr>
      </p:cxnSp>
      <p:sp>
        <p:nvSpPr>
          <p:cNvPr id="357" name="Google Shape;357;p23"/>
          <p:cNvSpPr txBox="1"/>
          <p:nvPr/>
        </p:nvSpPr>
        <p:spPr>
          <a:xfrm>
            <a:off x="8194896" y="4019001"/>
            <a:ext cx="11100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FFFF"/>
              </a:buClr>
              <a:buSzPts val="1100"/>
              <a:buFont typeface="Calibri"/>
              <a:buNone/>
            </a:pPr>
            <a:r>
              <a:rPr lang="en-US" sz="1100" b="0" i="0" u="none" strike="noStrike" cap="none">
                <a:solidFill>
                  <a:srgbClr val="00FFFF"/>
                </a:solidFill>
                <a:latin typeface="Calibri"/>
                <a:ea typeface="Calibri"/>
                <a:cs typeface="Calibri"/>
                <a:sym typeface="Calibri"/>
              </a:rPr>
              <a:t>Policy #1</a:t>
            </a:r>
            <a:endParaRPr sz="1100" b="0" i="0" u="none" strike="noStrike" cap="none">
              <a:solidFill>
                <a:srgbClr val="00FFFF"/>
              </a:solidFill>
              <a:latin typeface="Calibri"/>
              <a:ea typeface="Calibri"/>
              <a:cs typeface="Calibri"/>
              <a:sym typeface="Calibri"/>
            </a:endParaRPr>
          </a:p>
        </p:txBody>
      </p:sp>
      <p:cxnSp>
        <p:nvCxnSpPr>
          <p:cNvPr id="358" name="Google Shape;358;p23"/>
          <p:cNvCxnSpPr>
            <a:endCxn id="357" idx="1"/>
          </p:cNvCxnSpPr>
          <p:nvPr/>
        </p:nvCxnSpPr>
        <p:spPr>
          <a:xfrm rot="10800000" flipH="1">
            <a:off x="6477396" y="4196001"/>
            <a:ext cx="1717500" cy="1022100"/>
          </a:xfrm>
          <a:prstGeom prst="straightConnector1">
            <a:avLst/>
          </a:prstGeom>
          <a:noFill/>
          <a:ln w="9525" cap="flat" cmpd="sng">
            <a:solidFill>
              <a:srgbClr val="00FFFF"/>
            </a:solidFill>
            <a:prstDash val="solid"/>
            <a:round/>
            <a:headEnd type="none" w="sm" len="sm"/>
            <a:tailEnd type="oval" w="med" len="med"/>
          </a:ln>
        </p:spPr>
      </p:cxnSp>
      <p:sp>
        <p:nvSpPr>
          <p:cNvPr id="359" name="Google Shape;359;p23"/>
          <p:cNvSpPr txBox="1"/>
          <p:nvPr/>
        </p:nvSpPr>
        <p:spPr>
          <a:xfrm>
            <a:off x="8194896" y="4770189"/>
            <a:ext cx="11100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FF"/>
              </a:buClr>
              <a:buSzPts val="1100"/>
              <a:buFont typeface="Calibri"/>
              <a:buNone/>
            </a:pPr>
            <a:r>
              <a:rPr lang="en-US" sz="1100" b="0" i="0" u="none" strike="noStrike" cap="none">
                <a:solidFill>
                  <a:srgbClr val="0000FF"/>
                </a:solidFill>
                <a:latin typeface="Calibri"/>
                <a:ea typeface="Calibri"/>
                <a:cs typeface="Calibri"/>
                <a:sym typeface="Calibri"/>
              </a:rPr>
              <a:t>Policy #2</a:t>
            </a:r>
            <a:endParaRPr sz="1100" b="0" i="0" u="none" strike="noStrike" cap="none">
              <a:solidFill>
                <a:srgbClr val="0000FF"/>
              </a:solidFill>
              <a:latin typeface="Calibri"/>
              <a:ea typeface="Calibri"/>
              <a:cs typeface="Calibri"/>
              <a:sym typeface="Calibri"/>
            </a:endParaRPr>
          </a:p>
        </p:txBody>
      </p:sp>
      <p:sp>
        <p:nvSpPr>
          <p:cNvPr id="360" name="Google Shape;360;p23"/>
          <p:cNvSpPr txBox="1"/>
          <p:nvPr/>
        </p:nvSpPr>
        <p:spPr>
          <a:xfrm>
            <a:off x="2257596" y="5939051"/>
            <a:ext cx="1979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1" u="none" strike="noStrike" cap="none">
                <a:solidFill>
                  <a:schemeClr val="dk1"/>
                </a:solidFill>
                <a:latin typeface="Calibri"/>
                <a:ea typeface="Calibri"/>
                <a:cs typeface="Calibri"/>
                <a:sym typeface="Calibri"/>
              </a:rPr>
              <a:t>“Does nature matter?”</a:t>
            </a:r>
            <a:endParaRPr sz="1800" b="0" i="1" u="none" strike="noStrike" cap="none">
              <a:solidFill>
                <a:schemeClr val="dk1"/>
              </a:solidFill>
              <a:latin typeface="Calibri"/>
              <a:ea typeface="Calibri"/>
              <a:cs typeface="Calibri"/>
              <a:sym typeface="Calibri"/>
            </a:endParaRPr>
          </a:p>
        </p:txBody>
      </p:sp>
      <p:sp>
        <p:nvSpPr>
          <p:cNvPr id="361" name="Google Shape;361;p23"/>
          <p:cNvSpPr txBox="1"/>
          <p:nvPr/>
        </p:nvSpPr>
        <p:spPr>
          <a:xfrm>
            <a:off x="6126396" y="5918551"/>
            <a:ext cx="3151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1" u="none" strike="noStrike" cap="none">
                <a:solidFill>
                  <a:schemeClr val="dk1"/>
                </a:solidFill>
                <a:latin typeface="Calibri"/>
                <a:ea typeface="Calibri"/>
                <a:cs typeface="Calibri"/>
                <a:sym typeface="Calibri"/>
              </a:rPr>
              <a:t>“How can we make things better?”</a:t>
            </a:r>
            <a:endParaRPr sz="1800" b="0" i="1" u="none" strike="noStrike" cap="none">
              <a:solidFill>
                <a:schemeClr val="dk1"/>
              </a:solidFill>
              <a:latin typeface="Calibri"/>
              <a:ea typeface="Calibri"/>
              <a:cs typeface="Calibri"/>
              <a:sym typeface="Calibri"/>
            </a:endParaRPr>
          </a:p>
        </p:txBody>
      </p:sp>
      <p:sp>
        <p:nvSpPr>
          <p:cNvPr id="362" name="Google Shape;362;p23"/>
          <p:cNvSpPr txBox="1"/>
          <p:nvPr/>
        </p:nvSpPr>
        <p:spPr>
          <a:xfrm>
            <a:off x="8235184" y="4267638"/>
            <a:ext cx="27924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6AA84F"/>
              </a:buClr>
              <a:buSzPts val="1100"/>
              <a:buFont typeface="Calibri"/>
              <a:buNone/>
            </a:pPr>
            <a:r>
              <a:rPr lang="en-US" sz="1100" b="1" i="0" u="none" strike="noStrike" cap="none">
                <a:solidFill>
                  <a:srgbClr val="6AA84F"/>
                </a:solidFill>
                <a:latin typeface="Calibri"/>
                <a:ea typeface="Calibri"/>
                <a:cs typeface="Calibri"/>
                <a:sym typeface="Calibri"/>
              </a:rPr>
              <a:t>BAU</a:t>
            </a:r>
            <a:br>
              <a:rPr lang="en-US" sz="1100" b="0" i="0" u="none" strike="noStrike" cap="none">
                <a:solidFill>
                  <a:srgbClr val="6AA84F"/>
                </a:solidFill>
                <a:latin typeface="Calibri"/>
                <a:ea typeface="Calibri"/>
                <a:cs typeface="Calibri"/>
                <a:sym typeface="Calibri"/>
              </a:rPr>
            </a:br>
            <a:r>
              <a:rPr lang="en-US" sz="1100" b="0" i="0" u="none" strike="noStrike" cap="none">
                <a:solidFill>
                  <a:srgbClr val="6AA84F"/>
                </a:solidFill>
                <a:latin typeface="Calibri"/>
                <a:ea typeface="Calibri"/>
                <a:cs typeface="Calibri"/>
                <a:sym typeface="Calibri"/>
              </a:rPr>
              <a:t>(with ecosystem services)</a:t>
            </a:r>
            <a:endParaRPr sz="1100" b="0" i="0" u="none" strike="noStrike" cap="none">
              <a:solidFill>
                <a:srgbClr val="6AA84F"/>
              </a:solidFill>
              <a:latin typeface="Calibri"/>
              <a:ea typeface="Calibri"/>
              <a:cs typeface="Calibri"/>
              <a:sym typeface="Calibri"/>
            </a:endParaRPr>
          </a:p>
        </p:txBody>
      </p:sp>
      <p:cxnSp>
        <p:nvCxnSpPr>
          <p:cNvPr id="363" name="Google Shape;363;p23"/>
          <p:cNvCxnSpPr/>
          <p:nvPr/>
        </p:nvCxnSpPr>
        <p:spPr>
          <a:xfrm rot="10800000" flipH="1">
            <a:off x="2343446" y="4929889"/>
            <a:ext cx="1713300" cy="284412"/>
          </a:xfrm>
          <a:prstGeom prst="straightConnector1">
            <a:avLst/>
          </a:prstGeom>
          <a:noFill/>
          <a:ln w="9525" cap="flat" cmpd="sng">
            <a:solidFill>
              <a:srgbClr val="385623"/>
            </a:solidFill>
            <a:prstDash val="dash"/>
            <a:round/>
            <a:headEnd type="none" w="sm" len="sm"/>
            <a:tailEnd type="oval" w="med" len="med"/>
          </a:ln>
        </p:spPr>
      </p:cxnSp>
      <p:sp>
        <p:nvSpPr>
          <p:cNvPr id="364" name="Google Shape;364;p23"/>
          <p:cNvSpPr txBox="1"/>
          <p:nvPr/>
        </p:nvSpPr>
        <p:spPr>
          <a:xfrm>
            <a:off x="4056746" y="4780261"/>
            <a:ext cx="27924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6AA84F"/>
              </a:buClr>
              <a:buSzPts val="1100"/>
              <a:buFont typeface="Calibri"/>
              <a:buNone/>
            </a:pPr>
            <a:r>
              <a:rPr lang="en-US" sz="1100" b="1" i="0" u="none" strike="noStrike" cap="none">
                <a:solidFill>
                  <a:srgbClr val="385623"/>
                </a:solidFill>
                <a:latin typeface="Calibri"/>
                <a:ea typeface="Calibri"/>
                <a:cs typeface="Calibri"/>
                <a:sym typeface="Calibri"/>
              </a:rPr>
              <a:t>BAU including Rigidities</a:t>
            </a:r>
            <a:br>
              <a:rPr lang="en-US" sz="1100" b="0" i="0" u="none" strike="noStrike" cap="none">
                <a:solidFill>
                  <a:srgbClr val="385623"/>
                </a:solidFill>
                <a:latin typeface="Calibri"/>
                <a:ea typeface="Calibri"/>
                <a:cs typeface="Calibri"/>
                <a:sym typeface="Calibri"/>
              </a:rPr>
            </a:br>
            <a:r>
              <a:rPr lang="en-US" sz="1100" b="0" i="0" u="none" strike="noStrike" cap="none">
                <a:solidFill>
                  <a:srgbClr val="385623"/>
                </a:solidFill>
                <a:latin typeface="Calibri"/>
                <a:ea typeface="Calibri"/>
                <a:cs typeface="Calibri"/>
                <a:sym typeface="Calibri"/>
              </a:rPr>
              <a:t>(with ecosystem services)</a:t>
            </a:r>
            <a:endParaRPr sz="1100" b="0" i="0" u="none" strike="noStrike" cap="none">
              <a:solidFill>
                <a:srgbClr val="385623"/>
              </a:solidFill>
              <a:latin typeface="Calibri"/>
              <a:ea typeface="Calibri"/>
              <a:cs typeface="Calibri"/>
              <a:sym typeface="Calibri"/>
            </a:endParaRPr>
          </a:p>
        </p:txBody>
      </p:sp>
    </p:spTree>
    <p:extLst>
      <p:ext uri="{BB962C8B-B14F-4D97-AF65-F5344CB8AC3E}">
        <p14:creationId xmlns:p14="http://schemas.microsoft.com/office/powerpoint/2010/main" val="7998066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03223-DA4F-BCDE-0D21-2EB2ABA08DBF}"/>
              </a:ext>
            </a:extLst>
          </p:cNvPr>
          <p:cNvSpPr>
            <a:spLocks noGrp="1"/>
          </p:cNvSpPr>
          <p:nvPr>
            <p:ph type="title"/>
          </p:nvPr>
        </p:nvSpPr>
        <p:spPr/>
        <p:txBody>
          <a:bodyPr/>
          <a:lstStyle/>
          <a:p>
            <a:r>
              <a:rPr lang="en-US" dirty="0"/>
              <a:t>Marginal Results</a:t>
            </a:r>
          </a:p>
        </p:txBody>
      </p:sp>
      <p:sp>
        <p:nvSpPr>
          <p:cNvPr id="5" name="Text Placeholder 4">
            <a:extLst>
              <a:ext uri="{FF2B5EF4-FFF2-40B4-BE49-F238E27FC236}">
                <a16:creationId xmlns:a16="http://schemas.microsoft.com/office/drawing/2014/main" id="{0F3F648D-F330-0836-B1A2-A39F167D647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996940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42"/>
          <p:cNvSpPr txBox="1">
            <a:spLocks noGrp="1"/>
          </p:cNvSpPr>
          <p:nvPr>
            <p:ph type="title"/>
          </p:nvPr>
        </p:nvSpPr>
        <p:spPr>
          <a:xfrm>
            <a:off x="548640" y="365125"/>
            <a:ext cx="1080516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Nature matters, especially for low-income countries </a:t>
            </a:r>
            <a:endParaRPr dirty="0"/>
          </a:p>
        </p:txBody>
      </p:sp>
      <p:sp>
        <p:nvSpPr>
          <p:cNvPr id="688" name="Google Shape;688;p42"/>
          <p:cNvSpPr txBox="1">
            <a:spLocks noGrp="1"/>
          </p:cNvSpPr>
          <p:nvPr>
            <p:ph type="body" idx="1"/>
          </p:nvPr>
        </p:nvSpPr>
        <p:spPr>
          <a:xfrm>
            <a:off x="471006" y="2072639"/>
            <a:ext cx="5442114" cy="4785361"/>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90000"/>
              </a:lnSpc>
              <a:spcBef>
                <a:spcPts val="0"/>
              </a:spcBef>
              <a:spcAft>
                <a:spcPts val="0"/>
              </a:spcAft>
              <a:buClr>
                <a:schemeClr val="dk1"/>
              </a:buClr>
              <a:buSzPct val="100000"/>
              <a:buChar char="•"/>
            </a:pPr>
            <a:r>
              <a:rPr lang="en-US" dirty="0"/>
              <a:t>Declining Ecosystem Services leads to Reduced GDP and regional welfare (equivalent variation</a:t>
            </a:r>
            <a:endParaRPr dirty="0"/>
          </a:p>
          <a:p>
            <a:pPr marL="685800" lvl="1" indent="-228600" algn="l" rtl="0">
              <a:lnSpc>
                <a:spcPct val="90000"/>
              </a:lnSpc>
              <a:spcBef>
                <a:spcPts val="500"/>
              </a:spcBef>
              <a:spcAft>
                <a:spcPts val="0"/>
              </a:spcAft>
              <a:buClr>
                <a:schemeClr val="dk1"/>
              </a:buClr>
              <a:buSzPct val="100000"/>
              <a:buChar char="•"/>
            </a:pPr>
            <a:r>
              <a:rPr lang="en-US" dirty="0"/>
              <a:t>Impact greatest among low-income countries</a:t>
            </a:r>
            <a:endParaRPr dirty="0"/>
          </a:p>
          <a:p>
            <a:pPr marL="228600" lvl="0" indent="-228600" algn="l" rtl="0">
              <a:lnSpc>
                <a:spcPct val="90000"/>
              </a:lnSpc>
              <a:spcBef>
                <a:spcPts val="1000"/>
              </a:spcBef>
              <a:spcAft>
                <a:spcPts val="0"/>
              </a:spcAft>
              <a:buClr>
                <a:schemeClr val="dk1"/>
              </a:buClr>
              <a:buSzPct val="100000"/>
              <a:buChar char="•"/>
            </a:pPr>
            <a:r>
              <a:rPr lang="en-US" dirty="0"/>
              <a:t>We find that annual GDP is 75 billion (2014 USD) lower in 2030 when we include the negative impacts from reduced ecosystem services</a:t>
            </a:r>
            <a:endParaRPr dirty="0"/>
          </a:p>
          <a:p>
            <a:pPr marL="685800" lvl="1" indent="-228600" algn="l" rtl="0">
              <a:lnSpc>
                <a:spcPct val="90000"/>
              </a:lnSpc>
              <a:spcBef>
                <a:spcPts val="500"/>
              </a:spcBef>
              <a:spcAft>
                <a:spcPts val="0"/>
              </a:spcAft>
              <a:buClr>
                <a:schemeClr val="dk1"/>
              </a:buClr>
              <a:buSzPct val="100000"/>
              <a:buChar char="•"/>
            </a:pPr>
            <a:r>
              <a:rPr lang="en-US" dirty="0"/>
              <a:t>This marginal estimate is an </a:t>
            </a:r>
            <a:r>
              <a:rPr lang="en-US" i="1" dirty="0"/>
              <a:t>extremely </a:t>
            </a:r>
            <a:r>
              <a:rPr lang="en-US" dirty="0"/>
              <a:t>conservative measure (not attempting to answer what is the value of nature):</a:t>
            </a:r>
            <a:endParaRPr dirty="0"/>
          </a:p>
          <a:p>
            <a:pPr marL="1143000" lvl="2" indent="-228600" algn="l" rtl="0">
              <a:lnSpc>
                <a:spcPct val="90000"/>
              </a:lnSpc>
              <a:spcBef>
                <a:spcPts val="500"/>
              </a:spcBef>
              <a:spcAft>
                <a:spcPts val="0"/>
              </a:spcAft>
              <a:buClr>
                <a:schemeClr val="dk1"/>
              </a:buClr>
              <a:buSzPct val="100000"/>
              <a:buChar char="•"/>
            </a:pPr>
            <a:r>
              <a:rPr lang="en-US" dirty="0"/>
              <a:t>Only ES that we can compute globally</a:t>
            </a:r>
            <a:endParaRPr dirty="0"/>
          </a:p>
          <a:p>
            <a:pPr marL="1143000" lvl="2" indent="-228600" algn="l" rtl="0">
              <a:lnSpc>
                <a:spcPct val="90000"/>
              </a:lnSpc>
              <a:spcBef>
                <a:spcPts val="500"/>
              </a:spcBef>
              <a:spcAft>
                <a:spcPts val="0"/>
              </a:spcAft>
              <a:buClr>
                <a:schemeClr val="dk1"/>
              </a:buClr>
              <a:buSzPct val="100000"/>
              <a:buChar char="•"/>
            </a:pPr>
            <a:r>
              <a:rPr lang="en-US" dirty="0"/>
              <a:t>Only ES with linkages to the economy that we can endogenize in a CGE</a:t>
            </a:r>
          </a:p>
          <a:p>
            <a:pPr marL="1143000" lvl="2" indent="-228600" algn="l" rtl="0">
              <a:lnSpc>
                <a:spcPct val="90000"/>
              </a:lnSpc>
              <a:spcBef>
                <a:spcPts val="500"/>
              </a:spcBef>
              <a:spcAft>
                <a:spcPts val="0"/>
              </a:spcAft>
              <a:buClr>
                <a:schemeClr val="dk1"/>
              </a:buClr>
              <a:buSzPct val="100000"/>
              <a:buChar char="•"/>
            </a:pPr>
            <a:r>
              <a:rPr lang="en-US" dirty="0"/>
              <a:t>Only focused on small, “projectable” change in ecosystems</a:t>
            </a:r>
            <a:endParaRPr dirty="0"/>
          </a:p>
        </p:txBody>
      </p:sp>
      <p:pic>
        <p:nvPicPr>
          <p:cNvPr id="689" name="Google Shape;689;p42"/>
          <p:cNvPicPr preferRelativeResize="0"/>
          <p:nvPr/>
        </p:nvPicPr>
        <p:blipFill rotWithShape="1">
          <a:blip r:embed="rId3">
            <a:alphaModFix/>
          </a:blip>
          <a:srcRect/>
          <a:stretch/>
        </p:blipFill>
        <p:spPr>
          <a:xfrm>
            <a:off x="5796501" y="1885335"/>
            <a:ext cx="5924493" cy="358423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Policies to protect nature are good, especially for low-income countries</a:t>
            </a:r>
            <a:endParaRPr/>
          </a:p>
        </p:txBody>
      </p:sp>
      <p:pic>
        <p:nvPicPr>
          <p:cNvPr id="695" name="Google Shape;695;p43"/>
          <p:cNvPicPr preferRelativeResize="0"/>
          <p:nvPr/>
        </p:nvPicPr>
        <p:blipFill rotWithShape="1">
          <a:blip r:embed="rId3">
            <a:alphaModFix/>
          </a:blip>
          <a:srcRect/>
          <a:stretch/>
        </p:blipFill>
        <p:spPr>
          <a:xfrm>
            <a:off x="4755250" y="2044296"/>
            <a:ext cx="7436750" cy="4198562"/>
          </a:xfrm>
          <a:prstGeom prst="rect">
            <a:avLst/>
          </a:prstGeom>
          <a:noFill/>
          <a:ln>
            <a:noFill/>
          </a:ln>
        </p:spPr>
      </p:pic>
      <p:sp>
        <p:nvSpPr>
          <p:cNvPr id="696" name="Google Shape;696;p43"/>
          <p:cNvSpPr txBox="1"/>
          <p:nvPr/>
        </p:nvSpPr>
        <p:spPr>
          <a:xfrm>
            <a:off x="321366" y="2138535"/>
            <a:ext cx="4533053" cy="4104323"/>
          </a:xfrm>
          <a:prstGeom prst="rect">
            <a:avLst/>
          </a:prstGeom>
          <a:noFill/>
          <a:ln>
            <a:noFill/>
          </a:ln>
        </p:spPr>
        <p:txBody>
          <a:bodyPr spcFirstLastPara="1" wrap="square" lIns="91425" tIns="45700" rIns="91425" bIns="45700" anchor="t" anchorCtr="0">
            <a:normAutofit fontScale="92500" lnSpcReduction="20000"/>
          </a:bodyPr>
          <a:lstStyle/>
          <a:p>
            <a:pPr marL="228600" marR="0" lvl="0" indent="-228600" algn="l" rtl="0">
              <a:lnSpc>
                <a:spcPct val="90000"/>
              </a:lnSpc>
              <a:spcBef>
                <a:spcPts val="0"/>
              </a:spcBef>
              <a:spcAft>
                <a:spcPts val="0"/>
              </a:spcAft>
              <a:buClr>
                <a:schemeClr val="dk1"/>
              </a:buClr>
              <a:buSzPct val="100000"/>
              <a:buFont typeface="Arial"/>
              <a:buChar char="•"/>
            </a:pPr>
            <a:r>
              <a:rPr lang="en-US" sz="2800" dirty="0">
                <a:solidFill>
                  <a:schemeClr val="dk1"/>
                </a:solidFill>
                <a:latin typeface="Calibri"/>
                <a:ea typeface="Calibri"/>
                <a:cs typeface="Calibri"/>
                <a:sym typeface="Calibri"/>
              </a:rPr>
              <a:t>Analyzed four policies:</a:t>
            </a:r>
            <a:endParaRPr dirty="0"/>
          </a:p>
          <a:p>
            <a:pPr marL="914400" marR="0" lvl="1" indent="-457200" algn="l" rtl="0">
              <a:lnSpc>
                <a:spcPct val="90000"/>
              </a:lnSpc>
              <a:spcBef>
                <a:spcPts val="500"/>
              </a:spcBef>
              <a:spcAft>
                <a:spcPts val="0"/>
              </a:spcAft>
              <a:buClr>
                <a:schemeClr val="dk1"/>
              </a:buClr>
              <a:buSzPct val="100000"/>
              <a:buFont typeface="+mj-lt"/>
              <a:buAutoNum type="arabicPeriod"/>
            </a:pPr>
            <a:r>
              <a:rPr lang="en-US" sz="2400" b="0" i="0" u="none" strike="noStrike" cap="none" dirty="0">
                <a:solidFill>
                  <a:schemeClr val="dk1"/>
                </a:solidFill>
                <a:latin typeface="Calibri"/>
                <a:ea typeface="Calibri"/>
                <a:cs typeface="Calibri"/>
                <a:sym typeface="Calibri"/>
              </a:rPr>
              <a:t>Repurposing agricultural subsidies as revenue-neutral transfers</a:t>
            </a:r>
            <a:endParaRPr dirty="0"/>
          </a:p>
          <a:p>
            <a:pPr marL="914400" marR="0" lvl="1" indent="-457200" algn="l" rtl="0">
              <a:lnSpc>
                <a:spcPct val="90000"/>
              </a:lnSpc>
              <a:spcBef>
                <a:spcPts val="500"/>
              </a:spcBef>
              <a:spcAft>
                <a:spcPts val="0"/>
              </a:spcAft>
              <a:buClr>
                <a:schemeClr val="dk1"/>
              </a:buClr>
              <a:buSzPct val="100000"/>
              <a:buFont typeface="+mj-lt"/>
              <a:buAutoNum type="arabicPeriod"/>
            </a:pPr>
            <a:r>
              <a:rPr lang="en-US" sz="2400" b="0" i="0" u="none" strike="noStrike" cap="none" dirty="0">
                <a:solidFill>
                  <a:schemeClr val="dk1"/>
                </a:solidFill>
                <a:latin typeface="Calibri"/>
                <a:ea typeface="Calibri"/>
                <a:cs typeface="Calibri"/>
                <a:sym typeface="Calibri"/>
              </a:rPr>
              <a:t>Investment in Agricultural research and development</a:t>
            </a:r>
            <a:endParaRPr dirty="0"/>
          </a:p>
          <a:p>
            <a:pPr marL="914400" marR="0" lvl="1" indent="-457200" algn="l" rtl="0">
              <a:lnSpc>
                <a:spcPct val="90000"/>
              </a:lnSpc>
              <a:spcBef>
                <a:spcPts val="500"/>
              </a:spcBef>
              <a:spcAft>
                <a:spcPts val="0"/>
              </a:spcAft>
              <a:buClr>
                <a:schemeClr val="dk1"/>
              </a:buClr>
              <a:buSzPct val="100000"/>
              <a:buFont typeface="+mj-lt"/>
              <a:buAutoNum type="arabicPeriod"/>
            </a:pPr>
            <a:r>
              <a:rPr lang="en-US" sz="2400" b="0" i="0" u="none" strike="noStrike" cap="none" dirty="0">
                <a:solidFill>
                  <a:schemeClr val="dk1"/>
                </a:solidFill>
                <a:latin typeface="Calibri"/>
                <a:ea typeface="Calibri"/>
                <a:cs typeface="Calibri"/>
                <a:sym typeface="Calibri"/>
              </a:rPr>
              <a:t>Global forest carbon payments</a:t>
            </a:r>
            <a:endParaRPr dirty="0"/>
          </a:p>
          <a:p>
            <a:pPr marL="914400" marR="0" lvl="1" indent="-457200" algn="l" rtl="0">
              <a:lnSpc>
                <a:spcPct val="90000"/>
              </a:lnSpc>
              <a:spcBef>
                <a:spcPts val="500"/>
              </a:spcBef>
              <a:spcAft>
                <a:spcPts val="0"/>
              </a:spcAft>
              <a:buClr>
                <a:schemeClr val="dk1"/>
              </a:buClr>
              <a:buSzPct val="100000"/>
              <a:buFont typeface="+mj-lt"/>
              <a:buAutoNum type="arabicPeriod"/>
            </a:pPr>
            <a:r>
              <a:rPr lang="en-US" sz="2400" b="0" i="0" u="none" strike="noStrike" cap="none" dirty="0">
                <a:solidFill>
                  <a:schemeClr val="dk1"/>
                </a:solidFill>
                <a:latin typeface="Calibri"/>
                <a:ea typeface="Calibri"/>
                <a:cs typeface="Calibri"/>
                <a:sym typeface="Calibri"/>
              </a:rPr>
              <a:t>Local forest carbon payments</a:t>
            </a:r>
            <a:endParaRPr dirty="0"/>
          </a:p>
          <a:p>
            <a:pPr marL="228600" marR="0" lvl="0" indent="-228600" algn="l" rtl="0">
              <a:lnSpc>
                <a:spcPct val="90000"/>
              </a:lnSpc>
              <a:spcBef>
                <a:spcPts val="1000"/>
              </a:spcBef>
              <a:spcAft>
                <a:spcPts val="0"/>
              </a:spcAft>
              <a:buClr>
                <a:schemeClr val="dk1"/>
              </a:buClr>
              <a:buSzPct val="100000"/>
              <a:buFont typeface="Arial"/>
              <a:buChar char="•"/>
            </a:pPr>
            <a:r>
              <a:rPr lang="en-US" sz="2800" dirty="0">
                <a:solidFill>
                  <a:schemeClr val="dk1"/>
                </a:solidFill>
                <a:latin typeface="Calibri"/>
                <a:ea typeface="Calibri"/>
                <a:cs typeface="Calibri"/>
                <a:sym typeface="Calibri"/>
              </a:rPr>
              <a:t>Combination of policies most effective</a:t>
            </a:r>
            <a:endParaRPr dirty="0"/>
          </a:p>
          <a:p>
            <a:pPr marL="685800" marR="0" lvl="1" indent="-228600" algn="l" rtl="0">
              <a:lnSpc>
                <a:spcPct val="90000"/>
              </a:lnSpc>
              <a:spcBef>
                <a:spcPts val="500"/>
              </a:spcBef>
              <a:spcAft>
                <a:spcPts val="0"/>
              </a:spcAft>
              <a:buClr>
                <a:schemeClr val="dk1"/>
              </a:buClr>
              <a:buSzPct val="100000"/>
              <a:buFont typeface="Arial"/>
              <a:buChar char="•"/>
            </a:pPr>
            <a:r>
              <a:rPr lang="en-US" sz="2400" b="0" i="0" u="none" strike="noStrike" cap="none" dirty="0">
                <a:solidFill>
                  <a:schemeClr val="dk1"/>
                </a:solidFill>
                <a:latin typeface="Calibri"/>
                <a:ea typeface="Calibri"/>
                <a:cs typeface="Calibri"/>
                <a:sym typeface="Calibri"/>
              </a:rPr>
              <a:t>Global PES and Ag R&amp;D best individual policies</a:t>
            </a:r>
            <a:endParaRPr dirty="0"/>
          </a:p>
          <a:p>
            <a:pPr marL="228600" marR="0" lvl="0" indent="-64135" algn="l" rtl="0">
              <a:lnSpc>
                <a:spcPct val="90000"/>
              </a:lnSpc>
              <a:spcBef>
                <a:spcPts val="1000"/>
              </a:spcBef>
              <a:spcAft>
                <a:spcPts val="0"/>
              </a:spcAft>
              <a:buClr>
                <a:schemeClr val="dk1"/>
              </a:buClr>
              <a:buSzPct val="100000"/>
              <a:buFont typeface="Arial"/>
              <a:buNone/>
            </a:pPr>
            <a:endParaRPr sz="28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pic>
        <p:nvPicPr>
          <p:cNvPr id="701" name="Google Shape;701;p44"/>
          <p:cNvPicPr preferRelativeResize="0"/>
          <p:nvPr/>
        </p:nvPicPr>
        <p:blipFill rotWithShape="1">
          <a:blip r:embed="rId3">
            <a:alphaModFix/>
          </a:blip>
          <a:srcRect/>
          <a:stretch/>
        </p:blipFill>
        <p:spPr>
          <a:xfrm>
            <a:off x="1167714" y="867770"/>
            <a:ext cx="9576486" cy="5990230"/>
          </a:xfrm>
          <a:prstGeom prst="rect">
            <a:avLst/>
          </a:prstGeom>
          <a:noFill/>
          <a:ln>
            <a:noFill/>
          </a:ln>
        </p:spPr>
      </p:pic>
      <p:sp>
        <p:nvSpPr>
          <p:cNvPr id="702" name="Google Shape;702;p44"/>
          <p:cNvSpPr txBox="1"/>
          <p:nvPr/>
        </p:nvSpPr>
        <p:spPr>
          <a:xfrm>
            <a:off x="599303" y="278765"/>
            <a:ext cx="8468497" cy="138239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r>
              <a:rPr lang="en-US" sz="2800">
                <a:solidFill>
                  <a:schemeClr val="dk1"/>
                </a:solidFill>
                <a:latin typeface="Calibri"/>
                <a:ea typeface="Calibri"/>
                <a:cs typeface="Calibri"/>
                <a:sym typeface="Calibri"/>
              </a:rPr>
              <a:t>But important land-use tradeoffs exist</a:t>
            </a:r>
            <a:endParaRPr/>
          </a:p>
        </p:txBody>
      </p:sp>
      <p:sp>
        <p:nvSpPr>
          <p:cNvPr id="2" name="Rectangle 1">
            <a:extLst>
              <a:ext uri="{FF2B5EF4-FFF2-40B4-BE49-F238E27FC236}">
                <a16:creationId xmlns:a16="http://schemas.microsoft.com/office/drawing/2014/main" id="{25A1F884-C87E-1566-C555-497C5B4F1DE1}"/>
              </a:ext>
            </a:extLst>
          </p:cNvPr>
          <p:cNvSpPr/>
          <p:nvPr/>
        </p:nvSpPr>
        <p:spPr>
          <a:xfrm>
            <a:off x="7933509" y="600891"/>
            <a:ext cx="2960914" cy="61830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717CD58-FA6B-847C-8164-3144CF8A6D7E}"/>
              </a:ext>
            </a:extLst>
          </p:cNvPr>
          <p:cNvSpPr/>
          <p:nvPr/>
        </p:nvSpPr>
        <p:spPr>
          <a:xfrm>
            <a:off x="1236617" y="5225144"/>
            <a:ext cx="9787669" cy="15588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08DAA74-473D-3003-DDC0-6C3042892760}"/>
              </a:ext>
            </a:extLst>
          </p:cNvPr>
          <p:cNvSpPr/>
          <p:nvPr/>
        </p:nvSpPr>
        <p:spPr>
          <a:xfrm>
            <a:off x="7265891" y="3862885"/>
            <a:ext cx="3036349" cy="16857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2C9F1-82D3-4192-B6FA-61C858D5B297}"/>
              </a:ext>
            </a:extLst>
          </p:cNvPr>
          <p:cNvSpPr>
            <a:spLocks noGrp="1"/>
          </p:cNvSpPr>
          <p:nvPr>
            <p:ph type="title"/>
          </p:nvPr>
        </p:nvSpPr>
        <p:spPr/>
        <p:txBody>
          <a:bodyPr/>
          <a:lstStyle/>
          <a:p>
            <a:r>
              <a:rPr lang="en-US" dirty="0"/>
              <a:t>What happens when ecosystems collapse?</a:t>
            </a:r>
          </a:p>
        </p:txBody>
      </p:sp>
      <p:sp>
        <p:nvSpPr>
          <p:cNvPr id="3" name="Text Placeholder 2">
            <a:extLst>
              <a:ext uri="{FF2B5EF4-FFF2-40B4-BE49-F238E27FC236}">
                <a16:creationId xmlns:a16="http://schemas.microsoft.com/office/drawing/2014/main" id="{2CA62538-54CE-4ECE-BD67-4DE54EF2F5C0}"/>
              </a:ext>
            </a:extLst>
          </p:cNvPr>
          <p:cNvSpPr>
            <a:spLocks noGrp="1"/>
          </p:cNvSpPr>
          <p:nvPr>
            <p:ph type="body" idx="1"/>
          </p:nvPr>
        </p:nvSpPr>
        <p:spPr/>
        <p:txBody>
          <a:bodyPr/>
          <a:lstStyle/>
          <a:p>
            <a:r>
              <a:rPr lang="en-US" dirty="0"/>
              <a:t>Passing tipping-points or triggering regime-changes causes $2.0 to $2.7 trillion GDP losses per year if it occurred in 2030.</a:t>
            </a:r>
          </a:p>
          <a:p>
            <a:endParaRPr lang="en-US" dirty="0"/>
          </a:p>
        </p:txBody>
      </p:sp>
    </p:spTree>
    <p:extLst>
      <p:ext uri="{BB962C8B-B14F-4D97-AF65-F5344CB8AC3E}">
        <p14:creationId xmlns:p14="http://schemas.microsoft.com/office/powerpoint/2010/main" val="7923403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7D2B76-56EE-4A4E-8A53-F6256CE2B17D}"/>
              </a:ext>
            </a:extLst>
          </p:cNvPr>
          <p:cNvPicPr>
            <a:picLocks noChangeAspect="1"/>
          </p:cNvPicPr>
          <p:nvPr/>
        </p:nvPicPr>
        <p:blipFill rotWithShape="1">
          <a:blip r:embed="rId2"/>
          <a:srcRect r="704" b="66166"/>
          <a:stretch/>
        </p:blipFill>
        <p:spPr>
          <a:xfrm>
            <a:off x="320882" y="109288"/>
            <a:ext cx="4476750" cy="2205732"/>
          </a:xfrm>
          <a:prstGeom prst="rect">
            <a:avLst/>
          </a:prstGeom>
        </p:spPr>
      </p:pic>
      <p:pic>
        <p:nvPicPr>
          <p:cNvPr id="7" name="Picture 6">
            <a:extLst>
              <a:ext uri="{FF2B5EF4-FFF2-40B4-BE49-F238E27FC236}">
                <a16:creationId xmlns:a16="http://schemas.microsoft.com/office/drawing/2014/main" id="{FF7A681C-A483-4911-9B13-EC32E0460561}"/>
              </a:ext>
            </a:extLst>
          </p:cNvPr>
          <p:cNvPicPr>
            <a:picLocks noChangeAspect="1"/>
          </p:cNvPicPr>
          <p:nvPr/>
        </p:nvPicPr>
        <p:blipFill>
          <a:blip r:embed="rId3"/>
          <a:stretch>
            <a:fillRect/>
          </a:stretch>
        </p:blipFill>
        <p:spPr>
          <a:xfrm>
            <a:off x="5089075" y="0"/>
            <a:ext cx="6868484" cy="6754168"/>
          </a:xfrm>
          <a:prstGeom prst="rect">
            <a:avLst/>
          </a:prstGeom>
        </p:spPr>
      </p:pic>
      <p:sp>
        <p:nvSpPr>
          <p:cNvPr id="10" name="TextBox 9">
            <a:extLst>
              <a:ext uri="{FF2B5EF4-FFF2-40B4-BE49-F238E27FC236}">
                <a16:creationId xmlns:a16="http://schemas.microsoft.com/office/drawing/2014/main" id="{2792DD75-7E3F-400B-B9E1-76122603126F}"/>
              </a:ext>
            </a:extLst>
          </p:cNvPr>
          <p:cNvSpPr txBox="1"/>
          <p:nvPr/>
        </p:nvSpPr>
        <p:spPr>
          <a:xfrm>
            <a:off x="320882" y="2566422"/>
            <a:ext cx="4476750" cy="1938992"/>
          </a:xfrm>
          <a:prstGeom prst="rect">
            <a:avLst/>
          </a:prstGeom>
          <a:solidFill>
            <a:schemeClr val="accent4">
              <a:lumMod val="60000"/>
              <a:lumOff val="40000"/>
              <a:alpha val="79000"/>
            </a:schemeClr>
          </a:solidFill>
        </p:spPr>
        <p:txBody>
          <a:bodyPr wrap="square" rtlCol="0">
            <a:spAutoFit/>
          </a:bodyPr>
          <a:lstStyle/>
          <a:p>
            <a:r>
              <a:rPr lang="en-US" sz="2000" dirty="0"/>
              <a:t>Commissioned us to ask: </a:t>
            </a:r>
          </a:p>
          <a:p>
            <a:pPr marL="457200" indent="-457200">
              <a:buFont typeface="+mj-lt"/>
              <a:buAutoNum type="arabicPeriod"/>
            </a:pPr>
            <a:r>
              <a:rPr lang="en-US" sz="2000" dirty="0"/>
              <a:t>What are distributional impacts of </a:t>
            </a:r>
            <a:r>
              <a:rPr lang="en-US" sz="2000" b="1" dirty="0"/>
              <a:t>ecosystem collapse?</a:t>
            </a:r>
          </a:p>
          <a:p>
            <a:pPr marL="457200" indent="-457200">
              <a:buFont typeface="+mj-lt"/>
              <a:buAutoNum type="arabicPeriod"/>
            </a:pPr>
            <a:r>
              <a:rPr lang="en-US" sz="2000" dirty="0"/>
              <a:t>Found that again, low-income countries hurt most from degraded natural capital.</a:t>
            </a:r>
          </a:p>
        </p:txBody>
      </p:sp>
      <p:pic>
        <p:nvPicPr>
          <p:cNvPr id="11" name="Picture 10">
            <a:extLst>
              <a:ext uri="{FF2B5EF4-FFF2-40B4-BE49-F238E27FC236}">
                <a16:creationId xmlns:a16="http://schemas.microsoft.com/office/drawing/2014/main" id="{0C8AF0D6-2912-4EF2-BF30-87DCA05226C3}"/>
              </a:ext>
            </a:extLst>
          </p:cNvPr>
          <p:cNvPicPr>
            <a:picLocks noChangeAspect="1"/>
          </p:cNvPicPr>
          <p:nvPr/>
        </p:nvPicPr>
        <p:blipFill rotWithShape="1">
          <a:blip r:embed="rId4"/>
          <a:srcRect b="50563"/>
          <a:stretch/>
        </p:blipFill>
        <p:spPr>
          <a:xfrm>
            <a:off x="5439151" y="2270475"/>
            <a:ext cx="6659716" cy="4483693"/>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57F1E33E-D51B-4CBC-AB75-582EF9913178}"/>
              </a:ext>
            </a:extLst>
          </p:cNvPr>
          <p:cNvSpPr txBox="1"/>
          <p:nvPr/>
        </p:nvSpPr>
        <p:spPr>
          <a:xfrm>
            <a:off x="10881805" y="3930836"/>
            <a:ext cx="1032655" cy="830997"/>
          </a:xfrm>
          <a:prstGeom prst="rect">
            <a:avLst/>
          </a:prstGeom>
          <a:noFill/>
        </p:spPr>
        <p:txBody>
          <a:bodyPr wrap="none" rtlCol="0">
            <a:spAutoFit/>
          </a:bodyPr>
          <a:lstStyle/>
          <a:p>
            <a:pPr algn="ctr"/>
            <a:r>
              <a:rPr lang="en-US" sz="2400" b="1" dirty="0"/>
              <a:t>$2.7</a:t>
            </a:r>
          </a:p>
          <a:p>
            <a:pPr algn="ctr"/>
            <a:r>
              <a:rPr lang="en-US" sz="2400" b="1" dirty="0"/>
              <a:t>trillion</a:t>
            </a:r>
          </a:p>
        </p:txBody>
      </p:sp>
      <p:cxnSp>
        <p:nvCxnSpPr>
          <p:cNvPr id="3" name="Straight Arrow Connector 2">
            <a:extLst>
              <a:ext uri="{FF2B5EF4-FFF2-40B4-BE49-F238E27FC236}">
                <a16:creationId xmlns:a16="http://schemas.microsoft.com/office/drawing/2014/main" id="{B329E3BF-2CA4-468F-8F07-634EA341833C}"/>
              </a:ext>
            </a:extLst>
          </p:cNvPr>
          <p:cNvCxnSpPr/>
          <p:nvPr/>
        </p:nvCxnSpPr>
        <p:spPr>
          <a:xfrm flipV="1">
            <a:off x="11508060" y="3905250"/>
            <a:ext cx="0" cy="1354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04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eneral equilibrium - Policonomics">
            <a:extLst>
              <a:ext uri="{FF2B5EF4-FFF2-40B4-BE49-F238E27FC236}">
                <a16:creationId xmlns:a16="http://schemas.microsoft.com/office/drawing/2014/main" id="{9AF8E857-D36A-10B2-591C-83B276C016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2470" y="1742263"/>
            <a:ext cx="3883309" cy="2700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2B0DC11-61DB-4718-8719-02FAD3380E8C}"/>
              </a:ext>
            </a:extLst>
          </p:cNvPr>
          <p:cNvSpPr>
            <a:spLocks noGrp="1"/>
          </p:cNvSpPr>
          <p:nvPr>
            <p:ph type="title"/>
          </p:nvPr>
        </p:nvSpPr>
        <p:spPr>
          <a:xfrm>
            <a:off x="125803" y="193675"/>
            <a:ext cx="10664483" cy="796925"/>
          </a:xfrm>
        </p:spPr>
        <p:txBody>
          <a:bodyPr>
            <a:normAutofit fontScale="90000"/>
          </a:bodyPr>
          <a:lstStyle/>
          <a:p>
            <a:r>
              <a:rPr lang="en-US" dirty="0"/>
              <a:t>Economics has been wildly successful at what it is good at</a:t>
            </a:r>
          </a:p>
        </p:txBody>
      </p:sp>
      <p:sp>
        <p:nvSpPr>
          <p:cNvPr id="3" name="Content Placeholder 2">
            <a:extLst>
              <a:ext uri="{FF2B5EF4-FFF2-40B4-BE49-F238E27FC236}">
                <a16:creationId xmlns:a16="http://schemas.microsoft.com/office/drawing/2014/main" id="{8814C4E8-479D-4348-B699-3787E34BCF0F}"/>
              </a:ext>
            </a:extLst>
          </p:cNvPr>
          <p:cNvSpPr>
            <a:spLocks noGrp="1"/>
          </p:cNvSpPr>
          <p:nvPr>
            <p:ph idx="1"/>
          </p:nvPr>
        </p:nvSpPr>
        <p:spPr>
          <a:xfrm>
            <a:off x="365760" y="1333500"/>
            <a:ext cx="7441809" cy="5524500"/>
          </a:xfrm>
        </p:spPr>
        <p:txBody>
          <a:bodyPr>
            <a:normAutofit fontScale="85000" lnSpcReduction="20000"/>
          </a:bodyPr>
          <a:lstStyle/>
          <a:p>
            <a:r>
              <a:rPr lang="en-US" dirty="0"/>
              <a:t>Economics did phenomenally well at improving </a:t>
            </a:r>
            <a:r>
              <a:rPr lang="en-US" b="1" dirty="0"/>
              <a:t>physical </a:t>
            </a:r>
            <a:r>
              <a:rPr lang="en-US" dirty="0"/>
              <a:t>consumption and the wellbeing that comes from that. </a:t>
            </a:r>
          </a:p>
          <a:p>
            <a:r>
              <a:rPr lang="en-US" dirty="0"/>
              <a:t>Provided the “Navigational tools” to make it through the great depression.</a:t>
            </a:r>
          </a:p>
          <a:p>
            <a:pPr lvl="1"/>
            <a:r>
              <a:rPr lang="en-US" dirty="0"/>
              <a:t>General equilibrium (whole economy models); understanding capital accumulation; the basics of the economic consensus…</a:t>
            </a:r>
          </a:p>
          <a:p>
            <a:r>
              <a:rPr lang="en-US" dirty="0"/>
              <a:t>Huge poverty reductions worldwide</a:t>
            </a:r>
          </a:p>
          <a:p>
            <a:pPr lvl="1"/>
            <a:r>
              <a:rPr lang="en-US" dirty="0"/>
              <a:t>But success here raised new challenges</a:t>
            </a:r>
          </a:p>
          <a:p>
            <a:pPr lvl="1"/>
            <a:r>
              <a:rPr lang="en-US" dirty="0"/>
              <a:t>Switched from the problem of under-consumption turned to that of </a:t>
            </a:r>
            <a:r>
              <a:rPr lang="en-US" b="1" dirty="0"/>
              <a:t>over</a:t>
            </a:r>
            <a:r>
              <a:rPr lang="en-US" dirty="0"/>
              <a:t>-consumption </a:t>
            </a:r>
          </a:p>
          <a:p>
            <a:r>
              <a:rPr lang="en-US" dirty="0"/>
              <a:t>Economics has a massive blind spot – the economy is embedded in the biosphere</a:t>
            </a:r>
          </a:p>
          <a:p>
            <a:pPr lvl="1"/>
            <a:r>
              <a:rPr lang="en-US" dirty="0"/>
              <a:t>Challenges now are global, interconnected and based on common resources. </a:t>
            </a:r>
          </a:p>
          <a:p>
            <a:r>
              <a:rPr lang="en-US" dirty="0"/>
              <a:t>To navigate the Anthropocene, we need a more </a:t>
            </a:r>
            <a:r>
              <a:rPr lang="en-US" i="1" dirty="0"/>
              <a:t>general </a:t>
            </a:r>
            <a:r>
              <a:rPr lang="en-US" dirty="0" err="1"/>
              <a:t>general</a:t>
            </a:r>
            <a:r>
              <a:rPr lang="en-US" dirty="0"/>
              <a:t> equilibrium.</a:t>
            </a:r>
          </a:p>
          <a:p>
            <a:pPr lvl="1"/>
            <a:endParaRPr lang="en-US" dirty="0"/>
          </a:p>
        </p:txBody>
      </p:sp>
      <p:pic>
        <p:nvPicPr>
          <p:cNvPr id="4" name="Google Shape;739;p49">
            <a:extLst>
              <a:ext uri="{FF2B5EF4-FFF2-40B4-BE49-F238E27FC236}">
                <a16:creationId xmlns:a16="http://schemas.microsoft.com/office/drawing/2014/main" id="{1B3AE15F-941C-B8A0-065F-6DB483FC77F5}"/>
              </a:ext>
            </a:extLst>
          </p:cNvPr>
          <p:cNvPicPr preferRelativeResize="0"/>
          <p:nvPr/>
        </p:nvPicPr>
        <p:blipFill rotWithShape="1">
          <a:blip r:embed="rId4">
            <a:alphaModFix/>
          </a:blip>
          <a:srcRect/>
          <a:stretch/>
        </p:blipFill>
        <p:spPr>
          <a:xfrm>
            <a:off x="8164370" y="4524375"/>
            <a:ext cx="2560682" cy="2215767"/>
          </a:xfrm>
          <a:prstGeom prst="rect">
            <a:avLst/>
          </a:prstGeom>
          <a:noFill/>
          <a:ln>
            <a:noFill/>
          </a:ln>
        </p:spPr>
      </p:pic>
      <p:pic>
        <p:nvPicPr>
          <p:cNvPr id="6" name="Picture 4">
            <a:extLst>
              <a:ext uri="{FF2B5EF4-FFF2-40B4-BE49-F238E27FC236}">
                <a16:creationId xmlns:a16="http://schemas.microsoft.com/office/drawing/2014/main" id="{4C51BCFC-727A-A098-6123-F5B8250D1A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44124" y="592137"/>
            <a:ext cx="1836590" cy="1836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17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916AF-9B43-460A-9469-8C0787D91B54}"/>
              </a:ext>
            </a:extLst>
          </p:cNvPr>
          <p:cNvSpPr>
            <a:spLocks noGrp="1"/>
          </p:cNvSpPr>
          <p:nvPr>
            <p:ph type="title"/>
          </p:nvPr>
        </p:nvSpPr>
        <p:spPr>
          <a:xfrm>
            <a:off x="383177" y="365125"/>
            <a:ext cx="10970623" cy="1325563"/>
          </a:xfrm>
        </p:spPr>
        <p:txBody>
          <a:bodyPr/>
          <a:lstStyle/>
          <a:p>
            <a:r>
              <a:rPr lang="en-US" dirty="0"/>
              <a:t>Definition of regime change</a:t>
            </a:r>
          </a:p>
        </p:txBody>
      </p:sp>
      <p:sp>
        <p:nvSpPr>
          <p:cNvPr id="3" name="Content Placeholder 2">
            <a:extLst>
              <a:ext uri="{FF2B5EF4-FFF2-40B4-BE49-F238E27FC236}">
                <a16:creationId xmlns:a16="http://schemas.microsoft.com/office/drawing/2014/main" id="{2CF8D78A-3630-4134-A250-DCC0761E1DD4}"/>
              </a:ext>
            </a:extLst>
          </p:cNvPr>
          <p:cNvSpPr>
            <a:spLocks noGrp="1"/>
          </p:cNvSpPr>
          <p:nvPr>
            <p:ph idx="1"/>
          </p:nvPr>
        </p:nvSpPr>
        <p:spPr>
          <a:xfrm>
            <a:off x="272144" y="2073865"/>
            <a:ext cx="4430486" cy="4351338"/>
          </a:xfrm>
        </p:spPr>
        <p:txBody>
          <a:bodyPr/>
          <a:lstStyle/>
          <a:p>
            <a:r>
              <a:rPr lang="en-US" dirty="0"/>
              <a:t>Looked at three possible collapses:</a:t>
            </a:r>
          </a:p>
          <a:p>
            <a:pPr lvl="1"/>
            <a:r>
              <a:rPr lang="en-US" dirty="0"/>
              <a:t>Wild pollination collapse</a:t>
            </a:r>
          </a:p>
          <a:p>
            <a:pPr lvl="1"/>
            <a:r>
              <a:rPr lang="en-US" dirty="0"/>
              <a:t>Marine fisheries collapse</a:t>
            </a:r>
          </a:p>
          <a:p>
            <a:pPr lvl="1"/>
            <a:r>
              <a:rPr lang="en-US" dirty="0"/>
              <a:t>Widespread conversion of the amazon to dryer ecosystems (savannah/shrubland)</a:t>
            </a:r>
          </a:p>
        </p:txBody>
      </p:sp>
      <p:pic>
        <p:nvPicPr>
          <p:cNvPr id="5" name="Picture 4">
            <a:extLst>
              <a:ext uri="{FF2B5EF4-FFF2-40B4-BE49-F238E27FC236}">
                <a16:creationId xmlns:a16="http://schemas.microsoft.com/office/drawing/2014/main" id="{9855C199-CD79-4CE7-B066-5ACFA94DA44E}"/>
              </a:ext>
            </a:extLst>
          </p:cNvPr>
          <p:cNvPicPr>
            <a:picLocks noChangeAspect="1"/>
          </p:cNvPicPr>
          <p:nvPr/>
        </p:nvPicPr>
        <p:blipFill>
          <a:blip r:embed="rId2"/>
          <a:stretch>
            <a:fillRect/>
          </a:stretch>
        </p:blipFill>
        <p:spPr>
          <a:xfrm>
            <a:off x="5456434" y="2073865"/>
            <a:ext cx="6277851" cy="3429479"/>
          </a:xfrm>
          <a:prstGeom prst="rect">
            <a:avLst/>
          </a:prstGeom>
        </p:spPr>
      </p:pic>
    </p:spTree>
    <p:extLst>
      <p:ext uri="{BB962C8B-B14F-4D97-AF65-F5344CB8AC3E}">
        <p14:creationId xmlns:p14="http://schemas.microsoft.com/office/powerpoint/2010/main" val="1893523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5D014-0700-4170-BEA3-A0AD379FBD4B}"/>
              </a:ext>
            </a:extLst>
          </p:cNvPr>
          <p:cNvSpPr>
            <a:spLocks noGrp="1"/>
          </p:cNvSpPr>
          <p:nvPr>
            <p:ph type="title"/>
          </p:nvPr>
        </p:nvSpPr>
        <p:spPr>
          <a:xfrm>
            <a:off x="272143" y="469628"/>
            <a:ext cx="5423263" cy="1812018"/>
          </a:xfrm>
        </p:spPr>
        <p:txBody>
          <a:bodyPr>
            <a:normAutofit fontScale="90000"/>
          </a:bodyPr>
          <a:lstStyle/>
          <a:p>
            <a:r>
              <a:rPr lang="en-US" dirty="0"/>
              <a:t>Effect on growth is very negative for low-income countries</a:t>
            </a:r>
          </a:p>
        </p:txBody>
      </p:sp>
      <p:pic>
        <p:nvPicPr>
          <p:cNvPr id="6" name="Picture 5">
            <a:extLst>
              <a:ext uri="{FF2B5EF4-FFF2-40B4-BE49-F238E27FC236}">
                <a16:creationId xmlns:a16="http://schemas.microsoft.com/office/drawing/2014/main" id="{9EE9129F-8F0A-4399-A388-BF27D4334E4F}"/>
              </a:ext>
            </a:extLst>
          </p:cNvPr>
          <p:cNvPicPr>
            <a:picLocks noChangeAspect="1"/>
          </p:cNvPicPr>
          <p:nvPr/>
        </p:nvPicPr>
        <p:blipFill>
          <a:blip r:embed="rId2"/>
          <a:stretch>
            <a:fillRect/>
          </a:stretch>
        </p:blipFill>
        <p:spPr>
          <a:xfrm>
            <a:off x="6040741" y="0"/>
            <a:ext cx="6151259" cy="6858000"/>
          </a:xfrm>
          <a:prstGeom prst="rect">
            <a:avLst/>
          </a:prstGeom>
        </p:spPr>
      </p:pic>
    </p:spTree>
    <p:extLst>
      <p:ext uri="{BB962C8B-B14F-4D97-AF65-F5344CB8AC3E}">
        <p14:creationId xmlns:p14="http://schemas.microsoft.com/office/powerpoint/2010/main" val="3942681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4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en-US"/>
              <a:t>Concluding thoughts and context</a:t>
            </a:r>
            <a:endParaRPr/>
          </a:p>
        </p:txBody>
      </p:sp>
      <p:sp>
        <p:nvSpPr>
          <p:cNvPr id="725" name="Google Shape;725;p4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r>
              <a:rPr lang="en-US" dirty="0"/>
              <a:t>Earth-Economy modeling.</a:t>
            </a: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5E221-6344-9443-F36D-09E9C704D7BF}"/>
              </a:ext>
            </a:extLst>
          </p:cNvPr>
          <p:cNvSpPr>
            <a:spLocks noGrp="1"/>
          </p:cNvSpPr>
          <p:nvPr>
            <p:ph type="title"/>
          </p:nvPr>
        </p:nvSpPr>
        <p:spPr/>
        <p:txBody>
          <a:bodyPr/>
          <a:lstStyle/>
          <a:p>
            <a:r>
              <a:rPr lang="en-US" dirty="0"/>
              <a:t>I think we are at a threshold in integrated ecosystem-economy modeling</a:t>
            </a:r>
          </a:p>
        </p:txBody>
      </p:sp>
      <p:sp>
        <p:nvSpPr>
          <p:cNvPr id="3" name="Text Placeholder 2">
            <a:extLst>
              <a:ext uri="{FF2B5EF4-FFF2-40B4-BE49-F238E27FC236}">
                <a16:creationId xmlns:a16="http://schemas.microsoft.com/office/drawing/2014/main" id="{83EC7D7D-CC18-39FF-FC54-104405BBEBA4}"/>
              </a:ext>
            </a:extLst>
          </p:cNvPr>
          <p:cNvSpPr>
            <a:spLocks noGrp="1"/>
          </p:cNvSpPr>
          <p:nvPr>
            <p:ph type="body" idx="1"/>
          </p:nvPr>
        </p:nvSpPr>
        <p:spPr/>
        <p:txBody>
          <a:bodyPr/>
          <a:lstStyle/>
          <a:p>
            <a:r>
              <a:rPr lang="en-US" dirty="0"/>
              <a:t>Increasing computational power</a:t>
            </a:r>
          </a:p>
          <a:p>
            <a:pPr lvl="1"/>
            <a:r>
              <a:rPr lang="en-US" dirty="0"/>
              <a:t>plus greatly improved datasets from (e.g.) remote sensing</a:t>
            </a:r>
          </a:p>
          <a:p>
            <a:pPr lvl="1"/>
            <a:r>
              <a:rPr lang="en-US" dirty="0"/>
              <a:t>plus increasing rigor of open-source science</a:t>
            </a:r>
          </a:p>
          <a:p>
            <a:pPr lvl="1"/>
            <a:r>
              <a:rPr lang="en-US" dirty="0"/>
              <a:t>leads to a “new” type of modeling.</a:t>
            </a:r>
          </a:p>
          <a:p>
            <a:endParaRPr lang="en-US" dirty="0"/>
          </a:p>
          <a:p>
            <a:r>
              <a:rPr lang="en-US" dirty="0"/>
              <a:t>Within our research lab we’ve been referring to this as Earth-Economy modeling</a:t>
            </a:r>
          </a:p>
          <a:p>
            <a:pPr marL="571500" lvl="1" indent="0">
              <a:buNone/>
            </a:pPr>
            <a:endParaRPr lang="en-US" dirty="0"/>
          </a:p>
        </p:txBody>
      </p:sp>
    </p:spTree>
    <p:extLst>
      <p:ext uri="{BB962C8B-B14F-4D97-AF65-F5344CB8AC3E}">
        <p14:creationId xmlns:p14="http://schemas.microsoft.com/office/powerpoint/2010/main" val="92601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49"/>
          <p:cNvSpPr txBox="1">
            <a:spLocks noGrp="1"/>
          </p:cNvSpPr>
          <p:nvPr>
            <p:ph type="title"/>
          </p:nvPr>
        </p:nvSpPr>
        <p:spPr>
          <a:xfrm>
            <a:off x="361949" y="65102"/>
            <a:ext cx="6321753" cy="212960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Calibri"/>
              <a:buNone/>
            </a:pPr>
            <a:r>
              <a:rPr lang="en-US" dirty="0"/>
              <a:t>What is Earth Economy modeling? Bringing back the general to general equilibrium	</a:t>
            </a:r>
            <a:endParaRPr dirty="0"/>
          </a:p>
        </p:txBody>
      </p:sp>
      <p:sp>
        <p:nvSpPr>
          <p:cNvPr id="738" name="Google Shape;738;p49"/>
          <p:cNvSpPr txBox="1">
            <a:spLocks noGrp="1"/>
          </p:cNvSpPr>
          <p:nvPr>
            <p:ph type="body" idx="1"/>
          </p:nvPr>
        </p:nvSpPr>
        <p:spPr>
          <a:xfrm>
            <a:off x="445227" y="2386361"/>
            <a:ext cx="6647303" cy="440653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ct val="100000"/>
              <a:buChar char="•"/>
            </a:pPr>
            <a:r>
              <a:rPr lang="en-US" dirty="0"/>
              <a:t>A global model that combines: </a:t>
            </a:r>
            <a:endParaRPr dirty="0"/>
          </a:p>
          <a:p>
            <a:pPr marL="914400" lvl="1" indent="-457200" algn="l" rtl="0">
              <a:lnSpc>
                <a:spcPct val="90000"/>
              </a:lnSpc>
              <a:spcBef>
                <a:spcPts val="500"/>
              </a:spcBef>
              <a:spcAft>
                <a:spcPts val="0"/>
              </a:spcAft>
              <a:buClr>
                <a:schemeClr val="dk1"/>
              </a:buClr>
              <a:buSzPct val="100000"/>
              <a:buFont typeface="Calibri"/>
              <a:buAutoNum type="arabicPeriod"/>
            </a:pPr>
            <a:r>
              <a:rPr lang="en-US" dirty="0"/>
              <a:t>Global, economy-wide models (like CGEs)</a:t>
            </a:r>
          </a:p>
          <a:p>
            <a:pPr marL="914400" lvl="1" indent="-457200" algn="l" rtl="0">
              <a:lnSpc>
                <a:spcPct val="90000"/>
              </a:lnSpc>
              <a:spcBef>
                <a:spcPts val="500"/>
              </a:spcBef>
              <a:spcAft>
                <a:spcPts val="0"/>
              </a:spcAft>
              <a:buClr>
                <a:schemeClr val="dk1"/>
              </a:buClr>
              <a:buSzPct val="100000"/>
              <a:buFont typeface="Calibri"/>
              <a:buAutoNum type="arabicPeriod"/>
            </a:pPr>
            <a:r>
              <a:rPr lang="en-US" dirty="0"/>
              <a:t>Global, ecosystem-wide models (like ecosystem services and other earth-systems models)</a:t>
            </a:r>
          </a:p>
          <a:p>
            <a:pPr marL="914400" lvl="1" indent="-457200" algn="l" rtl="0">
              <a:lnSpc>
                <a:spcPct val="90000"/>
              </a:lnSpc>
              <a:spcBef>
                <a:spcPts val="500"/>
              </a:spcBef>
              <a:spcAft>
                <a:spcPts val="0"/>
              </a:spcAft>
              <a:buClr>
                <a:schemeClr val="dk1"/>
              </a:buClr>
              <a:buSzPct val="100000"/>
              <a:buFont typeface="Calibri"/>
              <a:buAutoNum type="arabicPeriod"/>
            </a:pPr>
            <a:r>
              <a:rPr lang="en-US" dirty="0"/>
              <a:t>Very high-resolution depiction of the “state variable” (the Earth)</a:t>
            </a:r>
          </a:p>
          <a:p>
            <a:pPr marL="228600" indent="-228600">
              <a:buSzPct val="100000"/>
            </a:pPr>
            <a:r>
              <a:rPr lang="en-US" dirty="0"/>
              <a:t>Detailed enough for specific policy analysis</a:t>
            </a:r>
            <a:endParaRPr dirty="0"/>
          </a:p>
        </p:txBody>
      </p:sp>
      <p:pic>
        <p:nvPicPr>
          <p:cNvPr id="739" name="Google Shape;739;p49"/>
          <p:cNvPicPr preferRelativeResize="0"/>
          <p:nvPr/>
        </p:nvPicPr>
        <p:blipFill rotWithShape="1">
          <a:blip r:embed="rId3">
            <a:alphaModFix/>
          </a:blip>
          <a:srcRect/>
          <a:stretch/>
        </p:blipFill>
        <p:spPr>
          <a:xfrm>
            <a:off x="7076629" y="206367"/>
            <a:ext cx="3330621" cy="2805523"/>
          </a:xfrm>
          <a:prstGeom prst="rect">
            <a:avLst/>
          </a:prstGeom>
          <a:noFill/>
          <a:ln>
            <a:noFill/>
          </a:ln>
        </p:spPr>
      </p:pic>
      <p:pic>
        <p:nvPicPr>
          <p:cNvPr id="740" name="Google Shape;740;p49"/>
          <p:cNvPicPr preferRelativeResize="0"/>
          <p:nvPr/>
        </p:nvPicPr>
        <p:blipFill rotWithShape="1">
          <a:blip r:embed="rId4">
            <a:alphaModFix/>
          </a:blip>
          <a:srcRect/>
          <a:stretch/>
        </p:blipFill>
        <p:spPr>
          <a:xfrm>
            <a:off x="10660463" y="351619"/>
            <a:ext cx="1055407" cy="105540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741" name="Google Shape;741;p49"/>
          <p:cNvSpPr txBox="1"/>
          <p:nvPr/>
        </p:nvSpPr>
        <p:spPr>
          <a:xfrm>
            <a:off x="10359338" y="1552278"/>
            <a:ext cx="1585789" cy="5328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742" name="Google Shape;742;p49"/>
          <p:cNvSpPr txBox="1"/>
          <p:nvPr/>
        </p:nvSpPr>
        <p:spPr>
          <a:xfrm>
            <a:off x="10359339" y="2085116"/>
            <a:ext cx="1585789" cy="5328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743" name="Google Shape;743;p49"/>
          <p:cNvSpPr txBox="1"/>
          <p:nvPr/>
        </p:nvSpPr>
        <p:spPr>
          <a:xfrm>
            <a:off x="7988300" y="1186665"/>
            <a:ext cx="2026024" cy="1008046"/>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l" rtl="0">
              <a:lnSpc>
                <a:spcPct val="90000"/>
              </a:lnSpc>
              <a:spcBef>
                <a:spcPts val="0"/>
              </a:spcBef>
              <a:spcAft>
                <a:spcPts val="0"/>
              </a:spcAft>
              <a:buClr>
                <a:schemeClr val="dk1"/>
              </a:buClr>
              <a:buSzPct val="100000"/>
              <a:buFont typeface="Calibri"/>
              <a:buNone/>
            </a:pPr>
            <a:r>
              <a:rPr lang="en-US" sz="2800" b="1" dirty="0">
                <a:solidFill>
                  <a:schemeClr val="dk1"/>
                </a:solidFill>
                <a:latin typeface="Calibri"/>
                <a:ea typeface="Calibri"/>
                <a:cs typeface="Calibri"/>
                <a:sym typeface="Calibri"/>
              </a:rPr>
              <a:t>C</a:t>
            </a:r>
            <a:r>
              <a:rPr lang="en-US" sz="2400" b="1" dirty="0">
                <a:solidFill>
                  <a:schemeClr val="dk1"/>
                </a:solidFill>
                <a:latin typeface="Calibri"/>
                <a:ea typeface="Calibri"/>
                <a:cs typeface="Calibri"/>
                <a:sym typeface="Calibri"/>
              </a:rPr>
              <a:t>omputable </a:t>
            </a:r>
            <a:r>
              <a:rPr lang="en-US" sz="3000" b="1" dirty="0">
                <a:solidFill>
                  <a:schemeClr val="dk1"/>
                </a:solidFill>
                <a:latin typeface="Calibri"/>
                <a:ea typeface="Calibri"/>
                <a:cs typeface="Calibri"/>
                <a:sym typeface="Calibri"/>
              </a:rPr>
              <a:t>G</a:t>
            </a:r>
            <a:r>
              <a:rPr lang="en-US" sz="2400" b="1" dirty="0">
                <a:solidFill>
                  <a:schemeClr val="dk1"/>
                </a:solidFill>
                <a:latin typeface="Calibri"/>
                <a:ea typeface="Calibri"/>
                <a:cs typeface="Calibri"/>
                <a:sym typeface="Calibri"/>
              </a:rPr>
              <a:t>eneral </a:t>
            </a:r>
            <a:r>
              <a:rPr lang="en-US" sz="3000" b="1" dirty="0">
                <a:solidFill>
                  <a:schemeClr val="dk1"/>
                </a:solidFill>
                <a:latin typeface="Calibri"/>
                <a:ea typeface="Calibri"/>
                <a:cs typeface="Calibri"/>
                <a:sym typeface="Calibri"/>
              </a:rPr>
              <a:t>E</a:t>
            </a:r>
            <a:r>
              <a:rPr lang="en-US" sz="2400" b="1" dirty="0">
                <a:solidFill>
                  <a:schemeClr val="dk1"/>
                </a:solidFill>
                <a:latin typeface="Calibri"/>
                <a:ea typeface="Calibri"/>
                <a:cs typeface="Calibri"/>
                <a:sym typeface="Calibri"/>
              </a:rPr>
              <a:t>quilibrium	</a:t>
            </a:r>
            <a:endParaRPr dirty="0"/>
          </a:p>
        </p:txBody>
      </p:sp>
      <p:pic>
        <p:nvPicPr>
          <p:cNvPr id="744" name="Google Shape;744;p49"/>
          <p:cNvPicPr preferRelativeResize="0"/>
          <p:nvPr/>
        </p:nvPicPr>
        <p:blipFill rotWithShape="1">
          <a:blip r:embed="rId5">
            <a:alphaModFix/>
          </a:blip>
          <a:srcRect/>
          <a:stretch/>
        </p:blipFill>
        <p:spPr>
          <a:xfrm>
            <a:off x="7409088" y="3940342"/>
            <a:ext cx="4655451" cy="2618691"/>
          </a:xfrm>
          <a:prstGeom prst="rect">
            <a:avLst/>
          </a:prstGeom>
          <a:noFill/>
          <a:ln>
            <a:noFill/>
          </a:ln>
        </p:spPr>
      </p:pic>
      <p:sp>
        <p:nvSpPr>
          <p:cNvPr id="745" name="Google Shape;745;p49"/>
          <p:cNvSpPr/>
          <p:nvPr/>
        </p:nvSpPr>
        <p:spPr>
          <a:xfrm>
            <a:off x="7327232" y="3517099"/>
            <a:ext cx="4776099" cy="40834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Land Cover maps (300m) used in to calculate InVEST globally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38">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38">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3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FBE0B-48A2-77EF-C7BF-A06720BC4CCA}"/>
              </a:ext>
            </a:extLst>
          </p:cNvPr>
          <p:cNvSpPr>
            <a:spLocks noGrp="1"/>
          </p:cNvSpPr>
          <p:nvPr>
            <p:ph type="title"/>
          </p:nvPr>
        </p:nvSpPr>
        <p:spPr>
          <a:xfrm>
            <a:off x="209005" y="178158"/>
            <a:ext cx="10935789" cy="906326"/>
          </a:xfrm>
        </p:spPr>
        <p:txBody>
          <a:bodyPr/>
          <a:lstStyle/>
          <a:p>
            <a:r>
              <a:rPr lang="en-US" dirty="0"/>
              <a:t>New partners to push this frontier</a:t>
            </a:r>
          </a:p>
        </p:txBody>
      </p:sp>
      <p:sp>
        <p:nvSpPr>
          <p:cNvPr id="3" name="Text Placeholder 2">
            <a:extLst>
              <a:ext uri="{FF2B5EF4-FFF2-40B4-BE49-F238E27FC236}">
                <a16:creationId xmlns:a16="http://schemas.microsoft.com/office/drawing/2014/main" id="{A672BB67-22C0-7F3A-C3EA-709272D7F083}"/>
              </a:ext>
            </a:extLst>
          </p:cNvPr>
          <p:cNvSpPr>
            <a:spLocks noGrp="1"/>
          </p:cNvSpPr>
          <p:nvPr>
            <p:ph type="body" idx="1"/>
          </p:nvPr>
        </p:nvSpPr>
        <p:spPr>
          <a:xfrm>
            <a:off x="320878" y="1349830"/>
            <a:ext cx="8539976" cy="5508170"/>
          </a:xfrm>
        </p:spPr>
        <p:txBody>
          <a:bodyPr>
            <a:normAutofit fontScale="92500" lnSpcReduction="10000"/>
          </a:bodyPr>
          <a:lstStyle/>
          <a:p>
            <a:r>
              <a:rPr lang="en-US" dirty="0"/>
              <a:t>Central Banks: expanding mandate to focus on stability</a:t>
            </a:r>
          </a:p>
          <a:p>
            <a:r>
              <a:rPr lang="en-US" dirty="0"/>
              <a:t>Financial sector and investors</a:t>
            </a:r>
          </a:p>
          <a:p>
            <a:pPr lvl="1"/>
            <a:r>
              <a:rPr lang="en-US" dirty="0"/>
              <a:t>Just about to publish an Asset Manager Perspective piece with the Norwegian Sovereign Wealth Fund on how to incorporate natural capital into fund valuation and investing strategy</a:t>
            </a:r>
          </a:p>
          <a:p>
            <a:r>
              <a:rPr lang="en-US" dirty="0"/>
              <a:t>AI-CLIMATE</a:t>
            </a:r>
          </a:p>
          <a:p>
            <a:pPr lvl="1"/>
            <a:r>
              <a:rPr lang="en-US" dirty="0"/>
              <a:t>New NSF-supported center just launched at the University of MN </a:t>
            </a:r>
          </a:p>
          <a:p>
            <a:pPr lvl="1"/>
            <a:r>
              <a:rPr lang="en-US" dirty="0"/>
              <a:t>Will apply modern AI and ML methods to solving earth-economy challenges</a:t>
            </a:r>
          </a:p>
          <a:p>
            <a:r>
              <a:rPr lang="en-US" dirty="0"/>
              <a:t>GLASSNET</a:t>
            </a:r>
          </a:p>
          <a:p>
            <a:pPr lvl="1"/>
            <a:r>
              <a:rPr lang="en-US" dirty="0"/>
              <a:t>Global-Local Analysis of Systems Sustainability Network</a:t>
            </a:r>
          </a:p>
          <a:p>
            <a:pPr lvl="1"/>
            <a:r>
              <a:rPr lang="en-US" dirty="0"/>
              <a:t>Focused on the cross-scale/global-scale modeling paradigm</a:t>
            </a:r>
          </a:p>
          <a:p>
            <a:r>
              <a:rPr lang="en-US" dirty="0"/>
              <a:t>NatCap TEEMs (The Earth-Economy Modelers)?</a:t>
            </a:r>
          </a:p>
          <a:p>
            <a:pPr lvl="1"/>
            <a:r>
              <a:rPr lang="en-US" dirty="0"/>
              <a:t>A new consortium to mainstream the use of Earth-Economy models?</a:t>
            </a:r>
          </a:p>
          <a:p>
            <a:endParaRPr lang="en-US" dirty="0"/>
          </a:p>
        </p:txBody>
      </p:sp>
      <p:pic>
        <p:nvPicPr>
          <p:cNvPr id="5" name="Picture 4">
            <a:extLst>
              <a:ext uri="{FF2B5EF4-FFF2-40B4-BE49-F238E27FC236}">
                <a16:creationId xmlns:a16="http://schemas.microsoft.com/office/drawing/2014/main" id="{5586B8E3-8E2E-7015-F2AB-54EA1CF8537E}"/>
              </a:ext>
            </a:extLst>
          </p:cNvPr>
          <p:cNvPicPr>
            <a:picLocks noChangeAspect="1"/>
          </p:cNvPicPr>
          <p:nvPr/>
        </p:nvPicPr>
        <p:blipFill>
          <a:blip r:embed="rId2"/>
          <a:stretch>
            <a:fillRect/>
          </a:stretch>
        </p:blipFill>
        <p:spPr>
          <a:xfrm>
            <a:off x="8860854" y="1802021"/>
            <a:ext cx="2629267" cy="962159"/>
          </a:xfrm>
          <a:prstGeom prst="rect">
            <a:avLst/>
          </a:prstGeom>
        </p:spPr>
      </p:pic>
      <p:pic>
        <p:nvPicPr>
          <p:cNvPr id="1026" name="Picture 2" descr="No photo description available.">
            <a:extLst>
              <a:ext uri="{FF2B5EF4-FFF2-40B4-BE49-F238E27FC236}">
                <a16:creationId xmlns:a16="http://schemas.microsoft.com/office/drawing/2014/main" id="{EDE2D556-24E8-7D50-D18A-38532BBB21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9014" y="2874390"/>
            <a:ext cx="2492945" cy="17800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oup: glassnet">
            <a:extLst>
              <a:ext uri="{FF2B5EF4-FFF2-40B4-BE49-F238E27FC236}">
                <a16:creationId xmlns:a16="http://schemas.microsoft.com/office/drawing/2014/main" id="{68ED7CBC-9261-2E43-7AF2-7FF40DFA5A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0854" y="4880815"/>
            <a:ext cx="3251228" cy="81822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1.png">
            <a:extLst>
              <a:ext uri="{FF2B5EF4-FFF2-40B4-BE49-F238E27FC236}">
                <a16:creationId xmlns:a16="http://schemas.microsoft.com/office/drawing/2014/main" id="{1D5B7604-6345-10F0-10C2-75BE8116D686}"/>
              </a:ext>
            </a:extLst>
          </p:cNvPr>
          <p:cNvPicPr/>
          <p:nvPr/>
        </p:nvPicPr>
        <p:blipFill>
          <a:blip r:embed="rId5"/>
          <a:srcRect/>
          <a:stretch>
            <a:fillRect/>
          </a:stretch>
        </p:blipFill>
        <p:spPr>
          <a:xfrm>
            <a:off x="8860854" y="5849735"/>
            <a:ext cx="2058051" cy="923414"/>
          </a:xfrm>
          <a:prstGeom prst="rect">
            <a:avLst/>
          </a:prstGeom>
          <a:ln/>
        </p:spPr>
      </p:pic>
      <p:pic>
        <p:nvPicPr>
          <p:cNvPr id="6" name="Picture 2">
            <a:extLst>
              <a:ext uri="{FF2B5EF4-FFF2-40B4-BE49-F238E27FC236}">
                <a16:creationId xmlns:a16="http://schemas.microsoft.com/office/drawing/2014/main" id="{26F2BDF9-4195-A83E-D8EF-F193D2D105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7987" y="631321"/>
            <a:ext cx="2066925" cy="108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77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52"/>
          <p:cNvSpPr txBox="1">
            <a:spLocks noGrp="1"/>
          </p:cNvSpPr>
          <p:nvPr>
            <p:ph type="title"/>
          </p:nvPr>
        </p:nvSpPr>
        <p:spPr>
          <a:xfrm>
            <a:off x="831850" y="1709738"/>
            <a:ext cx="10515600" cy="1328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en-US" dirty="0"/>
              <a:t>Thanks!</a:t>
            </a:r>
            <a:endParaRPr dirty="0"/>
          </a:p>
        </p:txBody>
      </p:sp>
      <p:sp>
        <p:nvSpPr>
          <p:cNvPr id="785" name="Google Shape;785;p52"/>
          <p:cNvSpPr txBox="1">
            <a:spLocks noGrp="1"/>
          </p:cNvSpPr>
          <p:nvPr>
            <p:ph type="body" idx="1"/>
          </p:nvPr>
        </p:nvSpPr>
        <p:spPr>
          <a:xfrm>
            <a:off x="669925" y="3648075"/>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r>
              <a:rPr lang="en-US" dirty="0">
                <a:hlinkClick r:id="rId3"/>
              </a:rPr>
              <a:t>jajohns@umn.edu</a:t>
            </a:r>
            <a:endParaRPr lang="en-US" dirty="0"/>
          </a:p>
          <a:p>
            <a:pPr marL="0" lvl="0" indent="0" algn="l" rtl="0">
              <a:lnSpc>
                <a:spcPct val="90000"/>
              </a:lnSpc>
              <a:spcBef>
                <a:spcPts val="0"/>
              </a:spcBef>
              <a:spcAft>
                <a:spcPts val="0"/>
              </a:spcAft>
              <a:buClr>
                <a:srgbClr val="888888"/>
              </a:buClr>
              <a:buSzPts val="2400"/>
              <a:buNone/>
            </a:pPr>
            <a:r>
              <a:rPr lang="en-US" dirty="0"/>
              <a:t>JustinAndrewJohnson.com</a:t>
            </a:r>
          </a:p>
          <a:p>
            <a:pPr marL="0" lvl="0" indent="0" algn="l" rtl="0">
              <a:lnSpc>
                <a:spcPct val="90000"/>
              </a:lnSpc>
              <a:spcBef>
                <a:spcPts val="0"/>
              </a:spcBef>
              <a:spcAft>
                <a:spcPts val="0"/>
              </a:spcAft>
              <a:buClr>
                <a:srgbClr val="888888"/>
              </a:buClr>
              <a:buSzPts val="2400"/>
              <a:buNone/>
            </a:pPr>
            <a:endParaRPr dirty="0"/>
          </a:p>
        </p:txBody>
      </p:sp>
      <p:pic>
        <p:nvPicPr>
          <p:cNvPr id="3" name="Picture 2">
            <a:extLst>
              <a:ext uri="{FF2B5EF4-FFF2-40B4-BE49-F238E27FC236}">
                <a16:creationId xmlns:a16="http://schemas.microsoft.com/office/drawing/2014/main" id="{C6107FCA-5FBC-F338-5889-1E177FD72B0C}"/>
              </a:ext>
            </a:extLst>
          </p:cNvPr>
          <p:cNvPicPr>
            <a:picLocks noChangeAspect="1"/>
          </p:cNvPicPr>
          <p:nvPr/>
        </p:nvPicPr>
        <p:blipFill>
          <a:blip r:embed="rId4"/>
          <a:stretch>
            <a:fillRect/>
          </a:stretch>
        </p:blipFill>
        <p:spPr>
          <a:xfrm>
            <a:off x="6120659" y="0"/>
            <a:ext cx="6073035" cy="3253242"/>
          </a:xfrm>
          <a:prstGeom prst="rect">
            <a:avLst/>
          </a:prstGeom>
        </p:spPr>
      </p:pic>
      <p:pic>
        <p:nvPicPr>
          <p:cNvPr id="4" name="Google Shape;695;p43">
            <a:extLst>
              <a:ext uri="{FF2B5EF4-FFF2-40B4-BE49-F238E27FC236}">
                <a16:creationId xmlns:a16="http://schemas.microsoft.com/office/drawing/2014/main" id="{A010B1D1-F962-C1E7-F1FF-E211A343E5D2}"/>
              </a:ext>
            </a:extLst>
          </p:cNvPr>
          <p:cNvPicPr preferRelativeResize="0"/>
          <p:nvPr/>
        </p:nvPicPr>
        <p:blipFill rotWithShape="1">
          <a:blip r:embed="rId5">
            <a:alphaModFix/>
          </a:blip>
          <a:srcRect/>
          <a:stretch/>
        </p:blipFill>
        <p:spPr>
          <a:xfrm>
            <a:off x="6366351" y="3604759"/>
            <a:ext cx="5581650" cy="315122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E6216-F2D0-7A88-DC52-A9989A13C6A6}"/>
              </a:ext>
            </a:extLst>
          </p:cNvPr>
          <p:cNvSpPr>
            <a:spLocks noGrp="1"/>
          </p:cNvSpPr>
          <p:nvPr>
            <p:ph type="title"/>
          </p:nvPr>
        </p:nvSpPr>
        <p:spPr/>
        <p:txBody>
          <a:bodyPr/>
          <a:lstStyle/>
          <a:p>
            <a:r>
              <a:rPr lang="en-US" dirty="0"/>
              <a:t>Appendix</a:t>
            </a:r>
          </a:p>
        </p:txBody>
      </p:sp>
      <p:sp>
        <p:nvSpPr>
          <p:cNvPr id="3" name="Text Placeholder 2">
            <a:extLst>
              <a:ext uri="{FF2B5EF4-FFF2-40B4-BE49-F238E27FC236}">
                <a16:creationId xmlns:a16="http://schemas.microsoft.com/office/drawing/2014/main" id="{EDC5BFD4-DEB9-3DBF-C1A4-26D0EA272D3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583622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30B73-1463-978F-976C-EA73912B9B8B}"/>
              </a:ext>
            </a:extLst>
          </p:cNvPr>
          <p:cNvSpPr>
            <a:spLocks noGrp="1"/>
          </p:cNvSpPr>
          <p:nvPr>
            <p:ph type="title"/>
          </p:nvPr>
        </p:nvSpPr>
        <p:spPr>
          <a:xfrm>
            <a:off x="247650" y="333320"/>
            <a:ext cx="10515600" cy="692150"/>
          </a:xfrm>
        </p:spPr>
        <p:txBody>
          <a:bodyPr>
            <a:normAutofit fontScale="90000"/>
          </a:bodyPr>
          <a:lstStyle/>
          <a:p>
            <a:r>
              <a:rPr lang="en-US" dirty="0"/>
              <a:t>There are many models in this space</a:t>
            </a:r>
          </a:p>
        </p:txBody>
      </p:sp>
      <p:sp>
        <p:nvSpPr>
          <p:cNvPr id="3" name="Content Placeholder 2">
            <a:extLst>
              <a:ext uri="{FF2B5EF4-FFF2-40B4-BE49-F238E27FC236}">
                <a16:creationId xmlns:a16="http://schemas.microsoft.com/office/drawing/2014/main" id="{290B9B82-E304-C136-78C0-1F1BC8D69EAE}"/>
              </a:ext>
            </a:extLst>
          </p:cNvPr>
          <p:cNvSpPr>
            <a:spLocks noGrp="1"/>
          </p:cNvSpPr>
          <p:nvPr>
            <p:ph idx="1"/>
          </p:nvPr>
        </p:nvSpPr>
        <p:spPr>
          <a:xfrm>
            <a:off x="317203" y="1690688"/>
            <a:ext cx="3544677" cy="4943576"/>
          </a:xfrm>
        </p:spPr>
        <p:txBody>
          <a:bodyPr>
            <a:normAutofit/>
          </a:bodyPr>
          <a:lstStyle/>
          <a:p>
            <a:pPr marL="114300" indent="0">
              <a:buNone/>
            </a:pPr>
            <a:r>
              <a:rPr lang="en-US" dirty="0">
                <a:solidFill>
                  <a:srgbClr val="000000"/>
                </a:solidFill>
                <a:latin typeface="Verdana" panose="020B0604030504040204" pitchFamily="34" charset="0"/>
              </a:rPr>
              <a:t>There exists a tradeoff between economic detail and physical detail.</a:t>
            </a:r>
          </a:p>
          <a:p>
            <a:pPr marL="114300" indent="0">
              <a:buNone/>
            </a:pPr>
            <a:endParaRPr lang="en-US" dirty="0">
              <a:solidFill>
                <a:srgbClr val="000000"/>
              </a:solidFill>
              <a:latin typeface="Verdana" panose="020B0604030504040204" pitchFamily="34" charset="0"/>
            </a:endParaRPr>
          </a:p>
          <a:p>
            <a:pPr marL="114300" indent="0">
              <a:buNone/>
            </a:pPr>
            <a:r>
              <a:rPr lang="en-US" dirty="0">
                <a:solidFill>
                  <a:srgbClr val="000000"/>
                </a:solidFill>
                <a:latin typeface="Verdana" panose="020B0604030504040204" pitchFamily="34" charset="0"/>
              </a:rPr>
              <a:t>It is possible to push the frontier (to the upper right)</a:t>
            </a:r>
            <a:endParaRPr lang="en-US" dirty="0"/>
          </a:p>
        </p:txBody>
      </p:sp>
      <p:pic>
        <p:nvPicPr>
          <p:cNvPr id="8" name="Picture 7">
            <a:extLst>
              <a:ext uri="{FF2B5EF4-FFF2-40B4-BE49-F238E27FC236}">
                <a16:creationId xmlns:a16="http://schemas.microsoft.com/office/drawing/2014/main" id="{A02552A0-8C2E-176B-1562-C6DE33FD018F}"/>
              </a:ext>
            </a:extLst>
          </p:cNvPr>
          <p:cNvPicPr>
            <a:picLocks noChangeAspect="1"/>
          </p:cNvPicPr>
          <p:nvPr/>
        </p:nvPicPr>
        <p:blipFill>
          <a:blip r:embed="rId2"/>
          <a:stretch>
            <a:fillRect/>
          </a:stretch>
        </p:blipFill>
        <p:spPr>
          <a:xfrm>
            <a:off x="3777264" y="1477926"/>
            <a:ext cx="8097532" cy="5014949"/>
          </a:xfrm>
          <a:prstGeom prst="rect">
            <a:avLst/>
          </a:prstGeom>
        </p:spPr>
      </p:pic>
    </p:spTree>
    <p:extLst>
      <p:ext uri="{BB962C8B-B14F-4D97-AF65-F5344CB8AC3E}">
        <p14:creationId xmlns:p14="http://schemas.microsoft.com/office/powerpoint/2010/main" val="258198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5C1DAF3-6746-4115-A84D-9E587F46D421}"/>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95980" y="3326453"/>
            <a:ext cx="8096020" cy="3531547"/>
          </a:xfrm>
          <a:prstGeom prst="rect">
            <a:avLst/>
          </a:prstGeom>
          <a:noFill/>
          <a:ln>
            <a:noFill/>
          </a:ln>
        </p:spPr>
      </p:pic>
      <p:pic>
        <p:nvPicPr>
          <p:cNvPr id="9" name="Picture 8">
            <a:extLst>
              <a:ext uri="{FF2B5EF4-FFF2-40B4-BE49-F238E27FC236}">
                <a16:creationId xmlns:a16="http://schemas.microsoft.com/office/drawing/2014/main" id="{E25E6855-3788-49D6-AE59-18B058F02915}"/>
              </a:ext>
            </a:extLst>
          </p:cNvPr>
          <p:cNvPicPr/>
          <p:nvPr/>
        </p:nvPicPr>
        <p:blipFill>
          <a:blip r:embed="rId3"/>
          <a:stretch>
            <a:fillRect/>
          </a:stretch>
        </p:blipFill>
        <p:spPr>
          <a:xfrm>
            <a:off x="4095981" y="0"/>
            <a:ext cx="8096020" cy="3429000"/>
          </a:xfrm>
          <a:prstGeom prst="rect">
            <a:avLst/>
          </a:prstGeom>
        </p:spPr>
      </p:pic>
      <p:sp>
        <p:nvSpPr>
          <p:cNvPr id="2" name="Title 1">
            <a:extLst>
              <a:ext uri="{FF2B5EF4-FFF2-40B4-BE49-F238E27FC236}">
                <a16:creationId xmlns:a16="http://schemas.microsoft.com/office/drawing/2014/main" id="{CC09DBAA-50ED-4255-A405-AF9A7C9D041A}"/>
              </a:ext>
            </a:extLst>
          </p:cNvPr>
          <p:cNvSpPr>
            <a:spLocks noGrp="1"/>
          </p:cNvSpPr>
          <p:nvPr>
            <p:ph type="title"/>
          </p:nvPr>
        </p:nvSpPr>
        <p:spPr>
          <a:xfrm>
            <a:off x="91311" y="207386"/>
            <a:ext cx="3932237" cy="1959310"/>
          </a:xfrm>
        </p:spPr>
        <p:txBody>
          <a:bodyPr>
            <a:noAutofit/>
          </a:bodyPr>
          <a:lstStyle/>
          <a:p>
            <a:r>
              <a:rPr lang="en-US" dirty="0"/>
              <a:t>Protecting</a:t>
            </a:r>
            <a:r>
              <a:rPr lang="en-US" sz="3600" dirty="0"/>
              <a:t> 30% of earth poses conflicts </a:t>
            </a:r>
            <a:r>
              <a:rPr lang="en-US" dirty="0"/>
              <a:t>with agriculture</a:t>
            </a:r>
          </a:p>
        </p:txBody>
      </p:sp>
      <p:sp>
        <p:nvSpPr>
          <p:cNvPr id="10" name="Text Placeholder 9">
            <a:extLst>
              <a:ext uri="{FF2B5EF4-FFF2-40B4-BE49-F238E27FC236}">
                <a16:creationId xmlns:a16="http://schemas.microsoft.com/office/drawing/2014/main" id="{F19E3DE3-336B-4E7F-8762-78C53E0F85C5}"/>
              </a:ext>
            </a:extLst>
          </p:cNvPr>
          <p:cNvSpPr>
            <a:spLocks noGrp="1"/>
          </p:cNvSpPr>
          <p:nvPr>
            <p:ph type="body" sz="half" idx="2"/>
          </p:nvPr>
        </p:nvSpPr>
        <p:spPr>
          <a:xfrm>
            <a:off x="163740" y="2606554"/>
            <a:ext cx="3932237" cy="3811588"/>
          </a:xfrm>
        </p:spPr>
        <p:txBody>
          <a:bodyPr>
            <a:normAutofit/>
          </a:bodyPr>
          <a:lstStyle/>
          <a:p>
            <a:r>
              <a:rPr lang="en-US" sz="2400" b="1" dirty="0"/>
              <a:t>Top map: </a:t>
            </a:r>
            <a:r>
              <a:rPr lang="en-US" sz="2400" dirty="0"/>
              <a:t>Conservation score based on a weighted sum of normalized carbon storage and biodiversity (darker green indicates higher conservation value)</a:t>
            </a:r>
          </a:p>
          <a:p>
            <a:r>
              <a:rPr lang="en-US" sz="2400" dirty="0"/>
              <a:t>Protecting the most valuable land would conflict with agriculture in areas mapped in the </a:t>
            </a:r>
            <a:r>
              <a:rPr lang="en-US" sz="2400" b="1" dirty="0"/>
              <a:t>bottom map</a:t>
            </a:r>
            <a:r>
              <a:rPr lang="en-US" sz="2400" dirty="0"/>
              <a:t>.</a:t>
            </a:r>
          </a:p>
        </p:txBody>
      </p:sp>
    </p:spTree>
    <p:extLst>
      <p:ext uri="{BB962C8B-B14F-4D97-AF65-F5344CB8AC3E}">
        <p14:creationId xmlns:p14="http://schemas.microsoft.com/office/powerpoint/2010/main" val="421328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695C38-5ECD-0B5B-3786-7C8DD5FCDAF8}"/>
              </a:ext>
            </a:extLst>
          </p:cNvPr>
          <p:cNvPicPr>
            <a:picLocks noChangeAspect="1"/>
          </p:cNvPicPr>
          <p:nvPr/>
        </p:nvPicPr>
        <p:blipFill rotWithShape="1">
          <a:blip r:embed="rId2"/>
          <a:srcRect l="13747" r="14463" b="21427"/>
          <a:stretch/>
        </p:blipFill>
        <p:spPr>
          <a:xfrm>
            <a:off x="6086132" y="0"/>
            <a:ext cx="5953468" cy="5045647"/>
          </a:xfrm>
          <a:prstGeom prst="rect">
            <a:avLst/>
          </a:prstGeom>
        </p:spPr>
      </p:pic>
      <p:sp>
        <p:nvSpPr>
          <p:cNvPr id="2" name="Title 1">
            <a:extLst>
              <a:ext uri="{FF2B5EF4-FFF2-40B4-BE49-F238E27FC236}">
                <a16:creationId xmlns:a16="http://schemas.microsoft.com/office/drawing/2014/main" id="{938510F0-60B8-4C04-B9A7-B98180B72F46}"/>
              </a:ext>
            </a:extLst>
          </p:cNvPr>
          <p:cNvSpPr>
            <a:spLocks noGrp="1"/>
          </p:cNvSpPr>
          <p:nvPr>
            <p:ph type="title"/>
          </p:nvPr>
        </p:nvSpPr>
        <p:spPr>
          <a:xfrm>
            <a:off x="152400" y="1"/>
            <a:ext cx="6313136" cy="1690688"/>
          </a:xfrm>
        </p:spPr>
        <p:txBody>
          <a:bodyPr>
            <a:normAutofit fontScale="90000"/>
          </a:bodyPr>
          <a:lstStyle/>
          <a:p>
            <a:r>
              <a:rPr lang="en-US" dirty="0"/>
              <a:t>Why do we need earth-economy modeling? </a:t>
            </a:r>
            <a:r>
              <a:rPr lang="en-US" b="1" dirty="0"/>
              <a:t>Planetary Boundaries</a:t>
            </a:r>
          </a:p>
        </p:txBody>
      </p:sp>
      <p:sp>
        <p:nvSpPr>
          <p:cNvPr id="3" name="Content Placeholder 2">
            <a:extLst>
              <a:ext uri="{FF2B5EF4-FFF2-40B4-BE49-F238E27FC236}">
                <a16:creationId xmlns:a16="http://schemas.microsoft.com/office/drawing/2014/main" id="{1091393E-A60A-413B-8435-F0BF9AE4BDDD}"/>
              </a:ext>
            </a:extLst>
          </p:cNvPr>
          <p:cNvSpPr>
            <a:spLocks noGrp="1"/>
          </p:cNvSpPr>
          <p:nvPr>
            <p:ph idx="1"/>
          </p:nvPr>
        </p:nvSpPr>
        <p:spPr>
          <a:xfrm>
            <a:off x="152400" y="1816443"/>
            <a:ext cx="5756694" cy="4360069"/>
          </a:xfrm>
        </p:spPr>
        <p:txBody>
          <a:bodyPr>
            <a:normAutofit/>
          </a:bodyPr>
          <a:lstStyle/>
          <a:p>
            <a:r>
              <a:rPr lang="en-US" dirty="0">
                <a:solidFill>
                  <a:srgbClr val="202122"/>
                </a:solidFill>
                <a:latin typeface="Arial" panose="020B0604020202020204" pitchFamily="34" charset="0"/>
              </a:rPr>
              <a:t>There are biophysical boundaries that should not be crossed.</a:t>
            </a:r>
          </a:p>
          <a:p>
            <a:pPr lvl="1"/>
            <a:r>
              <a:rPr lang="en-US" dirty="0">
                <a:solidFill>
                  <a:srgbClr val="202122"/>
                </a:solidFill>
                <a:latin typeface="Arial" panose="020B0604020202020204" pitchFamily="34" charset="0"/>
              </a:rPr>
              <a:t>Climate change</a:t>
            </a:r>
          </a:p>
          <a:p>
            <a:pPr lvl="1"/>
            <a:r>
              <a:rPr lang="en-US" dirty="0">
                <a:solidFill>
                  <a:srgbClr val="202122"/>
                </a:solidFill>
                <a:latin typeface="Arial" panose="020B0604020202020204" pitchFamily="34" charset="0"/>
              </a:rPr>
              <a:t>Biodiversity loss</a:t>
            </a:r>
          </a:p>
          <a:p>
            <a:pPr lvl="1"/>
            <a:r>
              <a:rPr lang="en-US" dirty="0">
                <a:solidFill>
                  <a:srgbClr val="202122"/>
                </a:solidFill>
                <a:latin typeface="Arial" panose="020B0604020202020204" pitchFamily="34" charset="0"/>
              </a:rPr>
              <a:t>Air pollution</a:t>
            </a:r>
          </a:p>
          <a:p>
            <a:pPr lvl="1"/>
            <a:endParaRPr lang="en-US" dirty="0">
              <a:solidFill>
                <a:srgbClr val="202122"/>
              </a:solidFill>
              <a:latin typeface="Arial" panose="020B0604020202020204" pitchFamily="34" charset="0"/>
            </a:endParaRPr>
          </a:p>
          <a:p>
            <a:r>
              <a:rPr lang="en-US" dirty="0">
                <a:solidFill>
                  <a:srgbClr val="202122"/>
                </a:solidFill>
                <a:latin typeface="Arial" panose="020B0604020202020204" pitchFamily="34" charset="0"/>
              </a:rPr>
              <a:t>These are massive externalities with system-wide impacts</a:t>
            </a:r>
          </a:p>
          <a:p>
            <a:pPr lvl="1"/>
            <a:r>
              <a:rPr lang="en-US" dirty="0">
                <a:solidFill>
                  <a:srgbClr val="202122"/>
                </a:solidFill>
                <a:latin typeface="Arial" panose="020B0604020202020204" pitchFamily="34" charset="0"/>
              </a:rPr>
              <a:t>Ignoring them is very suboptimal</a:t>
            </a:r>
            <a:endParaRPr lang="en-US" dirty="0"/>
          </a:p>
        </p:txBody>
      </p:sp>
      <p:pic>
        <p:nvPicPr>
          <p:cNvPr id="11" name="Picture 10">
            <a:extLst>
              <a:ext uri="{FF2B5EF4-FFF2-40B4-BE49-F238E27FC236}">
                <a16:creationId xmlns:a16="http://schemas.microsoft.com/office/drawing/2014/main" id="{1BB4A42D-8342-D97D-9247-14AE03584913}"/>
              </a:ext>
            </a:extLst>
          </p:cNvPr>
          <p:cNvPicPr>
            <a:picLocks noChangeAspect="1"/>
          </p:cNvPicPr>
          <p:nvPr/>
        </p:nvPicPr>
        <p:blipFill>
          <a:blip r:embed="rId3"/>
          <a:stretch>
            <a:fillRect/>
          </a:stretch>
        </p:blipFill>
        <p:spPr>
          <a:xfrm>
            <a:off x="6220614" y="4985261"/>
            <a:ext cx="4368100" cy="1872738"/>
          </a:xfrm>
          <a:prstGeom prst="rect">
            <a:avLst/>
          </a:prstGeom>
        </p:spPr>
      </p:pic>
    </p:spTree>
    <p:extLst>
      <p:ext uri="{BB962C8B-B14F-4D97-AF65-F5344CB8AC3E}">
        <p14:creationId xmlns:p14="http://schemas.microsoft.com/office/powerpoint/2010/main" val="209902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9DBAA-50ED-4255-A405-AF9A7C9D041A}"/>
              </a:ext>
            </a:extLst>
          </p:cNvPr>
          <p:cNvSpPr>
            <a:spLocks noGrp="1"/>
          </p:cNvSpPr>
          <p:nvPr>
            <p:ph type="title"/>
          </p:nvPr>
        </p:nvSpPr>
        <p:spPr>
          <a:xfrm>
            <a:off x="91311" y="207386"/>
            <a:ext cx="3932237" cy="1959310"/>
          </a:xfrm>
        </p:spPr>
        <p:txBody>
          <a:bodyPr>
            <a:noAutofit/>
          </a:bodyPr>
          <a:lstStyle/>
          <a:p>
            <a:r>
              <a:rPr lang="en-US" dirty="0"/>
              <a:t>Protecting</a:t>
            </a:r>
            <a:r>
              <a:rPr lang="en-US" sz="3600" dirty="0"/>
              <a:t> 30% of earth poses conflicts </a:t>
            </a:r>
            <a:r>
              <a:rPr lang="en-US" dirty="0"/>
              <a:t>with agriculture</a:t>
            </a:r>
          </a:p>
        </p:txBody>
      </p:sp>
      <p:sp>
        <p:nvSpPr>
          <p:cNvPr id="10" name="Text Placeholder 9">
            <a:extLst>
              <a:ext uri="{FF2B5EF4-FFF2-40B4-BE49-F238E27FC236}">
                <a16:creationId xmlns:a16="http://schemas.microsoft.com/office/drawing/2014/main" id="{F19E3DE3-336B-4E7F-8762-78C53E0F85C5}"/>
              </a:ext>
            </a:extLst>
          </p:cNvPr>
          <p:cNvSpPr>
            <a:spLocks noGrp="1"/>
          </p:cNvSpPr>
          <p:nvPr>
            <p:ph type="body" sz="half" idx="2"/>
          </p:nvPr>
        </p:nvSpPr>
        <p:spPr>
          <a:xfrm>
            <a:off x="0" y="2616078"/>
            <a:ext cx="3932237" cy="4034535"/>
          </a:xfrm>
        </p:spPr>
        <p:txBody>
          <a:bodyPr>
            <a:normAutofit fontScale="92500"/>
          </a:bodyPr>
          <a:lstStyle/>
          <a:p>
            <a:pPr marL="342900" marR="0" lvl="0" indent="-342900" algn="l" rtl="0">
              <a:spcBef>
                <a:spcPts val="0"/>
              </a:spcBef>
              <a:spcAft>
                <a:spcPts val="0"/>
              </a:spcAft>
              <a:buFont typeface="Arial" panose="020B0604020202020204" pitchFamily="34" charset="0"/>
              <a:buChar char="•"/>
            </a:pPr>
            <a:r>
              <a:rPr lang="en-US" sz="2400" b="1" dirty="0"/>
              <a:t>Top map: </a:t>
            </a:r>
            <a:r>
              <a:rPr lang="en-US" sz="2400" dirty="0">
                <a:effectLst/>
                <a:latin typeface="Calibri" panose="020F0502020204030204" pitchFamily="34" charset="0"/>
                <a:ea typeface="Calibri" panose="020F0502020204030204" pitchFamily="34" charset="0"/>
                <a:cs typeface="Times New Roman" panose="02020603050405020304" pitchFamily="18" charset="0"/>
              </a:rPr>
              <a:t>Current protected land (green) and one proposed map (magenta) to reach the 30 by 30 goal </a:t>
            </a:r>
          </a:p>
          <a:p>
            <a:pPr marL="342900" marR="0" lvl="0" indent="-342900" algn="l" rtl="0">
              <a:spcBef>
                <a:spcPts val="0"/>
              </a:spcBef>
              <a:spcAft>
                <a:spcPts val="0"/>
              </a:spcAft>
              <a:buFont typeface="Arial" panose="020B0604020202020204" pitchFamily="34" charset="0"/>
              <a:buChar char="•"/>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spcBef>
                <a:spcPts val="0"/>
              </a:spcBef>
              <a:spcAft>
                <a:spcPts val="0"/>
              </a:spcAft>
              <a:buFont typeface="Arial" panose="020B0604020202020204" pitchFamily="34" charset="0"/>
              <a:buChar char="•"/>
            </a:pPr>
            <a:r>
              <a:rPr lang="en-US" sz="2400" b="1" dirty="0"/>
              <a:t>Bottom map: </a:t>
            </a:r>
            <a:r>
              <a:rPr lang="en-US" sz="2400" dirty="0"/>
              <a:t>New protection conflicts with agricultural expansion (orange)</a:t>
            </a:r>
          </a:p>
          <a:p>
            <a:pPr marL="342900" marR="0" lvl="0" indent="-342900" algn="l" rtl="0">
              <a:spcBef>
                <a:spcPts val="0"/>
              </a:spcBef>
              <a:spcAft>
                <a:spcPts val="0"/>
              </a:spcAft>
              <a:buFont typeface="Arial" panose="020B0604020202020204" pitchFamily="34" charset="0"/>
              <a:buChar char="•"/>
            </a:pPr>
            <a:endParaRPr lang="en-US" sz="2400" dirty="0"/>
          </a:p>
          <a:p>
            <a:pPr marL="342900" marR="0" lvl="0" indent="-342900" algn="l" rtl="0">
              <a:spcBef>
                <a:spcPts val="0"/>
              </a:spcBef>
              <a:spcAft>
                <a:spcPts val="0"/>
              </a:spcAft>
              <a:buFont typeface="Arial" panose="020B0604020202020204" pitchFamily="34" charset="0"/>
              <a:buChar char="•"/>
            </a:pPr>
            <a:r>
              <a:rPr lang="en-US" sz="2400" dirty="0"/>
              <a:t>Results in 1.93% reduction in GDP for low-income countries</a:t>
            </a:r>
          </a:p>
          <a:p>
            <a:pPr marL="342900" marR="0" lvl="0" indent="-342900" algn="l" rtl="0">
              <a:spcBef>
                <a:spcPts val="0"/>
              </a:spcBef>
              <a:spcAft>
                <a:spcPts val="0"/>
              </a:spcAft>
              <a:buFont typeface="Arial" panose="020B0604020202020204" pitchFamily="34" charset="0"/>
              <a:buChar char="•"/>
            </a:pPr>
            <a:endParaRPr lang="en-US" sz="2400" dirty="0"/>
          </a:p>
          <a:p>
            <a:pPr marL="342900" marR="0" lvl="0" indent="-342900" algn="l" rtl="0">
              <a:spcBef>
                <a:spcPts val="0"/>
              </a:spcBef>
              <a:spcAft>
                <a:spcPts val="0"/>
              </a:spcAft>
              <a:buFont typeface="Arial" panose="020B0604020202020204" pitchFamily="34" charset="0"/>
              <a:buChar char="•"/>
            </a:pPr>
            <a:endParaRPr lang="en-US" sz="2400" dirty="0"/>
          </a:p>
        </p:txBody>
      </p:sp>
      <p:pic>
        <p:nvPicPr>
          <p:cNvPr id="4" name="Picture 3">
            <a:extLst>
              <a:ext uri="{FF2B5EF4-FFF2-40B4-BE49-F238E27FC236}">
                <a16:creationId xmlns:a16="http://schemas.microsoft.com/office/drawing/2014/main" id="{2E48AD85-376E-458E-ECB2-5207CEBE7DA7}"/>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4029219" y="-62423"/>
            <a:ext cx="8162781" cy="3811587"/>
          </a:xfrm>
          <a:prstGeom prst="rect">
            <a:avLst/>
          </a:prstGeom>
          <a:noFill/>
          <a:ln>
            <a:noFill/>
          </a:ln>
        </p:spPr>
      </p:pic>
      <p:pic>
        <p:nvPicPr>
          <p:cNvPr id="12" name="Picture 11">
            <a:extLst>
              <a:ext uri="{FF2B5EF4-FFF2-40B4-BE49-F238E27FC236}">
                <a16:creationId xmlns:a16="http://schemas.microsoft.com/office/drawing/2014/main" id="{F5C1DAF3-6746-4115-A84D-9E587F46D421}"/>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95980" y="3317880"/>
            <a:ext cx="8096020" cy="3531547"/>
          </a:xfrm>
          <a:prstGeom prst="rect">
            <a:avLst/>
          </a:prstGeom>
          <a:noFill/>
          <a:ln>
            <a:noFill/>
          </a:ln>
        </p:spPr>
      </p:pic>
    </p:spTree>
    <p:extLst>
      <p:ext uri="{BB962C8B-B14F-4D97-AF65-F5344CB8AC3E}">
        <p14:creationId xmlns:p14="http://schemas.microsoft.com/office/powerpoint/2010/main" val="11240450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85"/>
          <p:cNvSpPr txBox="1">
            <a:spLocks noGrp="1"/>
          </p:cNvSpPr>
          <p:nvPr>
            <p:ph type="title"/>
          </p:nvPr>
        </p:nvSpPr>
        <p:spPr>
          <a:xfrm>
            <a:off x="165339" y="0"/>
            <a:ext cx="11861322" cy="10437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alibri"/>
              <a:buNone/>
            </a:pPr>
            <a:r>
              <a:rPr lang="en-US" dirty="0"/>
              <a:t>New protected land to meet 30 by 30</a:t>
            </a:r>
            <a:endParaRPr dirty="0"/>
          </a:p>
        </p:txBody>
      </p:sp>
      <p:sp>
        <p:nvSpPr>
          <p:cNvPr id="974" name="Google Shape;974;p85"/>
          <p:cNvSpPr txBox="1">
            <a:spLocks noGrp="1"/>
          </p:cNvSpPr>
          <p:nvPr>
            <p:ph type="body" idx="1"/>
          </p:nvPr>
        </p:nvSpPr>
        <p:spPr>
          <a:xfrm>
            <a:off x="0" y="1043796"/>
            <a:ext cx="2838451" cy="5299252"/>
          </a:xfrm>
          <a:prstGeom prst="rect">
            <a:avLst/>
          </a:prstGeom>
          <a:noFill/>
          <a:ln>
            <a:noFill/>
          </a:ln>
        </p:spPr>
        <p:txBody>
          <a:bodyPr spcFirstLastPara="1" wrap="square" lIns="91425" tIns="45700" rIns="91425" bIns="45700" anchor="t" anchorCtr="0">
            <a:normAutofit/>
          </a:bodyPr>
          <a:lstStyle/>
          <a:p>
            <a:pPr>
              <a:spcBef>
                <a:spcPts val="0"/>
              </a:spcBef>
              <a:buClr>
                <a:srgbClr val="385623"/>
              </a:buClr>
              <a:buSzPts val="2400"/>
            </a:pPr>
            <a:r>
              <a:rPr lang="en-US" dirty="0"/>
              <a:t>Identified the best areas for protection based on conservation score.</a:t>
            </a:r>
          </a:p>
          <a:p>
            <a:pPr>
              <a:spcBef>
                <a:spcPts val="0"/>
              </a:spcBef>
              <a:buClr>
                <a:srgbClr val="385623"/>
              </a:buClr>
              <a:buSzPts val="2400"/>
            </a:pPr>
            <a:endParaRPr lang="en-US" dirty="0"/>
          </a:p>
          <a:p>
            <a:pPr>
              <a:spcBef>
                <a:spcPts val="0"/>
              </a:spcBef>
              <a:buClr>
                <a:srgbClr val="385623"/>
              </a:buClr>
              <a:buSzPts val="2400"/>
            </a:pPr>
            <a:r>
              <a:rPr lang="en-US" dirty="0"/>
              <a:t>New areas (purple) bring the global total to 30%.</a:t>
            </a:r>
            <a:endParaRPr dirty="0"/>
          </a:p>
        </p:txBody>
      </p:sp>
      <p:sp>
        <p:nvSpPr>
          <p:cNvPr id="976" name="Google Shape;976;p85"/>
          <p:cNvSpPr/>
          <p:nvPr/>
        </p:nvSpPr>
        <p:spPr>
          <a:xfrm>
            <a:off x="2683823" y="5627334"/>
            <a:ext cx="9342837"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effectLst/>
                <a:latin typeface="Calibri" panose="020F0502020204030204" pitchFamily="34" charset="0"/>
                <a:ea typeface="Calibri" panose="020F0502020204030204" pitchFamily="34" charset="0"/>
                <a:cs typeface="Times New Roman" panose="02020603050405020304" pitchFamily="18" charset="0"/>
              </a:rPr>
              <a:t>Current protected land (green) and proposed new protected land (magenta) to reach the 30 by 30 goal while maximizing biodiversity and carbon storage</a:t>
            </a:r>
            <a:endParaRPr/>
          </a:p>
        </p:txBody>
      </p:sp>
      <p:sp>
        <p:nvSpPr>
          <p:cNvPr id="977" name="Google Shape;977;p85"/>
          <p:cNvSpPr>
            <a:spLocks noGrp="1"/>
          </p:cNvSpPr>
          <p:nvPr>
            <p:ph type="sldNum" idx="12"/>
          </p:nvPr>
        </p:nvSpPr>
        <p:spPr>
          <a:xfrm>
            <a:off x="11611155" y="6484248"/>
            <a:ext cx="569340" cy="365126"/>
          </a:xfrm>
          <a:prstGeom prst="ellipse">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61</a:t>
            </a:fld>
            <a:endParaRPr/>
          </a:p>
        </p:txBody>
      </p:sp>
      <p:pic>
        <p:nvPicPr>
          <p:cNvPr id="7" name="Picture 6">
            <a:extLst>
              <a:ext uri="{FF2B5EF4-FFF2-40B4-BE49-F238E27FC236}">
                <a16:creationId xmlns:a16="http://schemas.microsoft.com/office/drawing/2014/main" id="{C1816F69-150C-482A-8DE5-7F883F80F659}"/>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2683823" y="1230666"/>
            <a:ext cx="9342837" cy="4362611"/>
          </a:xfrm>
          <a:prstGeom prst="rect">
            <a:avLst/>
          </a:prstGeom>
          <a:noFill/>
          <a:ln>
            <a:noFill/>
          </a:ln>
        </p:spPr>
      </p:pic>
    </p:spTree>
    <p:extLst>
      <p:ext uri="{BB962C8B-B14F-4D97-AF65-F5344CB8AC3E}">
        <p14:creationId xmlns:p14="http://schemas.microsoft.com/office/powerpoint/2010/main" val="38277065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85"/>
          <p:cNvSpPr txBox="1">
            <a:spLocks noGrp="1"/>
          </p:cNvSpPr>
          <p:nvPr>
            <p:ph type="title"/>
          </p:nvPr>
        </p:nvSpPr>
        <p:spPr>
          <a:xfrm>
            <a:off x="165339" y="0"/>
            <a:ext cx="11861322" cy="10437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alibri"/>
              <a:buNone/>
            </a:pPr>
            <a:r>
              <a:rPr lang="en-US" dirty="0"/>
              <a:t>Poses conflicts with agriculture</a:t>
            </a:r>
            <a:endParaRPr dirty="0"/>
          </a:p>
        </p:txBody>
      </p:sp>
      <p:sp>
        <p:nvSpPr>
          <p:cNvPr id="974" name="Google Shape;974;p85"/>
          <p:cNvSpPr txBox="1">
            <a:spLocks noGrp="1"/>
          </p:cNvSpPr>
          <p:nvPr>
            <p:ph type="body" idx="1"/>
          </p:nvPr>
        </p:nvSpPr>
        <p:spPr>
          <a:xfrm>
            <a:off x="165338" y="1043796"/>
            <a:ext cx="3052875" cy="5299252"/>
          </a:xfrm>
          <a:prstGeom prst="rect">
            <a:avLst/>
          </a:prstGeom>
          <a:noFill/>
          <a:ln>
            <a:noFill/>
          </a:ln>
        </p:spPr>
        <p:txBody>
          <a:bodyPr spcFirstLastPara="1" wrap="square" lIns="91425" tIns="45700" rIns="91425" bIns="45700" anchor="t" anchorCtr="0">
            <a:normAutofit lnSpcReduction="10000"/>
          </a:bodyPr>
          <a:lstStyle/>
          <a:p>
            <a:pPr>
              <a:spcBef>
                <a:spcPts val="0"/>
              </a:spcBef>
              <a:buClr>
                <a:srgbClr val="385623"/>
              </a:buClr>
              <a:buSzPts val="2400"/>
            </a:pPr>
            <a:r>
              <a:rPr lang="en-US" dirty="0">
                <a:latin typeface="Calibri" panose="020F0502020204030204" pitchFamily="34" charset="0"/>
                <a:ea typeface="Calibri" panose="020F0502020204030204" pitchFamily="34" charset="0"/>
                <a:cs typeface="Times New Roman" panose="02020603050405020304" pitchFamily="18" charset="0"/>
              </a:rPr>
              <a:t>Protection of land prevents agricultural expansion (orange areas).</a:t>
            </a:r>
          </a:p>
          <a:p>
            <a:pPr>
              <a:spcBef>
                <a:spcPts val="0"/>
              </a:spcBef>
              <a:buClr>
                <a:srgbClr val="385623"/>
              </a:buClr>
              <a:buSzPts val="2400"/>
            </a:pPr>
            <a:r>
              <a:rPr lang="en-US" dirty="0">
                <a:latin typeface="Calibri" panose="020F0502020204030204" pitchFamily="34" charset="0"/>
                <a:ea typeface="Calibri" panose="020F0502020204030204" pitchFamily="34" charset="0"/>
                <a:cs typeface="Times New Roman" panose="02020603050405020304" pitchFamily="18" charset="0"/>
              </a:rPr>
              <a:t>We model the impact of this on the economy through reduced land available for production.</a:t>
            </a:r>
          </a:p>
          <a:p>
            <a:pPr lvl="1">
              <a:spcBef>
                <a:spcPts val="0"/>
              </a:spcBef>
              <a:buClr>
                <a:srgbClr val="385623"/>
              </a:buClr>
              <a:buSzPts val="2400"/>
            </a:pPr>
            <a:r>
              <a:rPr lang="en-US" dirty="0">
                <a:latin typeface="Calibri" panose="020F0502020204030204" pitchFamily="34" charset="0"/>
                <a:ea typeface="Calibri" panose="020F0502020204030204" pitchFamily="34" charset="0"/>
                <a:cs typeface="Times New Roman" panose="02020603050405020304" pitchFamily="18" charset="0"/>
              </a:rPr>
              <a:t>Shifts the land-supply curve.</a:t>
            </a:r>
          </a:p>
          <a:p>
            <a:pPr marL="228600" lvl="0" indent="-228600" algn="l" rtl="0">
              <a:lnSpc>
                <a:spcPct val="90000"/>
              </a:lnSpc>
              <a:spcBef>
                <a:spcPts val="0"/>
              </a:spcBef>
              <a:spcAft>
                <a:spcPts val="0"/>
              </a:spcAft>
              <a:buClr>
                <a:srgbClr val="385623"/>
              </a:buClr>
              <a:buSzPts val="2400"/>
              <a:buChar char="▪"/>
            </a:pPr>
            <a:endParaRPr dirty="0"/>
          </a:p>
        </p:txBody>
      </p:sp>
      <p:pic>
        <p:nvPicPr>
          <p:cNvPr id="975" name="Google Shape;975;p85"/>
          <p:cNvPicPr preferRelativeResize="0"/>
          <p:nvPr/>
        </p:nvPicPr>
        <p:blipFill rotWithShape="1">
          <a:blip r:embed="rId3">
            <a:alphaModFix/>
          </a:blip>
          <a:srcRect/>
          <a:stretch/>
        </p:blipFill>
        <p:spPr>
          <a:xfrm>
            <a:off x="3455719" y="1043796"/>
            <a:ext cx="8570942" cy="4193221"/>
          </a:xfrm>
          <a:prstGeom prst="rect">
            <a:avLst/>
          </a:prstGeom>
          <a:noFill/>
          <a:ln>
            <a:noFill/>
          </a:ln>
        </p:spPr>
      </p:pic>
      <p:sp>
        <p:nvSpPr>
          <p:cNvPr id="976" name="Google Shape;976;p85"/>
          <p:cNvSpPr/>
          <p:nvPr/>
        </p:nvSpPr>
        <p:spPr>
          <a:xfrm>
            <a:off x="3455719" y="5352559"/>
            <a:ext cx="8570942"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Current protected land (green), newly protected land with no agricultural conflict (magenta), and newly protected land that displaces current or potential agricultural land (orange)</a:t>
            </a:r>
            <a:r>
              <a:rPr lang="en-US" sz="1800">
                <a:solidFill>
                  <a:schemeClr val="dk1"/>
                </a:solidFill>
                <a:latin typeface="Calibri"/>
                <a:ea typeface="Calibri"/>
                <a:cs typeface="Calibri"/>
                <a:sym typeface="Calibri"/>
              </a:rPr>
              <a:t> </a:t>
            </a:r>
            <a:endParaRPr/>
          </a:p>
        </p:txBody>
      </p:sp>
      <p:sp>
        <p:nvSpPr>
          <p:cNvPr id="977" name="Google Shape;977;p85"/>
          <p:cNvSpPr>
            <a:spLocks noGrp="1"/>
          </p:cNvSpPr>
          <p:nvPr>
            <p:ph type="sldNum" idx="12"/>
          </p:nvPr>
        </p:nvSpPr>
        <p:spPr>
          <a:xfrm>
            <a:off x="11611155" y="6484248"/>
            <a:ext cx="569340" cy="365126"/>
          </a:xfrm>
          <a:prstGeom prst="ellipse">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62</a:t>
            </a:fld>
            <a:endParaRPr/>
          </a:p>
        </p:txBody>
      </p:sp>
    </p:spTree>
    <p:extLst>
      <p:ext uri="{BB962C8B-B14F-4D97-AF65-F5344CB8AC3E}">
        <p14:creationId xmlns:p14="http://schemas.microsoft.com/office/powerpoint/2010/main" val="38166190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AEA7-1DEE-48B3-A3F1-9D379692103F}"/>
              </a:ext>
            </a:extLst>
          </p:cNvPr>
          <p:cNvSpPr>
            <a:spLocks noGrp="1"/>
          </p:cNvSpPr>
          <p:nvPr>
            <p:ph type="title"/>
          </p:nvPr>
        </p:nvSpPr>
        <p:spPr/>
        <p:txBody>
          <a:bodyPr/>
          <a:lstStyle/>
          <a:p>
            <a:r>
              <a:rPr lang="en-US" dirty="0"/>
              <a:t>Results of implementing 30 by 30</a:t>
            </a:r>
          </a:p>
        </p:txBody>
      </p:sp>
      <p:sp>
        <p:nvSpPr>
          <p:cNvPr id="3" name="Content Placeholder 2">
            <a:extLst>
              <a:ext uri="{FF2B5EF4-FFF2-40B4-BE49-F238E27FC236}">
                <a16:creationId xmlns:a16="http://schemas.microsoft.com/office/drawing/2014/main" id="{0D63BE14-243C-4085-8143-019581B796F3}"/>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F5A7DA21-7E46-4C44-9A65-1282486BDD65}"/>
              </a:ext>
            </a:extLst>
          </p:cNvPr>
          <p:cNvSpPr>
            <a:spLocks noGrp="1"/>
          </p:cNvSpPr>
          <p:nvPr>
            <p:ph sz="half" idx="2"/>
          </p:nvPr>
        </p:nvSpPr>
        <p:spPr/>
        <p:txBody>
          <a:bodyPr/>
          <a:lstStyle/>
          <a:p>
            <a:endParaRPr lang="en-US" dirty="0"/>
          </a:p>
        </p:txBody>
      </p:sp>
      <p:pic>
        <p:nvPicPr>
          <p:cNvPr id="6" name="Picture 5">
            <a:extLst>
              <a:ext uri="{FF2B5EF4-FFF2-40B4-BE49-F238E27FC236}">
                <a16:creationId xmlns:a16="http://schemas.microsoft.com/office/drawing/2014/main" id="{066C193C-4A4A-4A20-8BB2-7B0434D2A540}"/>
              </a:ext>
            </a:extLst>
          </p:cNvPr>
          <p:cNvPicPr>
            <a:picLocks noChangeAspect="1"/>
          </p:cNvPicPr>
          <p:nvPr/>
        </p:nvPicPr>
        <p:blipFill>
          <a:blip r:embed="rId2"/>
          <a:stretch>
            <a:fillRect/>
          </a:stretch>
        </p:blipFill>
        <p:spPr>
          <a:xfrm>
            <a:off x="990600" y="1825625"/>
            <a:ext cx="9678751" cy="5020376"/>
          </a:xfrm>
          <a:prstGeom prst="rect">
            <a:avLst/>
          </a:prstGeom>
        </p:spPr>
      </p:pic>
    </p:spTree>
    <p:extLst>
      <p:ext uri="{BB962C8B-B14F-4D97-AF65-F5344CB8AC3E}">
        <p14:creationId xmlns:p14="http://schemas.microsoft.com/office/powerpoint/2010/main" val="22557068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7F9AF9-0D11-4FF1-9248-8AB37EC307E5}"/>
              </a:ext>
            </a:extLst>
          </p:cNvPr>
          <p:cNvSpPr>
            <a:spLocks noGrp="1"/>
          </p:cNvSpPr>
          <p:nvPr>
            <p:ph idx="1"/>
          </p:nvPr>
        </p:nvSpPr>
        <p:spPr>
          <a:xfrm>
            <a:off x="240633" y="1034716"/>
            <a:ext cx="3786204" cy="5142247"/>
          </a:xfrm>
        </p:spPr>
        <p:txBody>
          <a:bodyPr>
            <a:normAutofit/>
          </a:bodyPr>
          <a:lstStyle/>
          <a:p>
            <a:pPr marL="0" indent="0">
              <a:buNone/>
            </a:pPr>
            <a:r>
              <a:rPr lang="en-US" dirty="0"/>
              <a:t>Globally, the costs of achieving the 30x30 target are roughly offset by benefits from ecosystem service gains</a:t>
            </a:r>
          </a:p>
          <a:p>
            <a:pPr marL="0" indent="0">
              <a:buNone/>
            </a:pPr>
            <a:endParaRPr lang="en-US" dirty="0"/>
          </a:p>
          <a:p>
            <a:r>
              <a:rPr lang="en-US" dirty="0"/>
              <a:t>There exist important geographic differences </a:t>
            </a:r>
          </a:p>
        </p:txBody>
      </p:sp>
      <p:pic>
        <p:nvPicPr>
          <p:cNvPr id="5" name="Picture 4">
            <a:extLst>
              <a:ext uri="{FF2B5EF4-FFF2-40B4-BE49-F238E27FC236}">
                <a16:creationId xmlns:a16="http://schemas.microsoft.com/office/drawing/2014/main" id="{1B58A812-4343-483B-BA98-1EBF61F89160}"/>
              </a:ext>
            </a:extLst>
          </p:cNvPr>
          <p:cNvPicPr>
            <a:picLocks noChangeAspect="1"/>
          </p:cNvPicPr>
          <p:nvPr/>
        </p:nvPicPr>
        <p:blipFill>
          <a:blip r:embed="rId2"/>
          <a:stretch>
            <a:fillRect/>
          </a:stretch>
        </p:blipFill>
        <p:spPr>
          <a:xfrm>
            <a:off x="4026837" y="0"/>
            <a:ext cx="8165163" cy="6858000"/>
          </a:xfrm>
          <a:prstGeom prst="rect">
            <a:avLst/>
          </a:prstGeom>
        </p:spPr>
      </p:pic>
    </p:spTree>
    <p:extLst>
      <p:ext uri="{BB962C8B-B14F-4D97-AF65-F5344CB8AC3E}">
        <p14:creationId xmlns:p14="http://schemas.microsoft.com/office/powerpoint/2010/main" val="32587032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7"/>
          <p:cNvSpPr txBox="1">
            <a:spLocks noGrp="1"/>
          </p:cNvSpPr>
          <p:nvPr>
            <p:ph type="title"/>
          </p:nvPr>
        </p:nvSpPr>
        <p:spPr>
          <a:xfrm>
            <a:off x="476693" y="39702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Future research: Nesting country-level CGEs as meso-scales of the global GTAP model</a:t>
            </a:r>
            <a:endParaRPr dirty="0"/>
          </a:p>
        </p:txBody>
      </p:sp>
      <p:sp>
        <p:nvSpPr>
          <p:cNvPr id="243" name="Google Shape;243;p17"/>
          <p:cNvSpPr txBox="1">
            <a:spLocks noGrp="1"/>
          </p:cNvSpPr>
          <p:nvPr>
            <p:ph type="body" idx="1"/>
          </p:nvPr>
        </p:nvSpPr>
        <p:spPr>
          <a:xfrm>
            <a:off x="0" y="1881963"/>
            <a:ext cx="3391786" cy="4802053"/>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90000"/>
              </a:lnSpc>
              <a:spcBef>
                <a:spcPts val="0"/>
              </a:spcBef>
              <a:spcAft>
                <a:spcPts val="0"/>
              </a:spcAft>
              <a:buClr>
                <a:schemeClr val="dk1"/>
              </a:buClr>
              <a:buSzPct val="100000"/>
              <a:buChar char="•"/>
            </a:pPr>
            <a:r>
              <a:rPr lang="en-US" dirty="0"/>
              <a:t>Not a new idea</a:t>
            </a:r>
          </a:p>
          <a:p>
            <a:pPr lvl="1">
              <a:spcBef>
                <a:spcPts val="0"/>
              </a:spcBef>
              <a:buClr>
                <a:schemeClr val="dk1"/>
              </a:buClr>
              <a:buSzPct val="100000"/>
            </a:pPr>
            <a:r>
              <a:rPr lang="en-US" dirty="0"/>
              <a:t>Becomes particularly important when local LULC effects are important</a:t>
            </a:r>
            <a:br>
              <a:rPr lang="en-US" dirty="0"/>
            </a:br>
            <a:endParaRPr lang="en-US" dirty="0"/>
          </a:p>
          <a:p>
            <a:pPr>
              <a:spcBef>
                <a:spcPts val="0"/>
              </a:spcBef>
              <a:buClr>
                <a:schemeClr val="dk1"/>
              </a:buClr>
              <a:buSzPct val="100000"/>
            </a:pPr>
            <a:r>
              <a:rPr lang="en-US" dirty="0"/>
              <a:t>Approach:</a:t>
            </a:r>
          </a:p>
          <a:p>
            <a:pPr lvl="1">
              <a:spcBef>
                <a:spcPts val="0"/>
              </a:spcBef>
              <a:buClr>
                <a:schemeClr val="dk1"/>
              </a:buClr>
              <a:buSzPct val="100000"/>
            </a:pPr>
            <a:r>
              <a:rPr lang="en-US" dirty="0"/>
              <a:t>Run country-specific models using inputs from the global model</a:t>
            </a:r>
            <a:endParaRPr dirty="0"/>
          </a:p>
          <a:p>
            <a:pPr lvl="1">
              <a:spcBef>
                <a:spcPts val="1000"/>
              </a:spcBef>
              <a:buClr>
                <a:schemeClr val="dk1"/>
              </a:buClr>
              <a:buSzPct val="100000"/>
            </a:pPr>
            <a:r>
              <a:rPr lang="en-US" dirty="0"/>
              <a:t>Use improve nation-specific LULC and/or ecosystem service assessment</a:t>
            </a:r>
            <a:endParaRPr dirty="0"/>
          </a:p>
          <a:p>
            <a:pPr lvl="1">
              <a:spcBef>
                <a:spcPts val="1000"/>
              </a:spcBef>
              <a:buClr>
                <a:schemeClr val="dk1"/>
              </a:buClr>
              <a:buSzPct val="100000"/>
            </a:pPr>
            <a:r>
              <a:rPr lang="en-US" dirty="0"/>
              <a:t>Plug this back in to the global model to keep consistency</a:t>
            </a:r>
            <a:endParaRPr dirty="0"/>
          </a:p>
        </p:txBody>
      </p:sp>
      <p:pic>
        <p:nvPicPr>
          <p:cNvPr id="244" name="Google Shape;244;p17"/>
          <p:cNvPicPr preferRelativeResize="0"/>
          <p:nvPr/>
        </p:nvPicPr>
        <p:blipFill rotWithShape="1">
          <a:blip r:embed="rId3">
            <a:alphaModFix/>
          </a:blip>
          <a:srcRect/>
          <a:stretch/>
        </p:blipFill>
        <p:spPr>
          <a:xfrm>
            <a:off x="3253839" y="2589380"/>
            <a:ext cx="8938161" cy="4268620"/>
          </a:xfrm>
          <a:prstGeom prst="rect">
            <a:avLst/>
          </a:prstGeom>
          <a:noFill/>
          <a:ln>
            <a:noFill/>
          </a:ln>
        </p:spPr>
      </p:pic>
      <p:sp>
        <p:nvSpPr>
          <p:cNvPr id="2" name="Rectangle 1">
            <a:extLst>
              <a:ext uri="{FF2B5EF4-FFF2-40B4-BE49-F238E27FC236}">
                <a16:creationId xmlns:a16="http://schemas.microsoft.com/office/drawing/2014/main" id="{D182AB30-D7E9-AE89-B7CC-B561CE57D227}"/>
              </a:ext>
            </a:extLst>
          </p:cNvPr>
          <p:cNvSpPr/>
          <p:nvPr/>
        </p:nvSpPr>
        <p:spPr>
          <a:xfrm>
            <a:off x="3019647" y="4476306"/>
            <a:ext cx="9172353" cy="2381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038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3">
                                            <p:txEl>
                                              <p:pRg st="2" end="2"/>
                                            </p:txEl>
                                          </p:spTgt>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4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Specific next-step 1: Embed country-specific models in global framework</a:t>
            </a:r>
            <a:endParaRPr dirty="0"/>
          </a:p>
        </p:txBody>
      </p:sp>
      <p:sp>
        <p:nvSpPr>
          <p:cNvPr id="243" name="Google Shape;243;p17"/>
          <p:cNvSpPr txBox="1">
            <a:spLocks noGrp="1"/>
          </p:cNvSpPr>
          <p:nvPr>
            <p:ph type="body" idx="1"/>
          </p:nvPr>
        </p:nvSpPr>
        <p:spPr>
          <a:xfrm>
            <a:off x="0" y="2763364"/>
            <a:ext cx="2921330" cy="3920652"/>
          </a:xfrm>
          <a:prstGeom prst="rect">
            <a:avLst/>
          </a:prstGeom>
          <a:noFill/>
          <a:ln>
            <a:noFill/>
          </a:ln>
        </p:spPr>
        <p:txBody>
          <a:bodyPr spcFirstLastPara="1" wrap="square" lIns="91425" tIns="45700" rIns="91425" bIns="45700" anchor="t" anchorCtr="0">
            <a:normAutofit fontScale="85000" lnSpcReduction="10000"/>
          </a:bodyPr>
          <a:lstStyle/>
          <a:p>
            <a:pPr marL="228600" lvl="0" indent="-228600" algn="l" rtl="0">
              <a:lnSpc>
                <a:spcPct val="90000"/>
              </a:lnSpc>
              <a:spcBef>
                <a:spcPts val="0"/>
              </a:spcBef>
              <a:spcAft>
                <a:spcPts val="0"/>
              </a:spcAft>
              <a:buClr>
                <a:schemeClr val="dk1"/>
              </a:buClr>
              <a:buSzPct val="100000"/>
              <a:buChar char="•"/>
            </a:pPr>
            <a:r>
              <a:rPr lang="en-US"/>
              <a:t>Run country-specific central bank models based on inputs from the global model</a:t>
            </a:r>
            <a:endParaRPr/>
          </a:p>
          <a:p>
            <a:pPr marL="228600" lvl="0" indent="-228600" algn="l" rtl="0">
              <a:lnSpc>
                <a:spcPct val="90000"/>
              </a:lnSpc>
              <a:spcBef>
                <a:spcPts val="1000"/>
              </a:spcBef>
              <a:spcAft>
                <a:spcPts val="0"/>
              </a:spcAft>
              <a:buClr>
                <a:schemeClr val="dk1"/>
              </a:buClr>
              <a:buSzPct val="100000"/>
              <a:buChar char="•"/>
            </a:pPr>
            <a:r>
              <a:rPr lang="en-US"/>
              <a:t>Use improve nation-specific LULC and/or ecosystem service assessment</a:t>
            </a:r>
            <a:endParaRPr/>
          </a:p>
          <a:p>
            <a:pPr marL="228600" lvl="0" indent="-228600" algn="l" rtl="0">
              <a:lnSpc>
                <a:spcPct val="90000"/>
              </a:lnSpc>
              <a:spcBef>
                <a:spcPts val="1000"/>
              </a:spcBef>
              <a:spcAft>
                <a:spcPts val="0"/>
              </a:spcAft>
              <a:buClr>
                <a:schemeClr val="dk1"/>
              </a:buClr>
              <a:buSzPct val="100000"/>
              <a:buChar char="•"/>
            </a:pPr>
            <a:r>
              <a:rPr lang="en-US"/>
              <a:t>Plug this back in to the global model to keep consistency</a:t>
            </a:r>
            <a:endParaRPr/>
          </a:p>
        </p:txBody>
      </p:sp>
      <p:pic>
        <p:nvPicPr>
          <p:cNvPr id="244" name="Google Shape;244;p17"/>
          <p:cNvPicPr preferRelativeResize="0"/>
          <p:nvPr/>
        </p:nvPicPr>
        <p:blipFill rotWithShape="1">
          <a:blip r:embed="rId3">
            <a:alphaModFix/>
          </a:blip>
          <a:srcRect/>
          <a:stretch/>
        </p:blipFill>
        <p:spPr>
          <a:xfrm>
            <a:off x="3253839" y="2589380"/>
            <a:ext cx="8938161" cy="426862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dirty="0"/>
              <a:t>Next-step 2: Report more relevant indicators than standard economic variables (e.g. GDP)</a:t>
            </a:r>
            <a:br>
              <a:rPr lang="en-US" dirty="0"/>
            </a:br>
            <a:endParaRPr dirty="0"/>
          </a:p>
        </p:txBody>
      </p:sp>
      <p:sp>
        <p:nvSpPr>
          <p:cNvPr id="250" name="Google Shape;25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en-US" dirty="0"/>
              <a:t>E.g., GEP (Gross Ecosystem Product) or other Systems of National Accounts information</a:t>
            </a:r>
          </a:p>
          <a:p>
            <a:pPr marL="228600" lvl="0" indent="-50800" algn="l" rtl="0">
              <a:lnSpc>
                <a:spcPct val="90000"/>
              </a:lnSpc>
              <a:spcBef>
                <a:spcPts val="0"/>
              </a:spcBef>
              <a:spcAft>
                <a:spcPts val="0"/>
              </a:spcAft>
              <a:buClr>
                <a:schemeClr val="dk1"/>
              </a:buClr>
              <a:buSzPts val="2800"/>
              <a:buNone/>
            </a:pPr>
            <a:endParaRPr lang="en-US" dirty="0"/>
          </a:p>
          <a:p>
            <a:pPr marL="228600" lvl="0" indent="-50800" algn="l" rtl="0">
              <a:lnSpc>
                <a:spcPct val="90000"/>
              </a:lnSpc>
              <a:spcBef>
                <a:spcPts val="0"/>
              </a:spcBef>
              <a:spcAft>
                <a:spcPts val="0"/>
              </a:spcAft>
              <a:buClr>
                <a:schemeClr val="dk1"/>
              </a:buClr>
              <a:buSzPts val="2800"/>
              <a:buNone/>
            </a:pPr>
            <a:r>
              <a:rPr lang="en-US" dirty="0"/>
              <a:t>E.g., Landscape efficiency</a:t>
            </a:r>
            <a:endParaRPr dirty="0"/>
          </a:p>
        </p:txBody>
      </p:sp>
      <p:pic>
        <p:nvPicPr>
          <p:cNvPr id="251" name="Google Shape;251;p18"/>
          <p:cNvPicPr preferRelativeResize="0"/>
          <p:nvPr/>
        </p:nvPicPr>
        <p:blipFill rotWithShape="1">
          <a:blip r:embed="rId3">
            <a:alphaModFix/>
          </a:blip>
          <a:srcRect/>
          <a:stretch/>
        </p:blipFill>
        <p:spPr>
          <a:xfrm>
            <a:off x="5060867" y="3843084"/>
            <a:ext cx="8154390" cy="2468816"/>
          </a:xfrm>
          <a:prstGeom prst="rect">
            <a:avLst/>
          </a:prstGeom>
          <a:noFill/>
          <a:ln>
            <a:noFill/>
          </a:ln>
        </p:spPr>
      </p:pic>
      <p:pic>
        <p:nvPicPr>
          <p:cNvPr id="252" name="Google Shape;252;p18"/>
          <p:cNvPicPr preferRelativeResize="0"/>
          <p:nvPr/>
        </p:nvPicPr>
        <p:blipFill rotWithShape="1">
          <a:blip r:embed="rId4">
            <a:alphaModFix/>
          </a:blip>
          <a:srcRect/>
          <a:stretch/>
        </p:blipFill>
        <p:spPr>
          <a:xfrm>
            <a:off x="0" y="4205471"/>
            <a:ext cx="3728852" cy="2652529"/>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Next-step 3: Optimization of choices at multiple parts of the modeling loop</a:t>
            </a:r>
            <a:endParaRPr dirty="0"/>
          </a:p>
        </p:txBody>
      </p:sp>
      <p:sp>
        <p:nvSpPr>
          <p:cNvPr id="258" name="Google Shape;258;p19"/>
          <p:cNvSpPr txBox="1">
            <a:spLocks noGrp="1"/>
          </p:cNvSpPr>
          <p:nvPr>
            <p:ph type="body" idx="1"/>
          </p:nvPr>
        </p:nvSpPr>
        <p:spPr>
          <a:xfrm>
            <a:off x="838200" y="1825625"/>
            <a:ext cx="3525472"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Based on calculating the Tradeoff Frontier (e.g. Polasky et al 2008) but for specific landscapes and specific policies.</a:t>
            </a:r>
          </a:p>
        </p:txBody>
      </p:sp>
      <p:pic>
        <p:nvPicPr>
          <p:cNvPr id="259" name="Google Shape;259;p19"/>
          <p:cNvPicPr preferRelativeResize="0"/>
          <p:nvPr/>
        </p:nvPicPr>
        <p:blipFill rotWithShape="1">
          <a:blip r:embed="rId3">
            <a:alphaModFix/>
          </a:blip>
          <a:srcRect t="6367"/>
          <a:stretch/>
        </p:blipFill>
        <p:spPr>
          <a:xfrm>
            <a:off x="10117975" y="3638124"/>
            <a:ext cx="1716200" cy="1998925"/>
          </a:xfrm>
          <a:prstGeom prst="rect">
            <a:avLst/>
          </a:prstGeom>
          <a:noFill/>
          <a:ln>
            <a:noFill/>
          </a:ln>
        </p:spPr>
      </p:pic>
      <p:sp>
        <p:nvSpPr>
          <p:cNvPr id="260" name="Google Shape;260;p19"/>
          <p:cNvSpPr txBox="1"/>
          <p:nvPr/>
        </p:nvSpPr>
        <p:spPr>
          <a:xfrm>
            <a:off x="5079525" y="1629000"/>
            <a:ext cx="5336400" cy="1733778"/>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D5DDF"/>
              </a:buClr>
              <a:buSzPts val="1600"/>
              <a:buFont typeface="Roboto"/>
              <a:buNone/>
            </a:pPr>
            <a:r>
              <a:rPr lang="en-US" sz="1600" b="1">
                <a:solidFill>
                  <a:srgbClr val="0D5DDF"/>
                </a:solidFill>
                <a:latin typeface="Roboto"/>
                <a:ea typeface="Roboto"/>
                <a:cs typeface="Roboto"/>
                <a:sym typeface="Roboto"/>
              </a:rPr>
              <a:t>Identify policies </a:t>
            </a:r>
            <a:r>
              <a:rPr lang="en-US" sz="1600" b="1">
                <a:solidFill>
                  <a:schemeClr val="dk1"/>
                </a:solidFill>
                <a:latin typeface="Roboto"/>
                <a:ea typeface="Roboto"/>
                <a:cs typeface="Roboto"/>
                <a:sym typeface="Roboto"/>
              </a:rPr>
              <a:t>that move towards the frontier</a:t>
            </a:r>
            <a:endParaRPr sz="1600" b="1">
              <a:solidFill>
                <a:schemeClr val="dk1"/>
              </a:solidFill>
              <a:latin typeface="Roboto"/>
              <a:ea typeface="Roboto"/>
              <a:cs typeface="Roboto"/>
              <a:sym typeface="Roboto"/>
            </a:endParaRPr>
          </a:p>
          <a:p>
            <a:pPr marL="457200" marR="0" lvl="0" indent="-304800" algn="l" rtl="0">
              <a:spcBef>
                <a:spcPts val="400"/>
              </a:spcBef>
              <a:spcAft>
                <a:spcPts val="0"/>
              </a:spcAft>
              <a:buClr>
                <a:schemeClr val="dk1"/>
              </a:buClr>
              <a:buSzPts val="1200"/>
              <a:buFont typeface="Roboto"/>
              <a:buAutoNum type="alphaUcPeriod"/>
            </a:pPr>
            <a:r>
              <a:rPr lang="en-US" sz="1200">
                <a:solidFill>
                  <a:schemeClr val="dk1"/>
                </a:solidFill>
                <a:latin typeface="Roboto"/>
                <a:ea typeface="Roboto"/>
                <a:cs typeface="Roboto"/>
                <a:sym typeface="Roboto"/>
              </a:rPr>
              <a:t>Payments for ecosystem services</a:t>
            </a:r>
            <a:endParaRPr sz="1200">
              <a:solidFill>
                <a:schemeClr val="dk1"/>
              </a:solidFill>
              <a:latin typeface="Roboto"/>
              <a:ea typeface="Roboto"/>
              <a:cs typeface="Roboto"/>
              <a:sym typeface="Roboto"/>
            </a:endParaRPr>
          </a:p>
          <a:p>
            <a:pPr marL="457200" marR="0" lvl="0" indent="-304800" algn="l" rtl="0">
              <a:spcBef>
                <a:spcPts val="400"/>
              </a:spcBef>
              <a:spcAft>
                <a:spcPts val="0"/>
              </a:spcAft>
              <a:buClr>
                <a:schemeClr val="dk1"/>
              </a:buClr>
              <a:buSzPts val="1200"/>
              <a:buFont typeface="Roboto"/>
              <a:buAutoNum type="alphaUcPeriod"/>
            </a:pPr>
            <a:r>
              <a:rPr lang="en-US" sz="1200">
                <a:solidFill>
                  <a:schemeClr val="dk1"/>
                </a:solidFill>
                <a:latin typeface="Roboto"/>
                <a:ea typeface="Roboto"/>
                <a:cs typeface="Roboto"/>
                <a:sym typeface="Roboto"/>
              </a:rPr>
              <a:t>Investments in Ag. R&amp;D</a:t>
            </a:r>
            <a:endParaRPr sz="1800" b="1">
              <a:solidFill>
                <a:srgbClr val="0D5DDF"/>
              </a:solidFill>
              <a:latin typeface="Roboto"/>
              <a:ea typeface="Roboto"/>
              <a:cs typeface="Roboto"/>
              <a:sym typeface="Roboto"/>
            </a:endParaRPr>
          </a:p>
          <a:p>
            <a:pPr marL="0" marR="0" lvl="0" indent="0" algn="l" rtl="0">
              <a:spcBef>
                <a:spcPts val="400"/>
              </a:spcBef>
              <a:spcAft>
                <a:spcPts val="0"/>
              </a:spcAft>
              <a:buClr>
                <a:schemeClr val="dk1"/>
              </a:buClr>
              <a:buSzPts val="1100"/>
              <a:buFont typeface="Arial"/>
              <a:buNone/>
            </a:pPr>
            <a:r>
              <a:rPr lang="en-US" sz="1600" b="1">
                <a:solidFill>
                  <a:srgbClr val="0D5DDF"/>
                </a:solidFill>
                <a:latin typeface="Roboto"/>
                <a:ea typeface="Roboto"/>
                <a:cs typeface="Roboto"/>
                <a:sym typeface="Roboto"/>
              </a:rPr>
              <a:t>Advance the frontier</a:t>
            </a:r>
            <a:r>
              <a:rPr lang="en-US" sz="1600" b="1">
                <a:solidFill>
                  <a:srgbClr val="FF0000"/>
                </a:solidFill>
                <a:latin typeface="Roboto"/>
                <a:ea typeface="Roboto"/>
                <a:cs typeface="Roboto"/>
                <a:sym typeface="Roboto"/>
              </a:rPr>
              <a:t> </a:t>
            </a:r>
            <a:r>
              <a:rPr lang="en-US" sz="1600" b="1">
                <a:solidFill>
                  <a:schemeClr val="dk1"/>
                </a:solidFill>
                <a:latin typeface="Roboto"/>
                <a:ea typeface="Roboto"/>
                <a:cs typeface="Roboto"/>
                <a:sym typeface="Roboto"/>
              </a:rPr>
              <a:t>to higher economic value by, e.g.,  increasing prices in carbon markets</a:t>
            </a:r>
            <a:endParaRPr sz="1600" b="1">
              <a:solidFill>
                <a:schemeClr val="dk1"/>
              </a:solidFill>
              <a:latin typeface="Roboto"/>
              <a:ea typeface="Roboto"/>
              <a:cs typeface="Roboto"/>
              <a:sym typeface="Roboto"/>
            </a:endParaRPr>
          </a:p>
          <a:p>
            <a:pPr marL="152400" marR="0" lvl="0" indent="0" algn="l" rtl="0">
              <a:spcBef>
                <a:spcPts val="400"/>
              </a:spcBef>
              <a:spcAft>
                <a:spcPts val="400"/>
              </a:spcAft>
              <a:buNone/>
            </a:pPr>
            <a:r>
              <a:rPr lang="en-US" sz="1200">
                <a:solidFill>
                  <a:schemeClr val="dk1"/>
                </a:solidFill>
                <a:latin typeface="Roboto"/>
                <a:ea typeface="Roboto"/>
                <a:cs typeface="Roboto"/>
                <a:sym typeface="Roboto"/>
              </a:rPr>
              <a:t>C.     Obtain more economic and environmental value </a:t>
            </a:r>
            <a:endParaRPr sz="1200">
              <a:solidFill>
                <a:schemeClr val="dk1"/>
              </a:solidFill>
              <a:latin typeface="Roboto"/>
              <a:ea typeface="Roboto"/>
              <a:cs typeface="Roboto"/>
              <a:sym typeface="Roboto"/>
            </a:endParaRPr>
          </a:p>
        </p:txBody>
      </p:sp>
      <p:pic>
        <p:nvPicPr>
          <p:cNvPr id="261" name="Google Shape;261;p19"/>
          <p:cNvPicPr preferRelativeResize="0"/>
          <p:nvPr/>
        </p:nvPicPr>
        <p:blipFill rotWithShape="1">
          <a:blip r:embed="rId4">
            <a:alphaModFix/>
          </a:blip>
          <a:srcRect/>
          <a:stretch/>
        </p:blipFill>
        <p:spPr>
          <a:xfrm>
            <a:off x="5447253" y="3508557"/>
            <a:ext cx="4264515" cy="2572218"/>
          </a:xfrm>
          <a:prstGeom prst="rect">
            <a:avLst/>
          </a:prstGeom>
          <a:noFill/>
          <a:ln>
            <a:noFill/>
          </a:ln>
        </p:spPr>
      </p:pic>
      <p:cxnSp>
        <p:nvCxnSpPr>
          <p:cNvPr id="262" name="Google Shape;262;p19"/>
          <p:cNvCxnSpPr/>
          <p:nvPr/>
        </p:nvCxnSpPr>
        <p:spPr>
          <a:xfrm>
            <a:off x="5447253" y="3337370"/>
            <a:ext cx="0" cy="2734500"/>
          </a:xfrm>
          <a:prstGeom prst="straightConnector1">
            <a:avLst/>
          </a:prstGeom>
          <a:noFill/>
          <a:ln w="9525" cap="flat" cmpd="sng">
            <a:solidFill>
              <a:schemeClr val="dk2"/>
            </a:solidFill>
            <a:prstDash val="solid"/>
            <a:round/>
            <a:headEnd type="none" w="sm" len="sm"/>
            <a:tailEnd type="none" w="sm" len="sm"/>
          </a:ln>
        </p:spPr>
      </p:cxnSp>
      <p:cxnSp>
        <p:nvCxnSpPr>
          <p:cNvPr id="263" name="Google Shape;263;p19"/>
          <p:cNvCxnSpPr/>
          <p:nvPr/>
        </p:nvCxnSpPr>
        <p:spPr>
          <a:xfrm rot="10800000">
            <a:off x="5441984" y="6080777"/>
            <a:ext cx="4205700" cy="0"/>
          </a:xfrm>
          <a:prstGeom prst="straightConnector1">
            <a:avLst/>
          </a:prstGeom>
          <a:noFill/>
          <a:ln w="9525" cap="flat" cmpd="sng">
            <a:solidFill>
              <a:schemeClr val="dk2"/>
            </a:solidFill>
            <a:prstDash val="solid"/>
            <a:round/>
            <a:headEnd type="none" w="sm" len="sm"/>
            <a:tailEnd type="none" w="sm" len="sm"/>
          </a:ln>
        </p:spPr>
      </p:cxnSp>
      <p:sp>
        <p:nvSpPr>
          <p:cNvPr id="264" name="Google Shape;264;p19"/>
          <p:cNvSpPr txBox="1"/>
          <p:nvPr/>
        </p:nvSpPr>
        <p:spPr>
          <a:xfrm rot="-5400000">
            <a:off x="3957185" y="4427291"/>
            <a:ext cx="2617330" cy="461635"/>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Environmental value</a:t>
            </a:r>
            <a:endParaRPr sz="1800" b="1">
              <a:solidFill>
                <a:schemeClr val="dk1"/>
              </a:solidFill>
              <a:latin typeface="Calibri"/>
              <a:ea typeface="Calibri"/>
              <a:cs typeface="Calibri"/>
              <a:sym typeface="Calibri"/>
            </a:endParaRPr>
          </a:p>
        </p:txBody>
      </p:sp>
      <p:sp>
        <p:nvSpPr>
          <p:cNvPr id="265" name="Google Shape;265;p19"/>
          <p:cNvSpPr/>
          <p:nvPr/>
        </p:nvSpPr>
        <p:spPr>
          <a:xfrm>
            <a:off x="7106711" y="5291051"/>
            <a:ext cx="264534" cy="381522"/>
          </a:xfrm>
          <a:custGeom>
            <a:avLst/>
            <a:gdLst/>
            <a:ahLst/>
            <a:cxnLst/>
            <a:rect l="l" t="t" r="r" b="b"/>
            <a:pathLst>
              <a:path w="9730" h="13730" extrusionOk="0">
                <a:moveTo>
                  <a:pt x="1258" y="13730"/>
                </a:moveTo>
                <a:cubicBezTo>
                  <a:pt x="1258" y="11471"/>
                  <a:pt x="-781" y="8948"/>
                  <a:pt x="381" y="7011"/>
                </a:cubicBezTo>
                <a:cubicBezTo>
                  <a:pt x="2386" y="3671"/>
                  <a:pt x="6976" y="2754"/>
                  <a:pt x="9730" y="0"/>
                </a:cubicBezTo>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9"/>
          <p:cNvSpPr/>
          <p:nvPr/>
        </p:nvSpPr>
        <p:spPr>
          <a:xfrm>
            <a:off x="7154816" y="5495808"/>
            <a:ext cx="849399" cy="176745"/>
          </a:xfrm>
          <a:custGeom>
            <a:avLst/>
            <a:gdLst/>
            <a:ahLst/>
            <a:cxnLst/>
            <a:rect l="l" t="t" r="r" b="b"/>
            <a:pathLst>
              <a:path w="33012" h="4370" extrusionOk="0">
                <a:moveTo>
                  <a:pt x="0" y="4370"/>
                </a:moveTo>
                <a:cubicBezTo>
                  <a:pt x="10472" y="879"/>
                  <a:pt x="22538" y="-1746"/>
                  <a:pt x="33012" y="1741"/>
                </a:cubicBezTo>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9"/>
          <p:cNvSpPr txBox="1"/>
          <p:nvPr/>
        </p:nvSpPr>
        <p:spPr>
          <a:xfrm>
            <a:off x="8368856" y="5750196"/>
            <a:ext cx="264600" cy="3693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C</a:t>
            </a:r>
            <a:endParaRPr sz="1200" b="1">
              <a:solidFill>
                <a:schemeClr val="dk1"/>
              </a:solidFill>
              <a:latin typeface="Calibri"/>
              <a:ea typeface="Calibri"/>
              <a:cs typeface="Calibri"/>
              <a:sym typeface="Calibri"/>
            </a:endParaRPr>
          </a:p>
        </p:txBody>
      </p:sp>
      <p:sp>
        <p:nvSpPr>
          <p:cNvPr id="268" name="Google Shape;268;p19"/>
          <p:cNvSpPr txBox="1"/>
          <p:nvPr/>
        </p:nvSpPr>
        <p:spPr>
          <a:xfrm>
            <a:off x="7498135" y="5448048"/>
            <a:ext cx="264600" cy="3693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B</a:t>
            </a:r>
            <a:endParaRPr sz="1200" b="1">
              <a:solidFill>
                <a:schemeClr val="dk1"/>
              </a:solidFill>
              <a:latin typeface="Calibri"/>
              <a:ea typeface="Calibri"/>
              <a:cs typeface="Calibri"/>
              <a:sym typeface="Calibri"/>
            </a:endParaRPr>
          </a:p>
        </p:txBody>
      </p:sp>
      <p:cxnSp>
        <p:nvCxnSpPr>
          <p:cNvPr id="269" name="Google Shape;269;p19"/>
          <p:cNvCxnSpPr/>
          <p:nvPr/>
        </p:nvCxnSpPr>
        <p:spPr>
          <a:xfrm rot="10800000" flipH="1">
            <a:off x="8206628" y="5780292"/>
            <a:ext cx="475200" cy="69000"/>
          </a:xfrm>
          <a:prstGeom prst="straightConnector1">
            <a:avLst/>
          </a:prstGeom>
          <a:noFill/>
          <a:ln w="9525" cap="flat" cmpd="sng">
            <a:solidFill>
              <a:schemeClr val="dk2"/>
            </a:solidFill>
            <a:prstDash val="solid"/>
            <a:round/>
            <a:headEnd type="none" w="sm" len="sm"/>
            <a:tailEnd type="triangle" w="med" len="med"/>
          </a:ln>
        </p:spPr>
      </p:cxnSp>
      <p:sp>
        <p:nvSpPr>
          <p:cNvPr id="270" name="Google Shape;270;p19"/>
          <p:cNvSpPr txBox="1"/>
          <p:nvPr/>
        </p:nvSpPr>
        <p:spPr>
          <a:xfrm>
            <a:off x="7022105" y="5151429"/>
            <a:ext cx="264600" cy="3693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A</a:t>
            </a:r>
            <a:endParaRPr sz="1200" b="1">
              <a:solidFill>
                <a:schemeClr val="dk1"/>
              </a:solidFill>
              <a:latin typeface="Calibri"/>
              <a:ea typeface="Calibri"/>
              <a:cs typeface="Calibri"/>
              <a:sym typeface="Calibri"/>
            </a:endParaRPr>
          </a:p>
        </p:txBody>
      </p:sp>
      <p:sp>
        <p:nvSpPr>
          <p:cNvPr id="271" name="Google Shape;271;p19"/>
          <p:cNvSpPr txBox="1"/>
          <p:nvPr/>
        </p:nvSpPr>
        <p:spPr>
          <a:xfrm>
            <a:off x="5989824" y="5750185"/>
            <a:ext cx="2329200" cy="3849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600"/>
              </a:spcAft>
              <a:buClr>
                <a:schemeClr val="dk1"/>
              </a:buClr>
              <a:buSzPts val="1300"/>
              <a:buFont typeface="Roboto"/>
              <a:buNone/>
            </a:pPr>
            <a:r>
              <a:rPr lang="en-US" sz="1300">
                <a:solidFill>
                  <a:schemeClr val="dk1"/>
                </a:solidFill>
                <a:latin typeface="Roboto"/>
                <a:ea typeface="Roboto"/>
                <a:cs typeface="Roboto"/>
                <a:sym typeface="Roboto"/>
              </a:rPr>
              <a:t>Present landscape</a:t>
            </a:r>
            <a:endParaRPr sz="1300">
              <a:solidFill>
                <a:schemeClr val="dk1"/>
              </a:solidFill>
              <a:latin typeface="Roboto"/>
              <a:ea typeface="Roboto"/>
              <a:cs typeface="Roboto"/>
              <a:sym typeface="Roboto"/>
            </a:endParaRPr>
          </a:p>
        </p:txBody>
      </p:sp>
      <p:sp>
        <p:nvSpPr>
          <p:cNvPr id="272" name="Google Shape;272;p19"/>
          <p:cNvSpPr txBox="1"/>
          <p:nvPr/>
        </p:nvSpPr>
        <p:spPr>
          <a:xfrm rot="1234175">
            <a:off x="6558091" y="4753842"/>
            <a:ext cx="1839377" cy="353913"/>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100"/>
              <a:buFont typeface="Roboto"/>
              <a:buNone/>
            </a:pPr>
            <a:r>
              <a:rPr lang="en-US" sz="1100">
                <a:solidFill>
                  <a:schemeClr val="dk1"/>
                </a:solidFill>
                <a:latin typeface="Roboto"/>
                <a:ea typeface="Roboto"/>
                <a:cs typeface="Roboto"/>
                <a:sym typeface="Roboto"/>
              </a:rPr>
              <a:t>Pareto Frontiers</a:t>
            </a:r>
            <a:endParaRPr sz="1100">
              <a:solidFill>
                <a:schemeClr val="dk1"/>
              </a:solidFill>
              <a:latin typeface="Roboto"/>
              <a:ea typeface="Roboto"/>
              <a:cs typeface="Roboto"/>
              <a:sym typeface="Roboto"/>
            </a:endParaRPr>
          </a:p>
        </p:txBody>
      </p:sp>
      <p:sp>
        <p:nvSpPr>
          <p:cNvPr id="273" name="Google Shape;273;p19"/>
          <p:cNvSpPr txBox="1"/>
          <p:nvPr/>
        </p:nvSpPr>
        <p:spPr>
          <a:xfrm>
            <a:off x="8407012" y="3673933"/>
            <a:ext cx="1515900" cy="584745"/>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300"/>
              <a:buFont typeface="Roboto"/>
              <a:buNone/>
            </a:pPr>
            <a:r>
              <a:rPr lang="en-US" sz="1300">
                <a:solidFill>
                  <a:schemeClr val="dk1"/>
                </a:solidFill>
                <a:latin typeface="Roboto"/>
                <a:ea typeface="Roboto"/>
                <a:cs typeface="Roboto"/>
                <a:sym typeface="Roboto"/>
              </a:rPr>
              <a:t>Alternative</a:t>
            </a:r>
            <a:endParaRPr sz="1300">
              <a:solidFill>
                <a:schemeClr val="dk1"/>
              </a:solidFill>
              <a:latin typeface="Roboto"/>
              <a:ea typeface="Roboto"/>
              <a:cs typeface="Roboto"/>
              <a:sym typeface="Roboto"/>
            </a:endParaRPr>
          </a:p>
          <a:p>
            <a:pPr marL="0" marR="0" lvl="0" indent="0" algn="l" rtl="0">
              <a:spcBef>
                <a:spcPts val="0"/>
              </a:spcBef>
              <a:spcAft>
                <a:spcPts val="0"/>
              </a:spcAft>
              <a:buClr>
                <a:schemeClr val="dk1"/>
              </a:buClr>
              <a:buSzPts val="1300"/>
              <a:buFont typeface="Roboto"/>
              <a:buNone/>
            </a:pPr>
            <a:r>
              <a:rPr lang="en-US" sz="1300">
                <a:solidFill>
                  <a:schemeClr val="dk1"/>
                </a:solidFill>
                <a:latin typeface="Roboto"/>
                <a:ea typeface="Roboto"/>
                <a:cs typeface="Roboto"/>
                <a:sym typeface="Roboto"/>
              </a:rPr>
              <a:t>Landscapes</a:t>
            </a:r>
            <a:endParaRPr sz="1300">
              <a:solidFill>
                <a:schemeClr val="dk1"/>
              </a:solidFill>
              <a:latin typeface="Roboto"/>
              <a:ea typeface="Roboto"/>
              <a:cs typeface="Roboto"/>
              <a:sym typeface="Roboto"/>
            </a:endParaRPr>
          </a:p>
        </p:txBody>
      </p:sp>
      <p:sp>
        <p:nvSpPr>
          <p:cNvPr id="274" name="Google Shape;274;p19"/>
          <p:cNvSpPr txBox="1"/>
          <p:nvPr/>
        </p:nvSpPr>
        <p:spPr>
          <a:xfrm>
            <a:off x="6897963" y="6089682"/>
            <a:ext cx="2617330" cy="461635"/>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Economic value</a:t>
            </a:r>
            <a:endParaRPr sz="1800" b="1">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99;p38">
            <a:extLst>
              <a:ext uri="{FF2B5EF4-FFF2-40B4-BE49-F238E27FC236}">
                <a16:creationId xmlns:a16="http://schemas.microsoft.com/office/drawing/2014/main" id="{B3EABA12-33F4-B745-F324-5D207E54AD3A}"/>
              </a:ext>
            </a:extLst>
          </p:cNvPr>
          <p:cNvPicPr preferRelativeResize="0"/>
          <p:nvPr/>
        </p:nvPicPr>
        <p:blipFill>
          <a:blip r:embed="rId3">
            <a:alphaModFix/>
          </a:blip>
          <a:stretch>
            <a:fillRect/>
          </a:stretch>
        </p:blipFill>
        <p:spPr>
          <a:xfrm>
            <a:off x="848828" y="1910977"/>
            <a:ext cx="4591050" cy="3850552"/>
          </a:xfrm>
          <a:prstGeom prst="rect">
            <a:avLst/>
          </a:prstGeom>
          <a:noFill/>
          <a:ln>
            <a:noFill/>
          </a:ln>
        </p:spPr>
      </p:pic>
      <p:sp>
        <p:nvSpPr>
          <p:cNvPr id="3" name="Content Placeholder 2">
            <a:extLst>
              <a:ext uri="{FF2B5EF4-FFF2-40B4-BE49-F238E27FC236}">
                <a16:creationId xmlns:a16="http://schemas.microsoft.com/office/drawing/2014/main" id="{E36835D1-9099-EA00-FE54-6E4147A52DB2}"/>
              </a:ext>
            </a:extLst>
          </p:cNvPr>
          <p:cNvSpPr>
            <a:spLocks noGrp="1"/>
          </p:cNvSpPr>
          <p:nvPr>
            <p:ph idx="1"/>
          </p:nvPr>
        </p:nvSpPr>
        <p:spPr>
          <a:xfrm>
            <a:off x="0" y="525884"/>
            <a:ext cx="6451833" cy="1680605"/>
          </a:xfrm>
        </p:spPr>
        <p:txBody>
          <a:bodyPr>
            <a:normAutofit fontScale="70000" lnSpcReduction="20000"/>
          </a:bodyPr>
          <a:lstStyle/>
          <a:p>
            <a:r>
              <a:rPr lang="en-US" sz="3200" dirty="0"/>
              <a:t>So we know planetary boundaries exist and we should not surpass the “</a:t>
            </a:r>
            <a:r>
              <a:rPr lang="en-US" sz="3200" b="1" dirty="0"/>
              <a:t>ecological ceiling</a:t>
            </a:r>
            <a:r>
              <a:rPr lang="en-US" sz="3200" dirty="0"/>
              <a:t>”</a:t>
            </a:r>
          </a:p>
          <a:p>
            <a:r>
              <a:rPr lang="en-US" sz="3200" dirty="0"/>
              <a:t>But we also need to stay above the “</a:t>
            </a:r>
            <a:r>
              <a:rPr lang="en-US" sz="3200" b="1" dirty="0"/>
              <a:t>social floor</a:t>
            </a:r>
            <a:r>
              <a:rPr lang="en-US" sz="3200" dirty="0"/>
              <a:t>,” providing sufficient access to foundational goods and services</a:t>
            </a:r>
            <a:endParaRPr lang="en-US" dirty="0"/>
          </a:p>
        </p:txBody>
      </p:sp>
      <p:sp>
        <p:nvSpPr>
          <p:cNvPr id="2" name="Title 1">
            <a:extLst>
              <a:ext uri="{FF2B5EF4-FFF2-40B4-BE49-F238E27FC236}">
                <a16:creationId xmlns:a16="http://schemas.microsoft.com/office/drawing/2014/main" id="{2A9EA6FB-10A1-C70F-3256-53505220E7CE}"/>
              </a:ext>
            </a:extLst>
          </p:cNvPr>
          <p:cNvSpPr>
            <a:spLocks noGrp="1"/>
          </p:cNvSpPr>
          <p:nvPr>
            <p:ph type="title"/>
          </p:nvPr>
        </p:nvSpPr>
        <p:spPr>
          <a:xfrm>
            <a:off x="0" y="0"/>
            <a:ext cx="12192000" cy="525015"/>
          </a:xfrm>
          <a:solidFill>
            <a:schemeClr val="accent6">
              <a:lumMod val="20000"/>
              <a:lumOff val="80000"/>
            </a:schemeClr>
          </a:solidFill>
        </p:spPr>
        <p:txBody>
          <a:bodyPr>
            <a:noAutofit/>
          </a:bodyPr>
          <a:lstStyle/>
          <a:p>
            <a:r>
              <a:rPr lang="en-US" sz="2800" dirty="0"/>
              <a:t>Doughnuts and the “Safe and Just Corridor”</a:t>
            </a:r>
          </a:p>
        </p:txBody>
      </p:sp>
      <p:pic>
        <p:nvPicPr>
          <p:cNvPr id="6" name="Picture 5">
            <a:extLst>
              <a:ext uri="{FF2B5EF4-FFF2-40B4-BE49-F238E27FC236}">
                <a16:creationId xmlns:a16="http://schemas.microsoft.com/office/drawing/2014/main" id="{01FD4C63-2C8B-9D4B-3787-C0F641F63423}"/>
              </a:ext>
            </a:extLst>
          </p:cNvPr>
          <p:cNvPicPr>
            <a:picLocks noChangeAspect="1"/>
          </p:cNvPicPr>
          <p:nvPr/>
        </p:nvPicPr>
        <p:blipFill rotWithShape="1">
          <a:blip r:embed="rId4"/>
          <a:srcRect b="40547"/>
          <a:stretch/>
        </p:blipFill>
        <p:spPr>
          <a:xfrm>
            <a:off x="7272702" y="633717"/>
            <a:ext cx="4633547" cy="176265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8449AF6-6407-E161-06B1-1DD35E97050E}"/>
              </a:ext>
            </a:extLst>
          </p:cNvPr>
          <p:cNvPicPr>
            <a:picLocks noChangeAspect="1"/>
          </p:cNvPicPr>
          <p:nvPr/>
        </p:nvPicPr>
        <p:blipFill>
          <a:blip r:embed="rId5"/>
          <a:stretch>
            <a:fillRect/>
          </a:stretch>
        </p:blipFill>
        <p:spPr>
          <a:xfrm>
            <a:off x="6986953" y="2505075"/>
            <a:ext cx="5205047" cy="4352925"/>
          </a:xfrm>
          <a:prstGeom prst="rect">
            <a:avLst/>
          </a:prstGeom>
        </p:spPr>
      </p:pic>
      <p:sp>
        <p:nvSpPr>
          <p:cNvPr id="5" name="Rectangle 4">
            <a:extLst>
              <a:ext uri="{FF2B5EF4-FFF2-40B4-BE49-F238E27FC236}">
                <a16:creationId xmlns:a16="http://schemas.microsoft.com/office/drawing/2014/main" id="{C39DEA48-9EAF-6FD0-3F2B-2AA4A8BB84C4}"/>
              </a:ext>
            </a:extLst>
          </p:cNvPr>
          <p:cNvSpPr/>
          <p:nvPr/>
        </p:nvSpPr>
        <p:spPr>
          <a:xfrm>
            <a:off x="3965222" y="3887965"/>
            <a:ext cx="2128411" cy="15203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Wonderful but limited framework</a:t>
            </a:r>
          </a:p>
        </p:txBody>
      </p:sp>
      <p:sp>
        <p:nvSpPr>
          <p:cNvPr id="7" name="Rectangle 6">
            <a:extLst>
              <a:ext uri="{FF2B5EF4-FFF2-40B4-BE49-F238E27FC236}">
                <a16:creationId xmlns:a16="http://schemas.microsoft.com/office/drawing/2014/main" id="{3791DD5B-41B8-DF35-20D8-77BEBB1ADB2C}"/>
              </a:ext>
            </a:extLst>
          </p:cNvPr>
          <p:cNvSpPr/>
          <p:nvPr/>
        </p:nvSpPr>
        <p:spPr>
          <a:xfrm>
            <a:off x="6254388" y="3887965"/>
            <a:ext cx="3034449" cy="152038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Doesn’t answer key questions, like  “What policies we should pursue?”</a:t>
            </a:r>
          </a:p>
        </p:txBody>
      </p:sp>
      <p:sp>
        <p:nvSpPr>
          <p:cNvPr id="9" name="Content Placeholder 2">
            <a:extLst>
              <a:ext uri="{FF2B5EF4-FFF2-40B4-BE49-F238E27FC236}">
                <a16:creationId xmlns:a16="http://schemas.microsoft.com/office/drawing/2014/main" id="{B06F15B0-3797-F737-CBDE-2FBB1B56A235}"/>
              </a:ext>
            </a:extLst>
          </p:cNvPr>
          <p:cNvSpPr txBox="1">
            <a:spLocks/>
          </p:cNvSpPr>
          <p:nvPr/>
        </p:nvSpPr>
        <p:spPr>
          <a:xfrm>
            <a:off x="-1" y="5761529"/>
            <a:ext cx="6451833" cy="1096471"/>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457200" marR="0" indent="-347472" algn="l" rtl="0">
              <a:lnSpc>
                <a:spcPct val="90000"/>
              </a:lnSpc>
              <a:spcBef>
                <a:spcPts val="1000"/>
              </a:spcBef>
              <a:spcAft>
                <a:spcPts val="0"/>
              </a:spcAft>
              <a:buClr>
                <a:schemeClr val="dk1"/>
              </a:buClr>
              <a:buSzPts val="1800"/>
              <a:buFont typeface="Arial" panose="020B0604020202020204" pitchFamily="34" charset="0"/>
              <a:buChar char="•"/>
            </a:pPr>
            <a:r>
              <a:rPr lang="en-US" sz="2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Doughnut Economics (Raworth 2017)</a:t>
            </a:r>
            <a:endParaRPr lang="en-US" sz="2400" dirty="0">
              <a:effectLst/>
            </a:endParaRPr>
          </a:p>
          <a:p>
            <a:pPr indent="-347472"/>
            <a:r>
              <a:rPr lang="en-US" sz="2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Or more recently, the “Safe and Just corridor” (</a:t>
            </a:r>
            <a:r>
              <a:rPr lang="en-US" sz="2400" dirty="0" err="1"/>
              <a:t>Rockström</a:t>
            </a:r>
            <a:r>
              <a:rPr lang="en-US" sz="2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et al. 2023, Nature)</a:t>
            </a:r>
            <a:endParaRPr lang="en-US" sz="2400" dirty="0"/>
          </a:p>
          <a:p>
            <a:pPr lvl="1"/>
            <a:endParaRPr lang="en-US" b="1"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0451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762468" y="4399315"/>
            <a:ext cx="3079415" cy="2065867"/>
          </a:xfrm>
          <a:prstGeom prst="rect">
            <a:avLst/>
          </a:prstGeom>
          <a:ln w="3175">
            <a:solidFill>
              <a:schemeClr val="tx1">
                <a:lumMod val="50000"/>
                <a:lumOff val="50000"/>
              </a:schemeClr>
            </a:solidFill>
          </a:ln>
        </p:spPr>
      </p:pic>
      <p:pic>
        <p:nvPicPr>
          <p:cNvPr id="7" name="Picture 2" descr="Image result for environmental ha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3729" y="1501636"/>
            <a:ext cx="3079415" cy="2309561"/>
          </a:xfrm>
          <a:prstGeom prst="rect">
            <a:avLst/>
          </a:prstGeom>
          <a:noFill/>
          <a:ln w="3175">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5783728" y="3276599"/>
            <a:ext cx="3079415" cy="544296"/>
          </a:xfrm>
          <a:prstGeom prst="rect">
            <a:avLst/>
          </a:prstGeom>
          <a:solidFill>
            <a:schemeClr val="tx1">
              <a:alpha val="2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sym typeface="Arial"/>
              </a:rPr>
              <a:t>e.g. Deforestation</a:t>
            </a:r>
          </a:p>
        </p:txBody>
      </p:sp>
      <p:sp>
        <p:nvSpPr>
          <p:cNvPr id="13" name="Rectangle 12"/>
          <p:cNvSpPr/>
          <p:nvPr/>
        </p:nvSpPr>
        <p:spPr>
          <a:xfrm>
            <a:off x="2505198" y="3428998"/>
            <a:ext cx="2675467" cy="115146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prstClr val="white"/>
                </a:solidFill>
                <a:effectLst/>
                <a:uLnTx/>
                <a:uFillTx/>
                <a:latin typeface="Calibri" panose="020F0502020204030204"/>
                <a:ea typeface="+mn-ea"/>
                <a:cs typeface="+mn-cs"/>
                <a:sym typeface="Arial"/>
              </a:rPr>
              <a:t>Economy</a:t>
            </a:r>
          </a:p>
        </p:txBody>
      </p:sp>
      <p:sp>
        <p:nvSpPr>
          <p:cNvPr id="15" name="Rectangle 14"/>
          <p:cNvSpPr/>
          <p:nvPr/>
        </p:nvSpPr>
        <p:spPr>
          <a:xfrm>
            <a:off x="9454731" y="3428999"/>
            <a:ext cx="2675467" cy="115146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prstClr val="white"/>
                </a:solidFill>
                <a:effectLst/>
                <a:uLnTx/>
                <a:uFillTx/>
                <a:latin typeface="Calibri" panose="020F0502020204030204"/>
                <a:ea typeface="+mn-ea"/>
                <a:cs typeface="+mn-cs"/>
                <a:sym typeface="Arial"/>
              </a:rPr>
              <a:t>Earth Systems</a:t>
            </a:r>
          </a:p>
        </p:txBody>
      </p:sp>
      <p:sp>
        <p:nvSpPr>
          <p:cNvPr id="16" name="U-Turn Arrow 15"/>
          <p:cNvSpPr/>
          <p:nvPr/>
        </p:nvSpPr>
        <p:spPr>
          <a:xfrm>
            <a:off x="3654995" y="1630985"/>
            <a:ext cx="7497679" cy="1798015"/>
          </a:xfrm>
          <a:prstGeom prst="uturnArrow">
            <a:avLst>
              <a:gd name="adj1" fmla="val 22030"/>
              <a:gd name="adj2" fmla="val 25000"/>
              <a:gd name="adj3" fmla="val 25000"/>
              <a:gd name="adj4" fmla="val 43750"/>
              <a:gd name="adj5" fmla="val 100000"/>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14" name="TextBox 13"/>
          <p:cNvSpPr txBox="1"/>
          <p:nvPr/>
        </p:nvSpPr>
        <p:spPr>
          <a:xfrm>
            <a:off x="304800" y="-3469"/>
            <a:ext cx="117023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panose="020F0502020204030204"/>
              </a:rPr>
              <a:t>Staying within the Safe and Just corridor requires </a:t>
            </a:r>
            <a:r>
              <a:rPr lang="en-US" sz="3600" b="1" i="1" dirty="0">
                <a:solidFill>
                  <a:prstClr val="black"/>
                </a:solidFill>
                <a:latin typeface="Calibri" panose="020F0502020204030204"/>
              </a:rPr>
              <a:t>detailed models </a:t>
            </a:r>
            <a:r>
              <a:rPr lang="en-US" sz="3600" dirty="0">
                <a:solidFill>
                  <a:prstClr val="black"/>
                </a:solidFill>
                <a:latin typeface="Calibri" panose="020F0502020204030204"/>
              </a:rPr>
              <a:t>of how the Earth and Economy are linked</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U-Turn Arrow 8"/>
          <p:cNvSpPr/>
          <p:nvPr/>
        </p:nvSpPr>
        <p:spPr>
          <a:xfrm rot="10800000">
            <a:off x="3388295" y="4580463"/>
            <a:ext cx="7497679" cy="1798015"/>
          </a:xfrm>
          <a:prstGeom prst="uturnArrow">
            <a:avLst>
              <a:gd name="adj1" fmla="val 22030"/>
              <a:gd name="adj2" fmla="val 25000"/>
              <a:gd name="adj3" fmla="val 25000"/>
              <a:gd name="adj4" fmla="val 43750"/>
              <a:gd name="adj5" fmla="val 100000"/>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11" name="Rectangle 10"/>
          <p:cNvSpPr/>
          <p:nvPr/>
        </p:nvSpPr>
        <p:spPr>
          <a:xfrm>
            <a:off x="5749580" y="4399890"/>
            <a:ext cx="3092303" cy="657431"/>
          </a:xfrm>
          <a:prstGeom prst="rect">
            <a:avLst/>
          </a:prstGeom>
          <a:solidFill>
            <a:schemeClr val="tx1">
              <a:alpha val="3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sym typeface="Arial"/>
              </a:rPr>
              <a:t>e.g. Ecosystem services (providing clean water)</a:t>
            </a:r>
          </a:p>
        </p:txBody>
      </p:sp>
      <p:sp>
        <p:nvSpPr>
          <p:cNvPr id="18" name="Rectangle 17"/>
          <p:cNvSpPr/>
          <p:nvPr/>
        </p:nvSpPr>
        <p:spPr>
          <a:xfrm>
            <a:off x="5794522" y="1618602"/>
            <a:ext cx="3068621" cy="411873"/>
          </a:xfrm>
          <a:prstGeom prst="rect">
            <a:avLst/>
          </a:prstGeom>
          <a:solidFill>
            <a:schemeClr val="bg1">
              <a:alpha val="74000"/>
            </a:schemeClr>
          </a:solid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 name="Rectangle 19"/>
          <p:cNvSpPr/>
          <p:nvPr/>
        </p:nvSpPr>
        <p:spPr>
          <a:xfrm>
            <a:off x="5794522" y="1621507"/>
            <a:ext cx="3092303" cy="4089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000000"/>
                </a:solidFill>
                <a:effectLst/>
                <a:uLnTx/>
                <a:uFillTx/>
                <a:latin typeface="Arial"/>
                <a:ea typeface="+mn-ea"/>
                <a:cs typeface="Arial"/>
                <a:sym typeface="Arial"/>
              </a:rPr>
              <a:t>Impacts</a:t>
            </a:r>
            <a:endParaRPr kumimoji="0" lang="en-US" sz="18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 name="Rectangle 21"/>
          <p:cNvSpPr/>
          <p:nvPr/>
        </p:nvSpPr>
        <p:spPr>
          <a:xfrm>
            <a:off x="5762468" y="5978735"/>
            <a:ext cx="3089129" cy="411873"/>
          </a:xfrm>
          <a:prstGeom prst="rect">
            <a:avLst/>
          </a:prstGeom>
          <a:solidFill>
            <a:schemeClr val="bg1">
              <a:alpha val="74000"/>
            </a:schemeClr>
          </a:solid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 name="Rectangle 20"/>
          <p:cNvSpPr/>
          <p:nvPr/>
        </p:nvSpPr>
        <p:spPr>
          <a:xfrm>
            <a:off x="5864126" y="5953838"/>
            <a:ext cx="3079416" cy="461665"/>
          </a:xfrm>
          <a:prstGeom prst="rect">
            <a:avLst/>
          </a:prstGeom>
          <a:solidFill>
            <a:schemeClr val="accent1">
              <a:alpha val="0"/>
            </a:schemeClr>
          </a:solid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000000"/>
                </a:solidFill>
                <a:effectLst/>
                <a:uLnTx/>
                <a:uFillTx/>
                <a:latin typeface="Arial"/>
                <a:ea typeface="+mn-ea"/>
                <a:cs typeface="Arial"/>
                <a:sym typeface="Arial"/>
              </a:rPr>
              <a:t>Dependencies</a:t>
            </a:r>
            <a:endParaRPr kumimoji="0" lang="en-US" sz="18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B7127346-7ED0-5928-94C2-1C67FBB40514}"/>
              </a:ext>
            </a:extLst>
          </p:cNvPr>
          <p:cNvSpPr txBox="1"/>
          <p:nvPr/>
        </p:nvSpPr>
        <p:spPr>
          <a:xfrm>
            <a:off x="302571" y="1955490"/>
            <a:ext cx="2430782" cy="470898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2000" dirty="0">
                <a:solidFill>
                  <a:prstClr val="black"/>
                </a:solidFill>
                <a:latin typeface="Calibri" panose="020F0502020204030204"/>
              </a:rPr>
              <a:t>Prior focus was on how humans impact the environment.</a:t>
            </a:r>
          </a:p>
          <a:p>
            <a:pPr marR="0" lvl="0" algn="l" defTabSz="914400" rtl="0" eaLnBrk="1" fontAlgn="auto" latinLnBrk="0" hangingPunct="1">
              <a:lnSpc>
                <a:spcPct val="100000"/>
              </a:lnSpc>
              <a:spcBef>
                <a:spcPts val="0"/>
              </a:spcBef>
              <a:spcAft>
                <a:spcPts val="0"/>
              </a:spcAft>
              <a:buClrTx/>
              <a:buSzTx/>
              <a:tabLst/>
              <a:defRPr/>
            </a:pPr>
            <a:endParaRPr lang="en-US" sz="2000"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endParaRPr lang="en-US" sz="2000"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endParaRPr lang="en-US" sz="2000"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endParaRPr lang="en-US" sz="2000"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endParaRPr lang="en-US" sz="2000"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endParaRPr lang="en-US" sz="2000"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lang="en-US" sz="2000" dirty="0">
                <a:solidFill>
                  <a:prstClr val="black"/>
                </a:solidFill>
                <a:latin typeface="Calibri" panose="020F0502020204030204"/>
              </a:rPr>
              <a:t>But we also need to understand how the economy is dependent on nature</a:t>
            </a:r>
            <a:endParaRPr lang="en-US" sz="2000" b="1" dirty="0">
              <a:solidFill>
                <a:prstClr val="black"/>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1" dirty="0">
              <a:solidFill>
                <a:prstClr val="black"/>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1" dirty="0">
              <a:solidFill>
                <a:prstClr val="black"/>
              </a:solidFill>
              <a:latin typeface="Calibri" panose="020F0502020204030204"/>
            </a:endParaRPr>
          </a:p>
        </p:txBody>
      </p:sp>
    </p:spTree>
    <p:extLst>
      <p:ext uri="{BB962C8B-B14F-4D97-AF65-F5344CB8AC3E}">
        <p14:creationId xmlns:p14="http://schemas.microsoft.com/office/powerpoint/2010/main" val="357532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8" grpId="0" animBg="1"/>
      <p:bldP spid="20" grpId="0" animBg="1"/>
      <p:bldP spid="22"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7"/>
          <p:cNvPicPr preferRelativeResize="0"/>
          <p:nvPr/>
        </p:nvPicPr>
        <p:blipFill rotWithShape="1">
          <a:blip r:embed="rId3">
            <a:alphaModFix/>
          </a:blip>
          <a:srcRect/>
          <a:stretch/>
        </p:blipFill>
        <p:spPr>
          <a:xfrm>
            <a:off x="5762468" y="4399315"/>
            <a:ext cx="3079415" cy="2065867"/>
          </a:xfrm>
          <a:prstGeom prst="rect">
            <a:avLst/>
          </a:prstGeom>
          <a:noFill/>
          <a:ln w="9525" cap="flat" cmpd="sng">
            <a:solidFill>
              <a:srgbClr val="7F7F7F"/>
            </a:solidFill>
            <a:prstDash val="solid"/>
            <a:round/>
            <a:headEnd type="none" w="sm" len="sm"/>
            <a:tailEnd type="none" w="sm" len="sm"/>
          </a:ln>
        </p:spPr>
      </p:pic>
      <p:pic>
        <p:nvPicPr>
          <p:cNvPr id="154" name="Google Shape;154;p7" descr="Image result for environmental harm"/>
          <p:cNvPicPr preferRelativeResize="0"/>
          <p:nvPr/>
        </p:nvPicPr>
        <p:blipFill rotWithShape="1">
          <a:blip r:embed="rId4">
            <a:alphaModFix/>
          </a:blip>
          <a:srcRect/>
          <a:stretch/>
        </p:blipFill>
        <p:spPr>
          <a:xfrm>
            <a:off x="5783729" y="1501636"/>
            <a:ext cx="3079415" cy="2309561"/>
          </a:xfrm>
          <a:prstGeom prst="rect">
            <a:avLst/>
          </a:prstGeom>
          <a:noFill/>
          <a:ln w="9525" cap="flat" cmpd="sng">
            <a:solidFill>
              <a:srgbClr val="7F7F7F"/>
            </a:solidFill>
            <a:prstDash val="solid"/>
            <a:round/>
            <a:headEnd type="none" w="sm" len="sm"/>
            <a:tailEnd type="none" w="sm" len="sm"/>
          </a:ln>
        </p:spPr>
      </p:pic>
      <p:sp>
        <p:nvSpPr>
          <p:cNvPr id="155" name="Google Shape;155;p7"/>
          <p:cNvSpPr/>
          <p:nvPr/>
        </p:nvSpPr>
        <p:spPr>
          <a:xfrm>
            <a:off x="5783728" y="3276599"/>
            <a:ext cx="3079415" cy="544296"/>
          </a:xfrm>
          <a:prstGeom prst="rect">
            <a:avLst/>
          </a:prstGeom>
          <a:solidFill>
            <a:schemeClr val="dk1">
              <a:alpha val="2274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Calibri"/>
              <a:buNone/>
            </a:pPr>
            <a:r>
              <a:rPr lang="en-US" sz="2000" b="0" i="0" u="none" strike="noStrike" cap="none">
                <a:solidFill>
                  <a:srgbClr val="FFFFFF"/>
                </a:solidFill>
                <a:latin typeface="Calibri"/>
                <a:ea typeface="Calibri"/>
                <a:cs typeface="Calibri"/>
                <a:sym typeface="Calibri"/>
              </a:rPr>
              <a:t>e.g. Deforestation</a:t>
            </a:r>
            <a:endParaRPr/>
          </a:p>
        </p:txBody>
      </p:sp>
      <p:sp>
        <p:nvSpPr>
          <p:cNvPr id="156" name="Google Shape;156;p7"/>
          <p:cNvSpPr/>
          <p:nvPr/>
        </p:nvSpPr>
        <p:spPr>
          <a:xfrm>
            <a:off x="3654995" y="1630985"/>
            <a:ext cx="7497679" cy="1798015"/>
          </a:xfrm>
          <a:prstGeom prst="uturnArrow">
            <a:avLst>
              <a:gd name="adj1" fmla="val 22030"/>
              <a:gd name="adj2" fmla="val 25000"/>
              <a:gd name="adj3" fmla="val 25000"/>
              <a:gd name="adj4" fmla="val 43750"/>
              <a:gd name="adj5" fmla="val 100000"/>
            </a:avLst>
          </a:prstGeom>
          <a:solidFill>
            <a:schemeClr val="accent1">
              <a:alpha val="3882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Calibri"/>
              <a:buNone/>
            </a:pPr>
            <a:endParaRPr sz="1867" b="0" i="0" u="none" strike="noStrike" cap="none">
              <a:solidFill>
                <a:srgbClr val="000000"/>
              </a:solidFill>
              <a:latin typeface="Calibri"/>
              <a:ea typeface="Calibri"/>
              <a:cs typeface="Calibri"/>
              <a:sym typeface="Calibri"/>
            </a:endParaRPr>
          </a:p>
        </p:txBody>
      </p:sp>
      <p:sp>
        <p:nvSpPr>
          <p:cNvPr id="157" name="Google Shape;157;p7"/>
          <p:cNvSpPr txBox="1"/>
          <p:nvPr/>
        </p:nvSpPr>
        <p:spPr>
          <a:xfrm>
            <a:off x="87259" y="45316"/>
            <a:ext cx="10415278" cy="1754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i="0" u="none" strike="noStrike" cap="none" dirty="0">
                <a:solidFill>
                  <a:srgbClr val="000000"/>
                </a:solidFill>
                <a:latin typeface="Calibri"/>
                <a:ea typeface="Calibri"/>
                <a:cs typeface="Calibri"/>
                <a:sym typeface="Calibri"/>
              </a:rPr>
              <a:t>We created a new model, </a:t>
            </a:r>
            <a:r>
              <a:rPr lang="en-US" sz="3600" b="1" i="0" u="none" strike="noStrike" cap="none" dirty="0">
                <a:solidFill>
                  <a:srgbClr val="000000"/>
                </a:solidFill>
                <a:latin typeface="Calibri"/>
                <a:ea typeface="Calibri"/>
                <a:cs typeface="Calibri"/>
                <a:sym typeface="Calibri"/>
              </a:rPr>
              <a:t>GTAP-InVEST</a:t>
            </a:r>
            <a:r>
              <a:rPr lang="en-US" sz="3600" b="0" i="0" u="none" strike="noStrike" cap="none" dirty="0">
                <a:solidFill>
                  <a:srgbClr val="000000"/>
                </a:solidFill>
                <a:latin typeface="Calibri"/>
                <a:ea typeface="Calibri"/>
                <a:cs typeface="Calibri"/>
                <a:sym typeface="Calibri"/>
              </a:rPr>
              <a:t>, to make this link explicit and policy relevant.</a:t>
            </a:r>
          </a:p>
          <a:p>
            <a:pPr marL="0" marR="0" lvl="0" indent="0" algn="l" rtl="0">
              <a:spcBef>
                <a:spcPts val="0"/>
              </a:spcBef>
              <a:spcAft>
                <a:spcPts val="0"/>
              </a:spcAft>
              <a:buNone/>
            </a:pPr>
            <a:endParaRPr lang="en-US" sz="3600" dirty="0">
              <a:latin typeface="Calibri"/>
              <a:ea typeface="Calibri"/>
              <a:cs typeface="Calibri"/>
              <a:sym typeface="Calibri"/>
            </a:endParaRPr>
          </a:p>
        </p:txBody>
      </p:sp>
      <p:sp>
        <p:nvSpPr>
          <p:cNvPr id="158" name="Google Shape;158;p7"/>
          <p:cNvSpPr/>
          <p:nvPr/>
        </p:nvSpPr>
        <p:spPr>
          <a:xfrm rot="10800000">
            <a:off x="3388295" y="4580463"/>
            <a:ext cx="7497679" cy="1798015"/>
          </a:xfrm>
          <a:prstGeom prst="uturnArrow">
            <a:avLst>
              <a:gd name="adj1" fmla="val 22030"/>
              <a:gd name="adj2" fmla="val 25000"/>
              <a:gd name="adj3" fmla="val 25000"/>
              <a:gd name="adj4" fmla="val 43750"/>
              <a:gd name="adj5" fmla="val 100000"/>
            </a:avLst>
          </a:prstGeom>
          <a:solidFill>
            <a:schemeClr val="accent1">
              <a:alpha val="3882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Calibri"/>
              <a:buNone/>
            </a:pPr>
            <a:endParaRPr sz="1867" b="0" i="0" u="none" strike="noStrike" cap="none">
              <a:solidFill>
                <a:srgbClr val="000000"/>
              </a:solidFill>
              <a:latin typeface="Calibri"/>
              <a:ea typeface="Calibri"/>
              <a:cs typeface="Calibri"/>
              <a:sym typeface="Calibri"/>
            </a:endParaRPr>
          </a:p>
        </p:txBody>
      </p:sp>
      <p:sp>
        <p:nvSpPr>
          <p:cNvPr id="159" name="Google Shape;159;p7"/>
          <p:cNvSpPr/>
          <p:nvPr/>
        </p:nvSpPr>
        <p:spPr>
          <a:xfrm>
            <a:off x="5749580" y="4399890"/>
            <a:ext cx="3092303" cy="657431"/>
          </a:xfrm>
          <a:prstGeom prst="rect">
            <a:avLst/>
          </a:prstGeom>
          <a:solidFill>
            <a:schemeClr val="dk1">
              <a:alpha val="3764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Calibri"/>
              <a:buNone/>
            </a:pPr>
            <a:r>
              <a:rPr lang="en-US" sz="2000" b="0" i="0" u="none" strike="noStrike" cap="none">
                <a:solidFill>
                  <a:srgbClr val="FFFFFF"/>
                </a:solidFill>
                <a:latin typeface="Calibri"/>
                <a:ea typeface="Calibri"/>
                <a:cs typeface="Calibri"/>
                <a:sym typeface="Calibri"/>
              </a:rPr>
              <a:t>e.g. Ecosystem services (providing clean water)</a:t>
            </a:r>
            <a:endParaRPr/>
          </a:p>
        </p:txBody>
      </p:sp>
      <p:sp>
        <p:nvSpPr>
          <p:cNvPr id="160" name="Google Shape;160;p7"/>
          <p:cNvSpPr/>
          <p:nvPr/>
        </p:nvSpPr>
        <p:spPr>
          <a:xfrm>
            <a:off x="5794522" y="1618602"/>
            <a:ext cx="3068621" cy="411873"/>
          </a:xfrm>
          <a:prstGeom prst="rect">
            <a:avLst/>
          </a:prstGeom>
          <a:solidFill>
            <a:schemeClr val="lt1">
              <a:alpha val="73725"/>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Calibri"/>
              <a:buNone/>
            </a:pPr>
            <a:endParaRPr sz="1800" b="1" i="0" u="none" strike="noStrike" cap="none">
              <a:solidFill>
                <a:srgbClr val="000000"/>
              </a:solidFill>
              <a:latin typeface="Arial"/>
              <a:ea typeface="Arial"/>
              <a:cs typeface="Arial"/>
              <a:sym typeface="Arial"/>
            </a:endParaRPr>
          </a:p>
        </p:txBody>
      </p:sp>
      <p:sp>
        <p:nvSpPr>
          <p:cNvPr id="161" name="Google Shape;161;p7"/>
          <p:cNvSpPr/>
          <p:nvPr/>
        </p:nvSpPr>
        <p:spPr>
          <a:xfrm>
            <a:off x="5794522" y="1621507"/>
            <a:ext cx="3092303" cy="408968"/>
          </a:xfrm>
          <a:prstGeom prst="rect">
            <a:avLst/>
          </a:prstGeom>
          <a:solidFill>
            <a:schemeClr val="accen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Impacts</a:t>
            </a:r>
            <a:endParaRPr sz="1800" b="1" i="0" u="none" strike="noStrike" cap="none">
              <a:solidFill>
                <a:srgbClr val="000000"/>
              </a:solidFill>
              <a:latin typeface="Arial"/>
              <a:ea typeface="Arial"/>
              <a:cs typeface="Arial"/>
              <a:sym typeface="Arial"/>
            </a:endParaRPr>
          </a:p>
        </p:txBody>
      </p:sp>
      <p:sp>
        <p:nvSpPr>
          <p:cNvPr id="162" name="Google Shape;162;p7"/>
          <p:cNvSpPr/>
          <p:nvPr/>
        </p:nvSpPr>
        <p:spPr>
          <a:xfrm>
            <a:off x="5762468" y="5978735"/>
            <a:ext cx="3089129" cy="411873"/>
          </a:xfrm>
          <a:prstGeom prst="rect">
            <a:avLst/>
          </a:prstGeom>
          <a:solidFill>
            <a:schemeClr val="lt1">
              <a:alpha val="73725"/>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Calibri"/>
              <a:buNone/>
            </a:pPr>
            <a:endParaRPr sz="1800" b="1" i="0" u="none" strike="noStrike" cap="none">
              <a:solidFill>
                <a:srgbClr val="000000"/>
              </a:solidFill>
              <a:latin typeface="Arial"/>
              <a:ea typeface="Arial"/>
              <a:cs typeface="Arial"/>
              <a:sym typeface="Arial"/>
            </a:endParaRPr>
          </a:p>
        </p:txBody>
      </p:sp>
      <p:sp>
        <p:nvSpPr>
          <p:cNvPr id="163" name="Google Shape;163;p7"/>
          <p:cNvSpPr/>
          <p:nvPr/>
        </p:nvSpPr>
        <p:spPr>
          <a:xfrm>
            <a:off x="5864126" y="5953838"/>
            <a:ext cx="3079416" cy="461665"/>
          </a:xfrm>
          <a:prstGeom prst="rect">
            <a:avLst/>
          </a:prstGeom>
          <a:solidFill>
            <a:schemeClr val="accent1">
              <a:alpha val="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Dependencies</a:t>
            </a:r>
            <a:endParaRPr sz="1800" b="1" i="0" u="none" strike="noStrike" cap="none">
              <a:solidFill>
                <a:srgbClr val="000000"/>
              </a:solidFill>
              <a:latin typeface="Arial"/>
              <a:ea typeface="Arial"/>
              <a:cs typeface="Arial"/>
              <a:sym typeface="Arial"/>
            </a:endParaRPr>
          </a:p>
        </p:txBody>
      </p:sp>
      <p:pic>
        <p:nvPicPr>
          <p:cNvPr id="164" name="Google Shape;164;p7" descr="Image result for gtap"/>
          <p:cNvPicPr preferRelativeResize="0"/>
          <p:nvPr/>
        </p:nvPicPr>
        <p:blipFill rotWithShape="1">
          <a:blip r:embed="rId5">
            <a:alphaModFix/>
          </a:blip>
          <a:srcRect t="27789" b="24631"/>
          <a:stretch/>
        </p:blipFill>
        <p:spPr>
          <a:xfrm>
            <a:off x="2581081" y="3453897"/>
            <a:ext cx="2499704" cy="1189332"/>
          </a:xfrm>
          <a:prstGeom prst="rect">
            <a:avLst/>
          </a:prstGeom>
          <a:noFill/>
          <a:ln>
            <a:noFill/>
          </a:ln>
        </p:spPr>
      </p:pic>
      <p:pic>
        <p:nvPicPr>
          <p:cNvPr id="165" name="Google Shape;165;p7"/>
          <p:cNvPicPr preferRelativeResize="0"/>
          <p:nvPr/>
        </p:nvPicPr>
        <p:blipFill rotWithShape="1">
          <a:blip r:embed="rId6">
            <a:alphaModFix/>
          </a:blip>
          <a:srcRect t="4466" b="51359"/>
          <a:stretch/>
        </p:blipFill>
        <p:spPr>
          <a:xfrm>
            <a:off x="9400192" y="3561890"/>
            <a:ext cx="2415444" cy="890210"/>
          </a:xfrm>
          <a:prstGeom prst="rect">
            <a:avLst/>
          </a:prstGeom>
          <a:noFill/>
          <a:ln>
            <a:noFill/>
          </a:ln>
        </p:spPr>
      </p:pic>
      <p:sp>
        <p:nvSpPr>
          <p:cNvPr id="3" name="TextBox 2">
            <a:extLst>
              <a:ext uri="{FF2B5EF4-FFF2-40B4-BE49-F238E27FC236}">
                <a16:creationId xmlns:a16="http://schemas.microsoft.com/office/drawing/2014/main" id="{64CC3182-AC98-F6D3-CF7E-6CAB652D6033}"/>
              </a:ext>
            </a:extLst>
          </p:cNvPr>
          <p:cNvSpPr txBox="1"/>
          <p:nvPr/>
        </p:nvSpPr>
        <p:spPr>
          <a:xfrm>
            <a:off x="303911" y="1710434"/>
            <a:ext cx="2943634" cy="1200329"/>
          </a:xfrm>
          <a:prstGeom prst="rect">
            <a:avLst/>
          </a:prstGeom>
          <a:noFill/>
        </p:spPr>
        <p:txBody>
          <a:bodyPr wrap="square">
            <a:spAutoFit/>
          </a:bodyPr>
          <a:lstStyle/>
          <a:p>
            <a:pPr marL="0" marR="0" lvl="0" indent="0" algn="l" rtl="0">
              <a:spcBef>
                <a:spcPts val="0"/>
              </a:spcBef>
              <a:spcAft>
                <a:spcPts val="0"/>
              </a:spcAft>
              <a:buNone/>
            </a:pPr>
            <a:r>
              <a:rPr lang="en-US" sz="1800" dirty="0"/>
              <a:t>Hence our title for this talk “Integrated Assessment Model with natural capital depletion (ecological IAM)”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596</TotalTime>
  <Words>3523</Words>
  <Application>Microsoft Office PowerPoint</Application>
  <PresentationFormat>Widescreen</PresentationFormat>
  <Paragraphs>458</Paragraphs>
  <Slides>68</Slides>
  <Notes>42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7" baseType="lpstr">
      <vt:lpstr>Arial</vt:lpstr>
      <vt:lpstr>Calibri</vt:lpstr>
      <vt:lpstr>Cambria Math</vt:lpstr>
      <vt:lpstr>Libre Baskerville</vt:lpstr>
      <vt:lpstr>Noto Sans Symbols</vt:lpstr>
      <vt:lpstr>Roboto</vt:lpstr>
      <vt:lpstr>Verdana</vt:lpstr>
      <vt:lpstr>Office Theme</vt:lpstr>
      <vt:lpstr>Equation</vt:lpstr>
      <vt:lpstr>Integrated Assessment Modeling with Natural Capital Depletion  Based on: Johnson, Justin Andrew, Uris Lantz Baldos, Erwin Corong, Thomas Hertel, Stephen Polasky, Raffaello Cervigni, et. al., “Investing in Nature Can Improve Equity and Economic Returns.” Proceedings of the National Academy of Sciences 120, no. 27 (July 4, 2023): e2220401120. https://doi.org/10.1073/pnas.2220401120.</vt:lpstr>
      <vt:lpstr>PowerPoint Presentation</vt:lpstr>
      <vt:lpstr>Overview</vt:lpstr>
      <vt:lpstr>Going from the Holocene into the Anthropocene</vt:lpstr>
      <vt:lpstr>Economics has been wildly successful at what it is good at</vt:lpstr>
      <vt:lpstr>Why do we need earth-economy modeling? Planetary Boundaries</vt:lpstr>
      <vt:lpstr>Doughnuts and the “Safe and Just Corridor”</vt:lpstr>
      <vt:lpstr>PowerPoint Presentation</vt:lpstr>
      <vt:lpstr>PowerPoint Presentation</vt:lpstr>
      <vt:lpstr>Series of papers to make an actionable model that fills out how to get to the Safe and Just corridor</vt:lpstr>
      <vt:lpstr>PowerPoint Presentation</vt:lpstr>
      <vt:lpstr>PowerPoint Presentation</vt:lpstr>
      <vt:lpstr>GTAP</vt:lpstr>
      <vt:lpstr>What are CGEs?</vt:lpstr>
      <vt:lpstr>GTAP-AEZ: Agro-Ecological Zones</vt:lpstr>
      <vt:lpstr>AEZ-specific production structure</vt:lpstr>
      <vt:lpstr>AEZ-specific production structure</vt:lpstr>
      <vt:lpstr>New version of GTAP-AEZ with endogenous land expansion</vt:lpstr>
      <vt:lpstr>Land supply curves graphically</vt:lpstr>
      <vt:lpstr>Necessary to calculate opportunity cost of protecting land</vt:lpstr>
      <vt:lpstr>Recursive-Dynamic Reformulation</vt:lpstr>
      <vt:lpstr>The recent PNAS paper used a comparative-static formulation</vt:lpstr>
      <vt:lpstr>Characteristics of GTAP-InVEST-RD model</vt:lpstr>
      <vt:lpstr>Conversion to Recursive Dynamic</vt:lpstr>
      <vt:lpstr>Increase the policy relevance of Inclusive Wealth</vt:lpstr>
      <vt:lpstr>PowerPoint Presentation</vt:lpstr>
      <vt:lpstr>PowerPoint Presentation</vt:lpstr>
      <vt:lpstr>PowerPoint Presentation</vt:lpstr>
      <vt:lpstr>PowerPoint Presentation</vt:lpstr>
      <vt:lpstr>InVEST and The Natural Capital Project</vt:lpstr>
      <vt:lpstr>PowerPoint Presentation</vt:lpstr>
      <vt:lpstr>Transport/retention</vt:lpstr>
      <vt:lpstr>PowerPoint Presentation</vt:lpstr>
      <vt:lpstr>Carbon storage and timber ecosystem service provision</vt:lpstr>
      <vt:lpstr>Marine fisheries ecosystem service provision</vt:lpstr>
      <vt:lpstr>PowerPoint Presentation</vt:lpstr>
      <vt:lpstr>PowerPoint Presentation</vt:lpstr>
      <vt:lpstr>Wild pollinator ecosystem service provision</vt:lpstr>
      <vt:lpstr>PowerPoint Presentation</vt:lpstr>
      <vt:lpstr>PowerPoint Presentation</vt:lpstr>
      <vt:lpstr>Pollination example of linking land-use change to economic performance</vt:lpstr>
      <vt:lpstr>Results: two types</vt:lpstr>
      <vt:lpstr>Terminology</vt:lpstr>
      <vt:lpstr>Marginal Results</vt:lpstr>
      <vt:lpstr>Nature matters, especially for low-income countries </vt:lpstr>
      <vt:lpstr>Policies to protect nature are good, especially for low-income countries</vt:lpstr>
      <vt:lpstr>PowerPoint Presentation</vt:lpstr>
      <vt:lpstr>What happens when ecosystems collapse?</vt:lpstr>
      <vt:lpstr>PowerPoint Presentation</vt:lpstr>
      <vt:lpstr>Definition of regime change</vt:lpstr>
      <vt:lpstr>Effect on growth is very negative for low-income countries</vt:lpstr>
      <vt:lpstr>Concluding thoughts and context</vt:lpstr>
      <vt:lpstr>I think we are at a threshold in integrated ecosystem-economy modeling</vt:lpstr>
      <vt:lpstr>What is Earth Economy modeling? Bringing back the general to general equilibrium </vt:lpstr>
      <vt:lpstr>New partners to push this frontier</vt:lpstr>
      <vt:lpstr>Thanks!</vt:lpstr>
      <vt:lpstr>Appendix</vt:lpstr>
      <vt:lpstr>There are many models in this space</vt:lpstr>
      <vt:lpstr>Protecting 30% of earth poses conflicts with agriculture</vt:lpstr>
      <vt:lpstr>Protecting 30% of earth poses conflicts with agriculture</vt:lpstr>
      <vt:lpstr>New protected land to meet 30 by 30</vt:lpstr>
      <vt:lpstr>Poses conflicts with agriculture</vt:lpstr>
      <vt:lpstr>Results of implementing 30 by 30</vt:lpstr>
      <vt:lpstr>PowerPoint Presentation</vt:lpstr>
      <vt:lpstr>Future research: Nesting country-level CGEs as meso-scales of the global GTAP model</vt:lpstr>
      <vt:lpstr>Specific next-step 1: Embed country-specific models in global framework</vt:lpstr>
      <vt:lpstr>Next-step 2: Report more relevant indicators than standard economic variables (e.g. GDP) </vt:lpstr>
      <vt:lpstr>Next-step 3: Optimization of choices at multiple parts of the modeling loop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Earth-Economy Modeling in the Johnson-Polasky Lab</dc:title>
  <dc:creator>Justin Johnson</dc:creator>
  <cp:lastModifiedBy>GKOUTLAS Athanasios (ECFIN)</cp:lastModifiedBy>
  <cp:revision>20</cp:revision>
  <dcterms:created xsi:type="dcterms:W3CDTF">2023-10-23T15:14:01Z</dcterms:created>
  <dcterms:modified xsi:type="dcterms:W3CDTF">2023-12-11T07:34:19Z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2023-12-11T07:33:00Z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b5d4094c-2586-444d-8f30-3046ecc6b545</vt:lpwstr>
  </property>
  <property fmtid="{D5CDD505-2E9C-101B-9397-08002B2CF9AE}" pid="8" name="MSIP_Label_6bd9ddd1-4d20-43f6-abfa-fc3c07406f94_ContentBits">
    <vt:lpwstr>0</vt:lpwstr>
  </property>
</Properties>
</file>